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6"/>
  </p:notesMasterIdLst>
  <p:handoutMasterIdLst>
    <p:handoutMasterId r:id="rId7"/>
  </p:handoutMasterIdLst>
  <p:sldIdLst>
    <p:sldId id="259" r:id="rId5"/>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135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A517A-30CC-47FE-B394-3D3B62069828}" v="218" dt="2020-10-25T02:04:56.701"/>
    <p1510:client id="{0FA9C4CA-6C0B-F38C-F7BF-A3C64E55FA49}" v="13" dt="2020-10-30T15:23:07.827"/>
    <p1510:client id="{10B5FF7E-5DD4-17DB-F1B8-BBED62E2644D}" v="277" dt="2020-10-25T18:37:36.047"/>
    <p1510:client id="{143305F1-D698-EBB9-4DA3-6CE1FAFDA49A}" v="265" dt="2020-11-24T19:27:14.285"/>
    <p1510:client id="{391E70E3-5F1B-0BE1-895E-68F3BD402516}" v="148" dt="2020-12-12T11:07:18.656"/>
    <p1510:client id="{49D555E6-51C0-7A01-FAA5-9F28123F71B3}" v="260" dt="2020-10-25T15:21:23.569"/>
    <p1510:client id="{52B250FF-3AAB-CE56-13A2-6AF181E02417}" v="229" dt="2020-12-11T16:14:09.948"/>
    <p1510:client id="{66834D26-7446-BC66-4976-BCCA07EFF7F7}" v="83" dt="2020-10-30T15:20:38.651"/>
    <p1510:client id="{6AAE79D7-9C67-EBF5-3F71-14A00A1843CF}" v="27" dt="2020-12-11T16:02:23.177"/>
    <p1510:client id="{CA6D7CF2-116E-1DF3-187C-E02924892303}" v="189" dt="2020-10-25T15:57:23.530"/>
    <p1510:client id="{E4ED60C7-73C0-B0AA-13A0-ED8B0CEABEB9}" v="3" dt="2020-10-25T16:40:00.741"/>
    <p1510:client id="{F484C167-BE40-2725-61C3-9967E47DB1D8}" v="197" dt="2020-10-30T18:19:12.193"/>
    <p1510:client id="{F6583E87-C572-6602-2D77-2B05D40F7F95}" v="258" dt="2020-10-30T16:43:52.474"/>
    <p1510:client id="{FD93C7B9-A7E0-D9DD-EE2C-D33D69BBC8FD}" v="202" dt="2020-10-30T12:35:37.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 d="100"/>
          <a:sy n="14" d="100"/>
        </p:scale>
        <p:origin x="1330" y="82"/>
      </p:cViewPr>
      <p:guideLst>
        <p:guide orient="horz" pos="9536"/>
        <p:guide pos="1352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9C5913-9AED-C149-843E-100FF2B5D6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233143-5FE8-B94B-81A9-116A21D344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42B3F2-753A-6649-8899-FCFEEBB357D5}" type="datetimeFigureOut">
              <a:rPr lang="en-US" smtClean="0"/>
              <a:t>12/13/2020</a:t>
            </a:fld>
            <a:endParaRPr lang="en-US"/>
          </a:p>
        </p:txBody>
      </p:sp>
      <p:sp>
        <p:nvSpPr>
          <p:cNvPr id="4" name="Footer Placeholder 3">
            <a:extLst>
              <a:ext uri="{FF2B5EF4-FFF2-40B4-BE49-F238E27FC236}">
                <a16:creationId xmlns:a16="http://schemas.microsoft.com/office/drawing/2014/main" id="{898A4AFC-749E-2441-B52D-3CAD985AE2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B80A08-8621-064E-93F6-11BBDDFA73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CCD01-2552-9C4E-B86F-CE981AB5FEBD}" type="slidenum">
              <a:rPr lang="en-US" smtClean="0"/>
              <a:t>‹#›</a:t>
            </a:fld>
            <a:endParaRPr lang="en-US"/>
          </a:p>
        </p:txBody>
      </p:sp>
    </p:spTree>
    <p:extLst>
      <p:ext uri="{BB962C8B-B14F-4D97-AF65-F5344CB8AC3E}">
        <p14:creationId xmlns:p14="http://schemas.microsoft.com/office/powerpoint/2010/main" val="991658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32640-9308-DF48-8EF9-7DE270FDA9E0}" type="datetimeFigureOut">
              <a:rPr lang="en-US" smtClean="0"/>
              <a:t>12/13/2020</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E3B76-EB2A-A24A-AA00-3CF5959FE4E3}" type="slidenum">
              <a:rPr lang="en-US" smtClean="0"/>
              <a:t>‹#›</a:t>
            </a:fld>
            <a:endParaRPr lang="en-US"/>
          </a:p>
        </p:txBody>
      </p:sp>
    </p:spTree>
    <p:extLst>
      <p:ext uri="{BB962C8B-B14F-4D97-AF65-F5344CB8AC3E}">
        <p14:creationId xmlns:p14="http://schemas.microsoft.com/office/powerpoint/2010/main" val="3428893395"/>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EBD8EBA-D583-9541-BE68-052276F16ACE}"/>
              </a:ext>
            </a:extLst>
          </p:cNvPr>
          <p:cNvGrpSpPr/>
          <p:nvPr userDrawn="1"/>
        </p:nvGrpSpPr>
        <p:grpSpPr>
          <a:xfrm>
            <a:off x="507840" y="4223659"/>
            <a:ext cx="41788081" cy="25834032"/>
            <a:chOff x="0" y="6028267"/>
            <a:chExt cx="43891201" cy="26890133"/>
          </a:xfrm>
          <a:effectLst/>
        </p:grpSpPr>
        <p:grpSp>
          <p:nvGrpSpPr>
            <p:cNvPr id="59" name="Group 58">
              <a:extLst>
                <a:ext uri="{FF2B5EF4-FFF2-40B4-BE49-F238E27FC236}">
                  <a16:creationId xmlns:a16="http://schemas.microsoft.com/office/drawing/2014/main" id="{307720C7-35C0-B546-B438-862F396A0806}"/>
                </a:ext>
              </a:extLst>
            </p:cNvPr>
            <p:cNvGrpSpPr/>
            <p:nvPr/>
          </p:nvGrpSpPr>
          <p:grpSpPr>
            <a:xfrm>
              <a:off x="0" y="6028267"/>
              <a:ext cx="43891201" cy="26128136"/>
              <a:chOff x="0" y="5073453"/>
              <a:chExt cx="43891201" cy="27082949"/>
            </a:xfrm>
          </p:grpSpPr>
          <p:sp>
            <p:nvSpPr>
              <p:cNvPr id="62" name="Flowchart: Document 34">
                <a:extLst>
                  <a:ext uri="{FF2B5EF4-FFF2-40B4-BE49-F238E27FC236}">
                    <a16:creationId xmlns:a16="http://schemas.microsoft.com/office/drawing/2014/main" id="{D56A4D10-6BCD-1C4B-A948-519F9BBF2F9A}"/>
                  </a:ext>
                </a:extLst>
              </p:cNvPr>
              <p:cNvSpPr/>
              <p:nvPr/>
            </p:nvSpPr>
            <p:spPr>
              <a:xfrm rot="10800000">
                <a:off x="3" y="5073453"/>
                <a:ext cx="43891194" cy="17841375"/>
              </a:xfrm>
              <a:prstGeom prst="flowChartDocumen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75"/>
              </a:p>
            </p:txBody>
          </p:sp>
          <p:sp>
            <p:nvSpPr>
              <p:cNvPr id="63" name="Flowchart: Document 37">
                <a:extLst>
                  <a:ext uri="{FF2B5EF4-FFF2-40B4-BE49-F238E27FC236}">
                    <a16:creationId xmlns:a16="http://schemas.microsoft.com/office/drawing/2014/main" id="{E60A01E8-8C57-B64D-8281-C4394893F46E}"/>
                  </a:ext>
                </a:extLst>
              </p:cNvPr>
              <p:cNvSpPr/>
              <p:nvPr/>
            </p:nvSpPr>
            <p:spPr>
              <a:xfrm rot="10800000">
                <a:off x="0" y="5348903"/>
                <a:ext cx="43891200" cy="17565925"/>
              </a:xfrm>
              <a:prstGeom prst="flowChartDocumen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75"/>
              </a:p>
            </p:txBody>
          </p:sp>
          <p:sp>
            <p:nvSpPr>
              <p:cNvPr id="64" name="Flowchart: Document 70">
                <a:extLst>
                  <a:ext uri="{FF2B5EF4-FFF2-40B4-BE49-F238E27FC236}">
                    <a16:creationId xmlns:a16="http://schemas.microsoft.com/office/drawing/2014/main" id="{DD8A020C-18AD-144B-A75D-2CC0AD955D79}"/>
                  </a:ext>
                </a:extLst>
              </p:cNvPr>
              <p:cNvSpPr/>
              <p:nvPr/>
            </p:nvSpPr>
            <p:spPr>
              <a:xfrm rot="10800000" flipH="1">
                <a:off x="0" y="5254193"/>
                <a:ext cx="43891200" cy="176724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6475"/>
                  <a:t> </a:t>
                </a:r>
              </a:p>
            </p:txBody>
          </p:sp>
          <p:sp>
            <p:nvSpPr>
              <p:cNvPr id="65" name="Flowchart: Document 70">
                <a:extLst>
                  <a:ext uri="{FF2B5EF4-FFF2-40B4-BE49-F238E27FC236}">
                    <a16:creationId xmlns:a16="http://schemas.microsoft.com/office/drawing/2014/main" id="{F22F97F2-FFA4-A94A-9DE7-069D397E5C6D}"/>
                  </a:ext>
                </a:extLst>
              </p:cNvPr>
              <p:cNvSpPr/>
              <p:nvPr/>
            </p:nvSpPr>
            <p:spPr>
              <a:xfrm rot="10800000" flipH="1">
                <a:off x="1" y="5399821"/>
                <a:ext cx="43891200" cy="267565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gradFill flip="none" rotWithShape="1">
                <a:gsLst>
                  <a:gs pos="100000">
                    <a:srgbClr val="DCF5F9"/>
                  </a:gs>
                  <a:gs pos="100000">
                    <a:srgbClr val="D3F3F7"/>
                  </a:gs>
                  <a:gs pos="0">
                    <a:schemeClr val="bg1">
                      <a:lumMod val="69000"/>
                      <a:lumOff val="31000"/>
                    </a:schemeClr>
                  </a:gs>
                  <a:gs pos="100000">
                    <a:srgbClr val="D1F2F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6475"/>
                  <a:t> </a:t>
                </a:r>
              </a:p>
            </p:txBody>
          </p:sp>
        </p:grpSp>
        <p:sp>
          <p:nvSpPr>
            <p:cNvPr id="60" name="Rectangle 59">
              <a:extLst>
                <a:ext uri="{FF2B5EF4-FFF2-40B4-BE49-F238E27FC236}">
                  <a16:creationId xmlns:a16="http://schemas.microsoft.com/office/drawing/2014/main" id="{769BF638-420B-7843-8455-CE22EC8FB625}"/>
                </a:ext>
              </a:extLst>
            </p:cNvPr>
            <p:cNvSpPr/>
            <p:nvPr/>
          </p:nvSpPr>
          <p:spPr>
            <a:xfrm>
              <a:off x="0" y="32156400"/>
              <a:ext cx="43891200" cy="76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75"/>
            </a:p>
          </p:txBody>
        </p:sp>
        <p:cxnSp>
          <p:nvCxnSpPr>
            <p:cNvPr id="61" name="Straight Connector 60">
              <a:extLst>
                <a:ext uri="{FF2B5EF4-FFF2-40B4-BE49-F238E27FC236}">
                  <a16:creationId xmlns:a16="http://schemas.microsoft.com/office/drawing/2014/main" id="{F3A59E1A-0EA6-D14F-93A9-CA9C5094DB26}"/>
                </a:ext>
              </a:extLst>
            </p:cNvPr>
            <p:cNvCxnSpPr/>
            <p:nvPr/>
          </p:nvCxnSpPr>
          <p:spPr>
            <a:xfrm>
              <a:off x="0" y="32079943"/>
              <a:ext cx="43891200" cy="0"/>
            </a:xfrm>
            <a:prstGeom prst="line">
              <a:avLst/>
            </a:prstGeom>
            <a:ln w="254000">
              <a:solidFill>
                <a:srgbClr val="FFC000">
                  <a:alpha val="79000"/>
                </a:srgbClr>
              </a:solidFill>
            </a:ln>
          </p:spPr>
          <p:style>
            <a:lnRef idx="1">
              <a:schemeClr val="accent1"/>
            </a:lnRef>
            <a:fillRef idx="0">
              <a:schemeClr val="accent1"/>
            </a:fillRef>
            <a:effectRef idx="0">
              <a:schemeClr val="accent1"/>
            </a:effectRef>
            <a:fontRef idx="minor">
              <a:schemeClr val="tx1"/>
            </a:fontRef>
          </p:style>
        </p:cxnSp>
      </p:grpSp>
      <p:sp>
        <p:nvSpPr>
          <p:cNvPr id="69" name="Rectangle 10">
            <a:extLst>
              <a:ext uri="{FF2B5EF4-FFF2-40B4-BE49-F238E27FC236}">
                <a16:creationId xmlns:a16="http://schemas.microsoft.com/office/drawing/2014/main" id="{1F035D43-55FD-504B-BE96-02838FC01FC5}"/>
              </a:ext>
            </a:extLst>
          </p:cNvPr>
          <p:cNvSpPr>
            <a:spLocks noChangeArrowheads="1"/>
          </p:cNvSpPr>
          <p:nvPr userDrawn="1"/>
        </p:nvSpPr>
        <p:spPr bwMode="auto">
          <a:xfrm>
            <a:off x="1927854" y="6825817"/>
            <a:ext cx="8830270" cy="803179"/>
          </a:xfrm>
          <a:prstGeom prst="rect">
            <a:avLst/>
          </a:prstGeom>
          <a:noFill/>
          <a:ln w="12700">
            <a:noFill/>
            <a:miter lim="800000"/>
          </a:ln>
        </p:spPr>
        <p:txBody>
          <a:bodyPr wrap="none" lIns="126115" tIns="67278" rIns="126115" bIns="63058" anchor="ctr" anchorCtr="0"/>
          <a:lstStyle>
            <a:defPPr>
              <a:defRPr kern="1200" smtId="4294967295"/>
            </a:defPPr>
          </a:lstStyle>
          <a:p>
            <a:pPr defTabSz="4324970">
              <a:defRPr/>
            </a:pPr>
            <a:endParaRPr lang="en-US" sz="3311" b="1" spc="300">
              <a:solidFill>
                <a:srgbClr val="1482A5"/>
              </a:solidFill>
              <a:latin typeface="Mongolian Baiti" panose="03000500000000000000" pitchFamily="66" charset="0"/>
              <a:cs typeface="Mongolian Baiti" panose="03000500000000000000" pitchFamily="66" charset="0"/>
            </a:endParaRPr>
          </a:p>
        </p:txBody>
      </p:sp>
      <p:pic>
        <p:nvPicPr>
          <p:cNvPr id="70" name="Picture 69" descr="LSE logo">
            <a:extLst>
              <a:ext uri="{FF2B5EF4-FFF2-40B4-BE49-F238E27FC236}">
                <a16:creationId xmlns:a16="http://schemas.microsoft.com/office/drawing/2014/main" id="{F94AD5C9-7C37-4942-B4C0-1172006C457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0771" y="1026353"/>
            <a:ext cx="4118108" cy="2191137"/>
          </a:xfrm>
          <a:prstGeom prst="rect">
            <a:avLst/>
          </a:prstGeom>
          <a:noFill/>
          <a:ln>
            <a:noFill/>
          </a:ln>
        </p:spPr>
      </p:pic>
      <p:sp>
        <p:nvSpPr>
          <p:cNvPr id="99" name="Picture Placeholder 98">
            <a:extLst>
              <a:ext uri="{FF2B5EF4-FFF2-40B4-BE49-F238E27FC236}">
                <a16:creationId xmlns:a16="http://schemas.microsoft.com/office/drawing/2014/main" id="{926B2137-7EB8-8A42-B828-21336166B80E}"/>
              </a:ext>
            </a:extLst>
          </p:cNvPr>
          <p:cNvSpPr>
            <a:spLocks noGrp="1"/>
          </p:cNvSpPr>
          <p:nvPr>
            <p:ph type="pic" sz="quarter" idx="12" hasCustomPrompt="1"/>
          </p:nvPr>
        </p:nvSpPr>
        <p:spPr>
          <a:xfrm>
            <a:off x="38220963" y="3051693"/>
            <a:ext cx="2171720" cy="2191137"/>
          </a:xfrm>
        </p:spPr>
        <p:txBody>
          <a:bodyPr>
            <a:noAutofit/>
          </a:bodyPr>
          <a:lstStyle>
            <a:lvl1pPr marL="0" indent="0" algn="l" rtl="0" eaLnBrk="1" latinLnBrk="0" hangingPunct="1">
              <a:spcBef>
                <a:spcPts val="0"/>
              </a:spcBef>
              <a:spcAft>
                <a:spcPts val="0"/>
              </a:spcAft>
              <a:buNone/>
              <a:defRPr sz="8000"/>
            </a:lvl1pPr>
          </a:lstStyle>
          <a:p>
            <a:pPr marL="0" algn="l" rtl="0" eaLnBrk="1" latinLnBrk="0" hangingPunct="1">
              <a:spcBef>
                <a:spcPts val="0"/>
              </a:spcBef>
              <a:spcAft>
                <a:spcPts val="0"/>
              </a:spcAft>
            </a:pPr>
            <a:r>
              <a:rPr lang="en-US" sz="8000" kern="1200">
                <a:solidFill>
                  <a:srgbClr val="000000"/>
                </a:solidFill>
                <a:effectLst/>
                <a:latin typeface="Montserrat Light" pitchFamily="2" charset="77"/>
                <a:ea typeface="Open Sans" panose="020B0606030504020204"/>
                <a:cs typeface="Open Sans" panose="020B0606030504020204"/>
              </a:rPr>
              <a:t>Add</a:t>
            </a:r>
            <a:r>
              <a:rPr lang="en-US"/>
              <a:t> </a:t>
            </a:r>
            <a:endParaRPr lang="en-GB">
              <a:effectLst/>
            </a:endParaRPr>
          </a:p>
        </p:txBody>
      </p:sp>
      <p:sp>
        <p:nvSpPr>
          <p:cNvPr id="101" name="Text Placeholder 100">
            <a:extLst>
              <a:ext uri="{FF2B5EF4-FFF2-40B4-BE49-F238E27FC236}">
                <a16:creationId xmlns:a16="http://schemas.microsoft.com/office/drawing/2014/main" id="{75C40827-F45C-EA40-B4C4-3FEF1A77F68E}"/>
              </a:ext>
            </a:extLst>
          </p:cNvPr>
          <p:cNvSpPr>
            <a:spLocks noGrp="1"/>
          </p:cNvSpPr>
          <p:nvPr>
            <p:ph type="body" sz="quarter" idx="13" hasCustomPrompt="1"/>
          </p:nvPr>
        </p:nvSpPr>
        <p:spPr>
          <a:xfrm>
            <a:off x="1962057" y="6453572"/>
            <a:ext cx="23709600" cy="763200"/>
          </a:xfrm>
        </p:spPr>
        <p:txBody>
          <a:bodyPr/>
          <a:lstStyle>
            <a:lvl1pPr marL="0" indent="0" algn="l" rtl="0" eaLnBrk="1" latinLnBrk="0" hangingPunct="1">
              <a:spcBef>
                <a:spcPts val="0"/>
              </a:spcBef>
              <a:spcAft>
                <a:spcPts val="0"/>
              </a:spcAft>
              <a:buNone/>
              <a:defRPr/>
            </a:lvl1pPr>
          </a:lstStyle>
          <a:p>
            <a:pPr marL="0" algn="l" rtl="0" eaLnBrk="1" latinLnBrk="0" hangingPunct="1">
              <a:spcBef>
                <a:spcPts val="0"/>
              </a:spcBef>
              <a:spcAft>
                <a:spcPts val="0"/>
              </a:spcAft>
            </a:pPr>
            <a:r>
              <a:rPr lang="en-US" sz="9600" kern="1200">
                <a:solidFill>
                  <a:srgbClr val="000000"/>
                </a:solidFill>
                <a:effectLst/>
                <a:latin typeface="Montserrat Light" pitchFamily="2" charset="77"/>
                <a:ea typeface="Open Sans" panose="020B0606030504020204"/>
                <a:cs typeface="Open Sans" panose="020B0606030504020204"/>
              </a:rPr>
              <a:t>Add</a:t>
            </a:r>
            <a:endParaRPr lang="en-GB">
              <a:effectLst/>
            </a:endParaRPr>
          </a:p>
        </p:txBody>
      </p:sp>
      <p:sp>
        <p:nvSpPr>
          <p:cNvPr id="104" name="Text Placeholder 102">
            <a:extLst>
              <a:ext uri="{FF2B5EF4-FFF2-40B4-BE49-F238E27FC236}">
                <a16:creationId xmlns:a16="http://schemas.microsoft.com/office/drawing/2014/main" id="{025A7691-EE78-4744-8582-22D2DBDF93B1}"/>
              </a:ext>
            </a:extLst>
          </p:cNvPr>
          <p:cNvSpPr>
            <a:spLocks noGrp="1"/>
          </p:cNvSpPr>
          <p:nvPr>
            <p:ph type="body" sz="quarter" idx="15" hasCustomPrompt="1"/>
          </p:nvPr>
        </p:nvSpPr>
        <p:spPr>
          <a:xfrm>
            <a:off x="31928371" y="8886254"/>
            <a:ext cx="9064800" cy="4085927"/>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p>
          <a:p>
            <a:pPr lvl="0"/>
            <a:r>
              <a:rPr lang="en-US"/>
              <a:t> </a:t>
            </a:r>
          </a:p>
        </p:txBody>
      </p:sp>
      <p:sp>
        <p:nvSpPr>
          <p:cNvPr id="105" name="Text Placeholder 102">
            <a:extLst>
              <a:ext uri="{FF2B5EF4-FFF2-40B4-BE49-F238E27FC236}">
                <a16:creationId xmlns:a16="http://schemas.microsoft.com/office/drawing/2014/main" id="{38295B4F-0D14-4646-A16A-0F97425B7A62}"/>
              </a:ext>
            </a:extLst>
          </p:cNvPr>
          <p:cNvSpPr>
            <a:spLocks noGrp="1"/>
          </p:cNvSpPr>
          <p:nvPr>
            <p:ph type="body" sz="quarter" idx="16" hasCustomPrompt="1"/>
          </p:nvPr>
        </p:nvSpPr>
        <p:spPr>
          <a:xfrm>
            <a:off x="21888546" y="17405566"/>
            <a:ext cx="9064800" cy="1804276"/>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06" name="Text Placeholder 102">
            <a:extLst>
              <a:ext uri="{FF2B5EF4-FFF2-40B4-BE49-F238E27FC236}">
                <a16:creationId xmlns:a16="http://schemas.microsoft.com/office/drawing/2014/main" id="{D50F6829-7A7B-7446-AEE9-46B64F6B43CC}"/>
              </a:ext>
            </a:extLst>
          </p:cNvPr>
          <p:cNvSpPr>
            <a:spLocks noGrp="1"/>
          </p:cNvSpPr>
          <p:nvPr>
            <p:ph type="body" sz="quarter" idx="17" hasCustomPrompt="1"/>
          </p:nvPr>
        </p:nvSpPr>
        <p:spPr>
          <a:xfrm>
            <a:off x="11933059" y="8803646"/>
            <a:ext cx="9064800" cy="4085927"/>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p>
          <a:p>
            <a:pPr lvl="0"/>
            <a:r>
              <a:rPr lang="en-US"/>
              <a:t> </a:t>
            </a:r>
          </a:p>
        </p:txBody>
      </p:sp>
      <p:sp>
        <p:nvSpPr>
          <p:cNvPr id="108" name="Picture Placeholder 107">
            <a:extLst>
              <a:ext uri="{FF2B5EF4-FFF2-40B4-BE49-F238E27FC236}">
                <a16:creationId xmlns:a16="http://schemas.microsoft.com/office/drawing/2014/main" id="{C12B8055-EDA5-D844-BE6A-FA1A4F1EC0DF}"/>
              </a:ext>
            </a:extLst>
          </p:cNvPr>
          <p:cNvSpPr>
            <a:spLocks noGrp="1"/>
          </p:cNvSpPr>
          <p:nvPr>
            <p:ph type="pic" sz="quarter" idx="18" hasCustomPrompt="1"/>
          </p:nvPr>
        </p:nvSpPr>
        <p:spPr>
          <a:xfrm>
            <a:off x="1927854" y="10980832"/>
            <a:ext cx="4324123" cy="4572000"/>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0" name="Text Placeholder 109">
            <a:extLst>
              <a:ext uri="{FF2B5EF4-FFF2-40B4-BE49-F238E27FC236}">
                <a16:creationId xmlns:a16="http://schemas.microsoft.com/office/drawing/2014/main" id="{3F70AE80-9081-924A-94F4-A60D93DF4463}"/>
              </a:ext>
            </a:extLst>
          </p:cNvPr>
          <p:cNvSpPr>
            <a:spLocks noGrp="1"/>
          </p:cNvSpPr>
          <p:nvPr>
            <p:ph type="body" sz="quarter" idx="19" hasCustomPrompt="1"/>
          </p:nvPr>
        </p:nvSpPr>
        <p:spPr>
          <a:xfrm>
            <a:off x="6367008" y="10980832"/>
            <a:ext cx="4627392" cy="4572000"/>
          </a:xfrm>
        </p:spPr>
        <p:txBody>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2" name="Picture Placeholder 111">
            <a:extLst>
              <a:ext uri="{FF2B5EF4-FFF2-40B4-BE49-F238E27FC236}">
                <a16:creationId xmlns:a16="http://schemas.microsoft.com/office/drawing/2014/main" id="{06A80D58-9617-4246-AEB2-F6325EE24722}"/>
              </a:ext>
            </a:extLst>
          </p:cNvPr>
          <p:cNvSpPr>
            <a:spLocks noGrp="1"/>
          </p:cNvSpPr>
          <p:nvPr>
            <p:ph type="pic" sz="quarter" idx="20" hasCustomPrompt="1"/>
          </p:nvPr>
        </p:nvSpPr>
        <p:spPr>
          <a:xfrm>
            <a:off x="1907999" y="18428677"/>
            <a:ext cx="4343977"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3" name="Text Placeholder 102">
            <a:extLst>
              <a:ext uri="{FF2B5EF4-FFF2-40B4-BE49-F238E27FC236}">
                <a16:creationId xmlns:a16="http://schemas.microsoft.com/office/drawing/2014/main" id="{30465D6C-953A-704D-9521-8FE475CED629}"/>
              </a:ext>
            </a:extLst>
          </p:cNvPr>
          <p:cNvSpPr>
            <a:spLocks noGrp="1"/>
          </p:cNvSpPr>
          <p:nvPr>
            <p:ph type="body" sz="quarter" idx="21" hasCustomPrompt="1"/>
          </p:nvPr>
        </p:nvSpPr>
        <p:spPr>
          <a:xfrm>
            <a:off x="1907999" y="8803646"/>
            <a:ext cx="9064800" cy="1804276"/>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4" name="Text Placeholder 102">
            <a:extLst>
              <a:ext uri="{FF2B5EF4-FFF2-40B4-BE49-F238E27FC236}">
                <a16:creationId xmlns:a16="http://schemas.microsoft.com/office/drawing/2014/main" id="{675A3399-9949-3747-83E4-42DF28958906}"/>
              </a:ext>
            </a:extLst>
          </p:cNvPr>
          <p:cNvSpPr>
            <a:spLocks noGrp="1"/>
          </p:cNvSpPr>
          <p:nvPr>
            <p:ph type="body" sz="quarter" idx="22" hasCustomPrompt="1"/>
          </p:nvPr>
        </p:nvSpPr>
        <p:spPr>
          <a:xfrm>
            <a:off x="1927854" y="15800253"/>
            <a:ext cx="9064800" cy="1804276"/>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5" name="Picture Placeholder 111">
            <a:extLst>
              <a:ext uri="{FF2B5EF4-FFF2-40B4-BE49-F238E27FC236}">
                <a16:creationId xmlns:a16="http://schemas.microsoft.com/office/drawing/2014/main" id="{62A3EB3B-8761-264B-9909-51BEA669BFF5}"/>
              </a:ext>
            </a:extLst>
          </p:cNvPr>
          <p:cNvSpPr>
            <a:spLocks noGrp="1"/>
          </p:cNvSpPr>
          <p:nvPr>
            <p:ph type="pic" sz="quarter" idx="23" hasCustomPrompt="1"/>
          </p:nvPr>
        </p:nvSpPr>
        <p:spPr>
          <a:xfrm>
            <a:off x="6414147" y="18439140"/>
            <a:ext cx="4343977"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6" name="Text Placeholder 102">
            <a:extLst>
              <a:ext uri="{FF2B5EF4-FFF2-40B4-BE49-F238E27FC236}">
                <a16:creationId xmlns:a16="http://schemas.microsoft.com/office/drawing/2014/main" id="{5C749BF7-9213-B745-ABD8-9BF37DD5FED7}"/>
              </a:ext>
            </a:extLst>
          </p:cNvPr>
          <p:cNvSpPr>
            <a:spLocks noGrp="1"/>
          </p:cNvSpPr>
          <p:nvPr>
            <p:ph type="body" sz="quarter" idx="24" hasCustomPrompt="1"/>
          </p:nvPr>
        </p:nvSpPr>
        <p:spPr>
          <a:xfrm>
            <a:off x="1937072" y="23061126"/>
            <a:ext cx="9064800" cy="1804276"/>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7" name="Picture Placeholder 111">
            <a:extLst>
              <a:ext uri="{FF2B5EF4-FFF2-40B4-BE49-F238E27FC236}">
                <a16:creationId xmlns:a16="http://schemas.microsoft.com/office/drawing/2014/main" id="{E2E0511F-D628-C44F-9188-ED3A3C9EA00D}"/>
              </a:ext>
            </a:extLst>
          </p:cNvPr>
          <p:cNvSpPr>
            <a:spLocks noGrp="1"/>
          </p:cNvSpPr>
          <p:nvPr>
            <p:ph type="pic" sz="quarter" idx="25" hasCustomPrompt="1"/>
          </p:nvPr>
        </p:nvSpPr>
        <p:spPr>
          <a:xfrm>
            <a:off x="1954905" y="25028145"/>
            <a:ext cx="9017894"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8" name="Picture Placeholder 111">
            <a:extLst>
              <a:ext uri="{FF2B5EF4-FFF2-40B4-BE49-F238E27FC236}">
                <a16:creationId xmlns:a16="http://schemas.microsoft.com/office/drawing/2014/main" id="{12800313-A200-B143-BBB6-2900354D228E}"/>
              </a:ext>
            </a:extLst>
          </p:cNvPr>
          <p:cNvSpPr>
            <a:spLocks noGrp="1"/>
          </p:cNvSpPr>
          <p:nvPr>
            <p:ph type="pic" sz="quarter" idx="26" hasCustomPrompt="1"/>
          </p:nvPr>
        </p:nvSpPr>
        <p:spPr>
          <a:xfrm>
            <a:off x="11947261" y="14244985"/>
            <a:ext cx="4343977"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19" name="Picture Placeholder 111">
            <a:extLst>
              <a:ext uri="{FF2B5EF4-FFF2-40B4-BE49-F238E27FC236}">
                <a16:creationId xmlns:a16="http://schemas.microsoft.com/office/drawing/2014/main" id="{776E8262-81D5-DB40-B905-F710F085616B}"/>
              </a:ext>
            </a:extLst>
          </p:cNvPr>
          <p:cNvSpPr>
            <a:spLocks noGrp="1"/>
          </p:cNvSpPr>
          <p:nvPr>
            <p:ph type="pic" sz="quarter" idx="27" hasCustomPrompt="1"/>
          </p:nvPr>
        </p:nvSpPr>
        <p:spPr>
          <a:xfrm>
            <a:off x="16453409" y="14255448"/>
            <a:ext cx="4343977"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0" name="Text Placeholder 102">
            <a:extLst>
              <a:ext uri="{FF2B5EF4-FFF2-40B4-BE49-F238E27FC236}">
                <a16:creationId xmlns:a16="http://schemas.microsoft.com/office/drawing/2014/main" id="{C2696FA1-23FA-BD4E-8DC0-41AF430E071B}"/>
              </a:ext>
            </a:extLst>
          </p:cNvPr>
          <p:cNvSpPr>
            <a:spLocks noGrp="1"/>
          </p:cNvSpPr>
          <p:nvPr>
            <p:ph type="body" sz="quarter" idx="28" hasCustomPrompt="1"/>
          </p:nvPr>
        </p:nvSpPr>
        <p:spPr>
          <a:xfrm>
            <a:off x="21851931" y="8758533"/>
            <a:ext cx="9064800" cy="4085927"/>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p>
          <a:p>
            <a:pPr lvl="0"/>
            <a:r>
              <a:rPr lang="en-US"/>
              <a:t> </a:t>
            </a:r>
          </a:p>
        </p:txBody>
      </p:sp>
      <p:sp>
        <p:nvSpPr>
          <p:cNvPr id="121" name="Picture Placeholder 111">
            <a:extLst>
              <a:ext uri="{FF2B5EF4-FFF2-40B4-BE49-F238E27FC236}">
                <a16:creationId xmlns:a16="http://schemas.microsoft.com/office/drawing/2014/main" id="{14AB2C34-2812-DB4F-B3EB-13F37B24E884}"/>
              </a:ext>
            </a:extLst>
          </p:cNvPr>
          <p:cNvSpPr>
            <a:spLocks noGrp="1"/>
          </p:cNvSpPr>
          <p:nvPr>
            <p:ph type="pic" sz="quarter" idx="29" hasCustomPrompt="1"/>
          </p:nvPr>
        </p:nvSpPr>
        <p:spPr>
          <a:xfrm>
            <a:off x="21894674" y="14255199"/>
            <a:ext cx="4343977" cy="2875013"/>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2" name="Picture Placeholder 111">
            <a:extLst>
              <a:ext uri="{FF2B5EF4-FFF2-40B4-BE49-F238E27FC236}">
                <a16:creationId xmlns:a16="http://schemas.microsoft.com/office/drawing/2014/main" id="{9AEDBED5-BBE8-2046-BD6F-758E4D351BBB}"/>
              </a:ext>
            </a:extLst>
          </p:cNvPr>
          <p:cNvSpPr>
            <a:spLocks noGrp="1"/>
          </p:cNvSpPr>
          <p:nvPr>
            <p:ph type="pic" sz="quarter" idx="30" hasCustomPrompt="1"/>
          </p:nvPr>
        </p:nvSpPr>
        <p:spPr>
          <a:xfrm>
            <a:off x="26400822" y="14265662"/>
            <a:ext cx="4343977" cy="2875013"/>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3" name="Picture Placeholder 111">
            <a:extLst>
              <a:ext uri="{FF2B5EF4-FFF2-40B4-BE49-F238E27FC236}">
                <a16:creationId xmlns:a16="http://schemas.microsoft.com/office/drawing/2014/main" id="{3B461DCE-0B83-0D44-BF94-27A9B907E5F2}"/>
              </a:ext>
            </a:extLst>
          </p:cNvPr>
          <p:cNvSpPr>
            <a:spLocks noGrp="1"/>
          </p:cNvSpPr>
          <p:nvPr>
            <p:ph type="pic" sz="quarter" idx="31" hasCustomPrompt="1"/>
          </p:nvPr>
        </p:nvSpPr>
        <p:spPr>
          <a:xfrm>
            <a:off x="21875384" y="19482568"/>
            <a:ext cx="9017894" cy="2875013"/>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4" name="Picture Placeholder 111">
            <a:extLst>
              <a:ext uri="{FF2B5EF4-FFF2-40B4-BE49-F238E27FC236}">
                <a16:creationId xmlns:a16="http://schemas.microsoft.com/office/drawing/2014/main" id="{1C503EAD-6707-394E-B7A9-409917384019}"/>
              </a:ext>
            </a:extLst>
          </p:cNvPr>
          <p:cNvSpPr>
            <a:spLocks noGrp="1"/>
          </p:cNvSpPr>
          <p:nvPr>
            <p:ph type="pic" sz="quarter" idx="32" hasCustomPrompt="1"/>
          </p:nvPr>
        </p:nvSpPr>
        <p:spPr>
          <a:xfrm>
            <a:off x="21875384" y="22569839"/>
            <a:ext cx="9017894" cy="2875013"/>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5" name="Text Placeholder 102">
            <a:extLst>
              <a:ext uri="{FF2B5EF4-FFF2-40B4-BE49-F238E27FC236}">
                <a16:creationId xmlns:a16="http://schemas.microsoft.com/office/drawing/2014/main" id="{C39084E5-AE22-E540-8532-C74F1C8A0429}"/>
              </a:ext>
            </a:extLst>
          </p:cNvPr>
          <p:cNvSpPr>
            <a:spLocks noGrp="1"/>
          </p:cNvSpPr>
          <p:nvPr>
            <p:ph type="body" sz="quarter" idx="33" hasCustomPrompt="1"/>
          </p:nvPr>
        </p:nvSpPr>
        <p:spPr>
          <a:xfrm>
            <a:off x="11933059" y="18819918"/>
            <a:ext cx="9064800" cy="4085927"/>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p>
          <a:p>
            <a:pPr lvl="0"/>
            <a:r>
              <a:rPr lang="en-US"/>
              <a:t> </a:t>
            </a:r>
          </a:p>
        </p:txBody>
      </p:sp>
      <p:sp>
        <p:nvSpPr>
          <p:cNvPr id="126" name="Picture Placeholder 111">
            <a:extLst>
              <a:ext uri="{FF2B5EF4-FFF2-40B4-BE49-F238E27FC236}">
                <a16:creationId xmlns:a16="http://schemas.microsoft.com/office/drawing/2014/main" id="{AB4DEA40-56E4-3E48-9A3E-3A3A88EDA140}"/>
              </a:ext>
            </a:extLst>
          </p:cNvPr>
          <p:cNvSpPr>
            <a:spLocks noGrp="1"/>
          </p:cNvSpPr>
          <p:nvPr>
            <p:ph type="pic" sz="quarter" idx="34" hasCustomPrompt="1"/>
          </p:nvPr>
        </p:nvSpPr>
        <p:spPr>
          <a:xfrm>
            <a:off x="11950260" y="23118103"/>
            <a:ext cx="4343977"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7" name="Picture Placeholder 111">
            <a:extLst>
              <a:ext uri="{FF2B5EF4-FFF2-40B4-BE49-F238E27FC236}">
                <a16:creationId xmlns:a16="http://schemas.microsoft.com/office/drawing/2014/main" id="{3C72B717-F362-E94A-BBD3-4566006EE0F3}"/>
              </a:ext>
            </a:extLst>
          </p:cNvPr>
          <p:cNvSpPr>
            <a:spLocks noGrp="1"/>
          </p:cNvSpPr>
          <p:nvPr>
            <p:ph type="pic" sz="quarter" idx="35" hasCustomPrompt="1"/>
          </p:nvPr>
        </p:nvSpPr>
        <p:spPr>
          <a:xfrm>
            <a:off x="16456408" y="23128566"/>
            <a:ext cx="4343977"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8" name="Picture Placeholder 111">
            <a:extLst>
              <a:ext uri="{FF2B5EF4-FFF2-40B4-BE49-F238E27FC236}">
                <a16:creationId xmlns:a16="http://schemas.microsoft.com/office/drawing/2014/main" id="{BA0BC51D-9332-164D-A15D-59193FEAC440}"/>
              </a:ext>
            </a:extLst>
          </p:cNvPr>
          <p:cNvSpPr>
            <a:spLocks noGrp="1"/>
          </p:cNvSpPr>
          <p:nvPr>
            <p:ph type="pic" sz="quarter" idx="36" hasCustomPrompt="1"/>
          </p:nvPr>
        </p:nvSpPr>
        <p:spPr>
          <a:xfrm>
            <a:off x="31927808" y="14219993"/>
            <a:ext cx="9017894" cy="4294472"/>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29" name="Text Placeholder 102">
            <a:extLst>
              <a:ext uri="{FF2B5EF4-FFF2-40B4-BE49-F238E27FC236}">
                <a16:creationId xmlns:a16="http://schemas.microsoft.com/office/drawing/2014/main" id="{3199F84C-AF50-0542-B9E2-51767F573275}"/>
              </a:ext>
            </a:extLst>
          </p:cNvPr>
          <p:cNvSpPr>
            <a:spLocks noGrp="1"/>
          </p:cNvSpPr>
          <p:nvPr>
            <p:ph type="body" sz="quarter" idx="37" hasCustomPrompt="1"/>
          </p:nvPr>
        </p:nvSpPr>
        <p:spPr>
          <a:xfrm>
            <a:off x="31908881" y="18684510"/>
            <a:ext cx="9064800" cy="1809726"/>
          </a:xfrm>
        </p:spPr>
        <p:txBody>
          <a:bodyPr>
            <a:spAutoFit/>
          </a:bodyPr>
          <a:lstStyle>
            <a:lvl1pPr marL="0" indent="0">
              <a:buNone/>
              <a:defRPr/>
            </a:lvl1pPr>
          </a:lstStyle>
          <a:p>
            <a:pPr lvl="0"/>
            <a:r>
              <a:rPr lang="en-US" sz="12400" kern="1200">
                <a:solidFill>
                  <a:srgbClr val="000000"/>
                </a:solidFill>
                <a:effectLst/>
                <a:latin typeface="Montserrat Light" pitchFamily="2" charset="77"/>
                <a:ea typeface="Open Sans" panose="020B0606030504020204"/>
                <a:cs typeface="Open Sans" panose="020B0606030504020204"/>
              </a:rPr>
              <a:t>Add</a:t>
            </a:r>
          </a:p>
        </p:txBody>
      </p:sp>
      <p:sp>
        <p:nvSpPr>
          <p:cNvPr id="130" name="Picture Placeholder 111">
            <a:extLst>
              <a:ext uri="{FF2B5EF4-FFF2-40B4-BE49-F238E27FC236}">
                <a16:creationId xmlns:a16="http://schemas.microsoft.com/office/drawing/2014/main" id="{F2778695-3A05-F848-AD83-FF692CBEBEFF}"/>
              </a:ext>
            </a:extLst>
          </p:cNvPr>
          <p:cNvSpPr>
            <a:spLocks noGrp="1"/>
          </p:cNvSpPr>
          <p:nvPr>
            <p:ph type="pic" sz="quarter" idx="38" hasCustomPrompt="1"/>
          </p:nvPr>
        </p:nvSpPr>
        <p:spPr>
          <a:xfrm>
            <a:off x="31908881" y="20819461"/>
            <a:ext cx="9017894" cy="3348881"/>
          </a:xfrm>
        </p:spPr>
        <p:txBody>
          <a:bodyPr/>
          <a:lstStyle>
            <a:lvl1pPr marL="0" indent="0">
              <a:buNone/>
              <a:defRPr/>
            </a:lvl1pPr>
          </a:lstStyle>
          <a:p>
            <a:r>
              <a:rPr lang="en-US" sz="12400" kern="1200">
                <a:solidFill>
                  <a:srgbClr val="000000"/>
                </a:solidFill>
                <a:effectLst/>
                <a:latin typeface="Montserrat Light" pitchFamily="2" charset="77"/>
                <a:ea typeface="Open Sans" panose="020B0606030504020204"/>
                <a:cs typeface="Open Sans" panose="020B0606030504020204"/>
              </a:rPr>
              <a:t>Add</a:t>
            </a:r>
            <a:r>
              <a:rPr lang="en-US"/>
              <a:t> </a:t>
            </a:r>
          </a:p>
        </p:txBody>
      </p:sp>
      <p:sp>
        <p:nvSpPr>
          <p:cNvPr id="131" name="Text Placeholder 102">
            <a:extLst>
              <a:ext uri="{FF2B5EF4-FFF2-40B4-BE49-F238E27FC236}">
                <a16:creationId xmlns:a16="http://schemas.microsoft.com/office/drawing/2014/main" id="{EA951A00-A9F9-D249-9B5B-A3D91C8AEF8B}"/>
              </a:ext>
            </a:extLst>
          </p:cNvPr>
          <p:cNvSpPr>
            <a:spLocks noGrp="1"/>
          </p:cNvSpPr>
          <p:nvPr>
            <p:ph type="body" sz="quarter" idx="39"/>
          </p:nvPr>
        </p:nvSpPr>
        <p:spPr>
          <a:xfrm>
            <a:off x="21875384" y="27272670"/>
            <a:ext cx="18967506" cy="1809726"/>
          </a:xfrm>
        </p:spPr>
        <p:txBody>
          <a:bodyPr wrap="square">
            <a:spAutoFit/>
          </a:bodyPr>
          <a:lstStyle>
            <a:lvl1pPr marL="0" indent="0">
              <a:buNone/>
              <a:defRPr sz="2400">
                <a:latin typeface="Mongolian Baiti" panose="03000500000000000000" pitchFamily="66" charset="0"/>
                <a:cs typeface="Mongolian Baiti" panose="03000500000000000000" pitchFamily="66" charset="0"/>
              </a:defRPr>
            </a:lvl1pPr>
          </a:lstStyle>
          <a:p>
            <a:pPr lvl="0"/>
            <a:endParaRPr lang="en-US" sz="12400" kern="1200">
              <a:solidFill>
                <a:srgbClr val="000000"/>
              </a:solidFill>
              <a:effectLst/>
              <a:latin typeface="Montserrat Light" pitchFamily="2" charset="77"/>
              <a:ea typeface="Open Sans" panose="020B0606030504020204"/>
              <a:cs typeface="Open Sans" panose="020B0606030504020204"/>
            </a:endParaRPr>
          </a:p>
        </p:txBody>
      </p:sp>
      <p:sp>
        <p:nvSpPr>
          <p:cNvPr id="3" name="Text Placeholder 2">
            <a:extLst>
              <a:ext uri="{FF2B5EF4-FFF2-40B4-BE49-F238E27FC236}">
                <a16:creationId xmlns:a16="http://schemas.microsoft.com/office/drawing/2014/main" id="{2D3A9EDA-1F3C-2B47-A465-5399ECE45EB5}"/>
              </a:ext>
            </a:extLst>
          </p:cNvPr>
          <p:cNvSpPr>
            <a:spLocks noGrp="1"/>
          </p:cNvSpPr>
          <p:nvPr>
            <p:ph type="body" sz="quarter" idx="40" hasCustomPrompt="1"/>
          </p:nvPr>
        </p:nvSpPr>
        <p:spPr>
          <a:xfrm>
            <a:off x="1907999" y="7732236"/>
            <a:ext cx="8882581" cy="790896"/>
          </a:xfrm>
          <a:solidFill>
            <a:srgbClr val="0070C0"/>
          </a:solidFill>
          <a:ln>
            <a:solidFill>
              <a:schemeClr val="bg1"/>
            </a:solidFill>
          </a:ln>
        </p:spPr>
        <p:txBody>
          <a:bodyPr anchor="ctr" anchorCtr="0">
            <a:noAutofit/>
          </a:bodyPr>
          <a:lstStyle>
            <a:lvl1pPr algn="ctr">
              <a:buNone/>
              <a:defRPr sz="4000" b="1" spc="300">
                <a:solidFill>
                  <a:schemeClr val="bg1"/>
                </a:solidFill>
                <a:latin typeface="Mongolian Baiti" panose="03000500000000000000" pitchFamily="66" charset="0"/>
                <a:cs typeface="Mongolian Baiti" panose="03000500000000000000" pitchFamily="66" charset="0"/>
              </a:defRPr>
            </a:lvl1pPr>
          </a:lstStyle>
          <a:p>
            <a:pPr lvl="0"/>
            <a:r>
              <a:rPr lang="en-US"/>
              <a:t>Location and Endowment</a:t>
            </a:r>
          </a:p>
        </p:txBody>
      </p:sp>
      <p:sp>
        <p:nvSpPr>
          <p:cNvPr id="48" name="Text Placeholder 2">
            <a:extLst>
              <a:ext uri="{FF2B5EF4-FFF2-40B4-BE49-F238E27FC236}">
                <a16:creationId xmlns:a16="http://schemas.microsoft.com/office/drawing/2014/main" id="{3FD948B3-8EAA-3842-89E4-CC4379D3FA98}"/>
              </a:ext>
            </a:extLst>
          </p:cNvPr>
          <p:cNvSpPr>
            <a:spLocks noGrp="1"/>
          </p:cNvSpPr>
          <p:nvPr>
            <p:ph type="body" sz="quarter" idx="41" hasCustomPrompt="1"/>
          </p:nvPr>
        </p:nvSpPr>
        <p:spPr>
          <a:xfrm>
            <a:off x="32076651" y="7742709"/>
            <a:ext cx="8882581" cy="790896"/>
          </a:xfrm>
          <a:solidFill>
            <a:srgbClr val="0070C0"/>
          </a:solidFill>
          <a:ln>
            <a:solidFill>
              <a:schemeClr val="bg1"/>
            </a:solidFill>
          </a:ln>
        </p:spPr>
        <p:txBody>
          <a:bodyPr anchor="ctr" anchorCtr="0"/>
          <a:lstStyle>
            <a:lvl1pPr algn="ctr">
              <a:buNone/>
              <a:defRPr sz="4000" b="1" spc="300">
                <a:solidFill>
                  <a:schemeClr val="bg1"/>
                </a:solidFill>
                <a:latin typeface="Mongolian Baiti" panose="03000500000000000000" pitchFamily="66" charset="0"/>
                <a:cs typeface="Mongolian Baiti" panose="03000500000000000000" pitchFamily="66" charset="0"/>
              </a:defRPr>
            </a:lvl1pPr>
          </a:lstStyle>
          <a:p>
            <a:pPr lvl="0"/>
            <a:r>
              <a:rPr lang="en-US"/>
              <a:t>Political Geography</a:t>
            </a:r>
          </a:p>
        </p:txBody>
      </p:sp>
      <p:sp>
        <p:nvSpPr>
          <p:cNvPr id="49" name="Text Placeholder 2">
            <a:extLst>
              <a:ext uri="{FF2B5EF4-FFF2-40B4-BE49-F238E27FC236}">
                <a16:creationId xmlns:a16="http://schemas.microsoft.com/office/drawing/2014/main" id="{094703AA-DE80-0D49-B83A-787137DC0943}"/>
              </a:ext>
            </a:extLst>
          </p:cNvPr>
          <p:cNvSpPr>
            <a:spLocks noGrp="1"/>
          </p:cNvSpPr>
          <p:nvPr>
            <p:ph type="body" sz="quarter" idx="42" hasCustomPrompt="1"/>
          </p:nvPr>
        </p:nvSpPr>
        <p:spPr>
          <a:xfrm>
            <a:off x="22018976" y="7790760"/>
            <a:ext cx="8882581" cy="790896"/>
          </a:xfrm>
          <a:solidFill>
            <a:srgbClr val="0070C0"/>
          </a:solidFill>
          <a:ln>
            <a:solidFill>
              <a:schemeClr val="bg1"/>
            </a:solidFill>
          </a:ln>
        </p:spPr>
        <p:txBody>
          <a:bodyPr anchor="ctr" anchorCtr="0"/>
          <a:lstStyle>
            <a:lvl1pPr algn="ctr">
              <a:buNone/>
              <a:defRPr sz="4000" b="1" spc="300">
                <a:solidFill>
                  <a:schemeClr val="bg1"/>
                </a:solidFill>
                <a:latin typeface="Mongolian Baiti" panose="03000500000000000000" pitchFamily="66" charset="0"/>
                <a:cs typeface="Mongolian Baiti" panose="03000500000000000000" pitchFamily="66" charset="0"/>
              </a:defRPr>
            </a:lvl1pPr>
          </a:lstStyle>
          <a:p>
            <a:pPr lvl="0"/>
            <a:r>
              <a:rPr lang="en-US"/>
              <a:t>Economic Geography</a:t>
            </a:r>
          </a:p>
        </p:txBody>
      </p:sp>
      <p:sp>
        <p:nvSpPr>
          <p:cNvPr id="50" name="Text Placeholder 2">
            <a:extLst>
              <a:ext uri="{FF2B5EF4-FFF2-40B4-BE49-F238E27FC236}">
                <a16:creationId xmlns:a16="http://schemas.microsoft.com/office/drawing/2014/main" id="{38BC9E05-2128-3A45-AE13-3C6A3C1A8E1C}"/>
              </a:ext>
            </a:extLst>
          </p:cNvPr>
          <p:cNvSpPr>
            <a:spLocks noGrp="1"/>
          </p:cNvSpPr>
          <p:nvPr>
            <p:ph type="body" sz="quarter" idx="43" hasCustomPrompt="1"/>
          </p:nvPr>
        </p:nvSpPr>
        <p:spPr>
          <a:xfrm>
            <a:off x="11979717" y="7774156"/>
            <a:ext cx="8882581" cy="790896"/>
          </a:xfrm>
          <a:solidFill>
            <a:srgbClr val="0070C0"/>
          </a:solidFill>
          <a:ln>
            <a:solidFill>
              <a:schemeClr val="bg1"/>
            </a:solidFill>
          </a:ln>
        </p:spPr>
        <p:txBody>
          <a:bodyPr anchor="ctr" anchorCtr="0"/>
          <a:lstStyle>
            <a:lvl1pPr algn="ctr">
              <a:buNone/>
              <a:defRPr sz="4000" b="1" spc="300">
                <a:solidFill>
                  <a:schemeClr val="bg1"/>
                </a:solidFill>
                <a:latin typeface="Mongolian Baiti" panose="03000500000000000000" pitchFamily="66" charset="0"/>
                <a:cs typeface="Mongolian Baiti" panose="03000500000000000000" pitchFamily="66" charset="0"/>
              </a:defRPr>
            </a:lvl1pPr>
          </a:lstStyle>
          <a:p>
            <a:pPr lvl="0"/>
            <a:r>
              <a:rPr lang="en-US"/>
              <a:t>Colonial Economy and Institutions</a:t>
            </a:r>
          </a:p>
        </p:txBody>
      </p:sp>
      <p:sp>
        <p:nvSpPr>
          <p:cNvPr id="7" name="Text Placeholder 6">
            <a:extLst>
              <a:ext uri="{FF2B5EF4-FFF2-40B4-BE49-F238E27FC236}">
                <a16:creationId xmlns:a16="http://schemas.microsoft.com/office/drawing/2014/main" id="{3B0F5921-4EAE-9B4F-B820-B91B9F2FEC7A}"/>
              </a:ext>
            </a:extLst>
          </p:cNvPr>
          <p:cNvSpPr>
            <a:spLocks noGrp="1"/>
          </p:cNvSpPr>
          <p:nvPr>
            <p:ph type="body" sz="quarter" idx="44" hasCustomPrompt="1"/>
          </p:nvPr>
        </p:nvSpPr>
        <p:spPr>
          <a:xfrm>
            <a:off x="1907999" y="5804531"/>
            <a:ext cx="5967412" cy="995362"/>
          </a:xfrm>
        </p:spPr>
        <p:txBody>
          <a:bodyPr/>
          <a:lstStyle>
            <a:lvl1pPr>
              <a:buNone/>
              <a:defRPr sz="4000" b="1" spc="300">
                <a:solidFill>
                  <a:srgbClr val="0070C0"/>
                </a:solidFill>
                <a:latin typeface="Mongolian Baiti" panose="03000500000000000000" pitchFamily="66" charset="0"/>
                <a:cs typeface="Mongolian Baiti" panose="03000500000000000000" pitchFamily="66" charset="0"/>
              </a:defRPr>
            </a:lvl1pPr>
          </a:lstStyle>
          <a:p>
            <a:pPr lvl="0"/>
            <a:r>
              <a:rPr lang="en-US"/>
              <a:t>Introduction</a:t>
            </a:r>
          </a:p>
        </p:txBody>
      </p:sp>
      <p:sp>
        <p:nvSpPr>
          <p:cNvPr id="9" name="Text Placeholder 8">
            <a:extLst>
              <a:ext uri="{FF2B5EF4-FFF2-40B4-BE49-F238E27FC236}">
                <a16:creationId xmlns:a16="http://schemas.microsoft.com/office/drawing/2014/main" id="{F398FD34-039B-CF4A-A515-CA23A3DA4C9A}"/>
              </a:ext>
            </a:extLst>
          </p:cNvPr>
          <p:cNvSpPr>
            <a:spLocks noGrp="1"/>
          </p:cNvSpPr>
          <p:nvPr>
            <p:ph type="body" sz="quarter" idx="45" hasCustomPrompt="1"/>
          </p:nvPr>
        </p:nvSpPr>
        <p:spPr>
          <a:xfrm>
            <a:off x="4269041" y="813846"/>
            <a:ext cx="33121600" cy="2190750"/>
          </a:xfrm>
        </p:spPr>
        <p:txBody>
          <a:bodyPr>
            <a:noAutofit/>
          </a:bodyPr>
          <a:lstStyle>
            <a:lvl1pPr algn="ctr">
              <a:lnSpc>
                <a:spcPct val="100000"/>
              </a:lnSpc>
              <a:spcBef>
                <a:spcPts val="0"/>
              </a:spcBef>
              <a:buNone/>
              <a:defRPr sz="7200" b="1" i="0" spc="300">
                <a:solidFill>
                  <a:schemeClr val="accent5">
                    <a:lumMod val="50000"/>
                  </a:schemeClr>
                </a:solidFill>
                <a:latin typeface="Baskerville SemiBold" panose="02020502070401020303" pitchFamily="18" charset="0"/>
                <a:ea typeface="Baskerville SemiBold" panose="02020502070401020303" pitchFamily="18" charset="0"/>
                <a:cs typeface="Mongolian Baiti" panose="03000500000000000000" pitchFamily="66" charset="0"/>
              </a:defRPr>
            </a:lvl1pPr>
          </a:lstStyle>
          <a:p>
            <a:pPr lvl="0"/>
            <a:r>
              <a:rPr lang="en-US"/>
              <a:t>DV 435 Economic and Political Geography of [your country]</a:t>
            </a:r>
          </a:p>
        </p:txBody>
      </p:sp>
      <p:sp>
        <p:nvSpPr>
          <p:cNvPr id="11" name="Text Placeholder 10">
            <a:extLst>
              <a:ext uri="{FF2B5EF4-FFF2-40B4-BE49-F238E27FC236}">
                <a16:creationId xmlns:a16="http://schemas.microsoft.com/office/drawing/2014/main" id="{24F65B67-12D3-A643-A9FB-D4BC76349743}"/>
              </a:ext>
            </a:extLst>
          </p:cNvPr>
          <p:cNvSpPr>
            <a:spLocks noGrp="1"/>
          </p:cNvSpPr>
          <p:nvPr>
            <p:ph type="body" sz="quarter" idx="46" hasCustomPrompt="1"/>
          </p:nvPr>
        </p:nvSpPr>
        <p:spPr>
          <a:xfrm>
            <a:off x="13553281" y="2256234"/>
            <a:ext cx="15697200" cy="2492375"/>
          </a:xfrm>
        </p:spPr>
        <p:txBody>
          <a:bodyPr>
            <a:normAutofit/>
          </a:bodyPr>
          <a:lstStyle>
            <a:lvl1pPr algn="ctr">
              <a:lnSpc>
                <a:spcPct val="100000"/>
              </a:lnSpc>
              <a:spcBef>
                <a:spcPts val="0"/>
              </a:spcBef>
              <a:buNone/>
              <a:defRPr sz="5400" b="1" i="0" spc="300">
                <a:solidFill>
                  <a:schemeClr val="accent5">
                    <a:lumMod val="50000"/>
                  </a:schemeClr>
                </a:solidFill>
                <a:latin typeface="Baskerville SemiBold" panose="02020502070401020303" pitchFamily="18" charset="0"/>
                <a:ea typeface="Baskerville SemiBold" panose="02020502070401020303" pitchFamily="18" charset="0"/>
                <a:cs typeface="Mongolian Baiti" panose="03000500000000000000" pitchFamily="66" charset="0"/>
              </a:defRPr>
            </a:lvl1pPr>
          </a:lstStyle>
          <a:p>
            <a:pPr lvl="0"/>
            <a:r>
              <a:rPr lang="en-US"/>
              <a:t>Name </a:t>
            </a:r>
          </a:p>
          <a:p>
            <a:pPr lvl="0"/>
            <a:r>
              <a:rPr lang="en-US"/>
              <a:t>Department of [your dept]</a:t>
            </a:r>
          </a:p>
        </p:txBody>
      </p:sp>
    </p:spTree>
    <p:extLst>
      <p:ext uri="{BB962C8B-B14F-4D97-AF65-F5344CB8AC3E}">
        <p14:creationId xmlns:p14="http://schemas.microsoft.com/office/powerpoint/2010/main" val="12192706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AF1F90E6-C8A0-DC4A-B745-17E0AE478839}" type="datetimeFigureOut">
              <a:rPr lang="en-US" smtClean="0"/>
              <a:t>12/13/2020</a:t>
            </a:fld>
            <a:endParaRPr lang="en-US"/>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4BE40A0C-9B3B-8948-AE17-67A16F46188E}" type="slidenum">
              <a:rPr lang="en-US" smtClean="0"/>
              <a:t>‹#›</a:t>
            </a:fld>
            <a:endParaRPr lang="en-US"/>
          </a:p>
        </p:txBody>
      </p:sp>
    </p:spTree>
    <p:extLst>
      <p:ext uri="{BB962C8B-B14F-4D97-AF65-F5344CB8AC3E}">
        <p14:creationId xmlns:p14="http://schemas.microsoft.com/office/powerpoint/2010/main" val="3695006153"/>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descr="A picture containing background pattern&#10;&#10;Description automatically generated">
            <a:extLst>
              <a:ext uri="{FF2B5EF4-FFF2-40B4-BE49-F238E27FC236}">
                <a16:creationId xmlns:a16="http://schemas.microsoft.com/office/drawing/2014/main" id="{2164C4FB-8B1E-46A7-941E-DDF299CC57B2}"/>
              </a:ext>
            </a:extLst>
          </p:cNvPr>
          <p:cNvPicPr>
            <a:picLocks noGrp="1" noChangeAspect="1"/>
          </p:cNvPicPr>
          <p:nvPr>
            <p:ph type="pic" sz="quarter" idx="12"/>
          </p:nvPr>
        </p:nvPicPr>
        <p:blipFill rotWithShape="1">
          <a:blip r:embed="rId2"/>
          <a:srcRect l="22140" r="22140"/>
          <a:stretch/>
        </p:blipFill>
        <p:spPr>
          <a:xfrm>
            <a:off x="38221254" y="3536465"/>
            <a:ext cx="2171138" cy="1221592"/>
          </a:xfrm>
        </p:spPr>
      </p:pic>
      <p:sp>
        <p:nvSpPr>
          <p:cNvPr id="4" name="Text Placeholder 3">
            <a:extLst>
              <a:ext uri="{FF2B5EF4-FFF2-40B4-BE49-F238E27FC236}">
                <a16:creationId xmlns:a16="http://schemas.microsoft.com/office/drawing/2014/main" id="{664EB999-3127-7648-B986-279A1D6FEED2}"/>
              </a:ext>
            </a:extLst>
          </p:cNvPr>
          <p:cNvSpPr>
            <a:spLocks noGrp="1"/>
          </p:cNvSpPr>
          <p:nvPr>
            <p:ph type="body" sz="quarter" idx="15"/>
          </p:nvPr>
        </p:nvSpPr>
        <p:spPr>
          <a:xfrm>
            <a:off x="31928371" y="9193346"/>
            <a:ext cx="9064800" cy="10397077"/>
          </a:xfrm>
        </p:spPr>
        <p:txBody>
          <a:bodyPr vert="horz"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IV.1 Political Unrest: Taking Control of the North</a:t>
            </a:r>
            <a:endParaRPr lang="en-US" sz="9600">
              <a:solidFill>
                <a:srgbClr val="000000"/>
              </a:solidFill>
              <a:latin typeface="Calibri"/>
              <a:cs typeface="Calibri"/>
            </a:endParaRPr>
          </a:p>
          <a:p>
            <a:pPr>
              <a:lnSpc>
                <a:spcPct val="100000"/>
              </a:lnSpc>
              <a:spcBef>
                <a:spcPts val="0"/>
              </a:spcBef>
            </a:pPr>
            <a:endParaRPr lang="en-US" sz="2200" spc="-150" dirty="0">
              <a:solidFill>
                <a:srgbClr val="000000"/>
              </a:solidFill>
              <a:latin typeface="Calibri"/>
              <a:cs typeface="Calibri"/>
            </a:endParaRPr>
          </a:p>
          <a:p>
            <a:pPr algn="just">
              <a:lnSpc>
                <a:spcPct val="100000"/>
              </a:lnSpc>
              <a:spcBef>
                <a:spcPts val="0"/>
              </a:spcBef>
            </a:pPr>
            <a:r>
              <a:rPr lang="en-US" sz="2200" spc="-150" dirty="0">
                <a:solidFill>
                  <a:srgbClr val="000000"/>
                </a:solidFill>
                <a:latin typeface="Calibri"/>
                <a:cs typeface="Calibri"/>
              </a:rPr>
              <a:t>On</a:t>
            </a:r>
            <a:r>
              <a:rPr lang="en-US" sz="2200" spc="-150" dirty="0">
                <a:ea typeface="+mn-lt"/>
                <a:cs typeface="+mn-lt"/>
              </a:rPr>
              <a:t> March 22, 2012, Mali experienced a military coup during which most of the north (Mali’s arid hinterland) was lost to armed rebel groups. Bergamaschi (2014) explains that the north was left vulnerable due to money in the region being ‘poorly used and </a:t>
            </a:r>
            <a:r>
              <a:rPr lang="en-US" sz="2200" spc="-150" dirty="0" err="1">
                <a:ea typeface="+mn-lt"/>
                <a:cs typeface="+mn-lt"/>
              </a:rPr>
              <a:t>instrumentalised</a:t>
            </a:r>
            <a:r>
              <a:rPr lang="en-US" sz="2200" spc="-150" dirty="0">
                <a:ea typeface="+mn-lt"/>
                <a:cs typeface="+mn-lt"/>
              </a:rPr>
              <a:t> in local and national politics’. In early 2013, the north was reclaimed due to Operation Serval, undertaken by Malian and French armies (Moseley and Hoffman, 2017). In addition to the French military, the crisis in Mali has involved a number of international actors including ECOWAS and the UN. Despite the involvement of these actors, and the reclaiming of the north, Mali still experiences periodic attacks from extremist groups, with the majority of these attacks taking place in the North- within the area previously held by the rebel groups- as shown in the map above. On the 18th of August this year, Mali experienced yet another coup where President Ibrahim Boubacar Keïta was ousted and Mali's transitional president, Bah Ndaw stepped in. This change has been welcomed by Mali’s citizens who were unsatisfied with Keïta’s administration due to corruption and the further under provision of basic services (BBC, 2020). </a:t>
            </a:r>
            <a:endParaRPr lang="en-US" sz="9600">
              <a:cs typeface="Calibri"/>
            </a:endParaRPr>
          </a:p>
          <a:p>
            <a:pPr algn="just"/>
            <a:br>
              <a:rPr lang="en-US" dirty="0"/>
            </a:br>
            <a:endParaRPr lang="en-US" dirty="0"/>
          </a:p>
          <a:p>
            <a:pPr algn="just"/>
            <a:endParaRPr lang="en-US" sz="2200" spc="-150">
              <a:cs typeface="Calibri"/>
            </a:endParaRPr>
          </a:p>
        </p:txBody>
      </p:sp>
      <p:sp>
        <p:nvSpPr>
          <p:cNvPr id="5" name="Text Placeholder 4">
            <a:extLst>
              <a:ext uri="{FF2B5EF4-FFF2-40B4-BE49-F238E27FC236}">
                <a16:creationId xmlns:a16="http://schemas.microsoft.com/office/drawing/2014/main" id="{5B92A030-ED99-7740-9611-95F05159CBB6}"/>
              </a:ext>
            </a:extLst>
          </p:cNvPr>
          <p:cNvSpPr>
            <a:spLocks noGrp="1"/>
          </p:cNvSpPr>
          <p:nvPr>
            <p:ph type="body" sz="quarter" idx="16"/>
          </p:nvPr>
        </p:nvSpPr>
        <p:spPr>
          <a:xfrm>
            <a:off x="21791452" y="18255361"/>
            <a:ext cx="9536555" cy="6620274"/>
          </a:xfrm>
        </p:spPr>
        <p:txBody>
          <a:bodyPr vert="horz"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III.2 The Reliance on the Gold and Cotton Industry in Mali</a:t>
            </a:r>
            <a:endParaRPr lang="en-US" sz="2400" b="1" spc="300">
              <a:solidFill>
                <a:schemeClr val="accent6">
                  <a:lumMod val="75000"/>
                </a:schemeClr>
              </a:solidFill>
              <a:latin typeface="Calibri"/>
              <a:cs typeface="Mongolian Baiti" panose="03000500000000000000" pitchFamily="66" charset="0"/>
            </a:endParaRPr>
          </a:p>
          <a:p>
            <a:pPr algn="just">
              <a:spcBef>
                <a:spcPts val="0"/>
              </a:spcBef>
            </a:pPr>
            <a:r>
              <a:rPr lang="en-US" sz="2200" dirty="0"/>
              <a:t>In Mali, gold and cotton makes up 80% of export earnings (OEC, n.d.) In recent years, Gold mining extraction and the cotton industry, especially in the marginal cotton areas, have been decreasing. In response, Mali has developed its iron ore extraction and maize industries (Coulibaly et al., 2014, p. 1) to diversify its foreign exchange earnings (CIA, 2020) . Mali’s other industrial activities focus on processing farm commodities (CIA, 2020), construction, and phosphate. Since the 1950s, cotton has been the main foreign exchange earner of Mali (Coulibaly et al., 2014, p. 1) when the French colonizers moved away from gold production in favor of cotton (Traore &amp; Zebaze, 2015, p. 2). Following independence, Mali’s’ poor economic performance left it relying on SAPs, liberalizing cereal markets and reduced tariffs on grains. The grain marketing board relinquished its monopoly while the cotton sector remained partially state controlled (Moseley et al., 2010, p. 6). Today, there is a complex political history between the emerging growers’ organizations and the state-owned cotton company which has increased peasant participation in the industry as well as gave rise to a cotton elite (Roy, 2010, p. 4).  Until the 1990s, gold mining was limited by a lack of technology (</a:t>
            </a:r>
            <a:r>
              <a:rPr lang="en-US" sz="2200" dirty="0" err="1"/>
              <a:t>Brottem</a:t>
            </a:r>
            <a:r>
              <a:rPr lang="en-US" sz="2200" dirty="0"/>
              <a:t> &amp; Ba, 2019, p. 2) but has seen a huge increase due to investment by foreign companies operating in the four main mines: </a:t>
            </a:r>
            <a:r>
              <a:rPr lang="en-US" sz="2200" dirty="0" err="1"/>
              <a:t>Sadiola</a:t>
            </a:r>
            <a:r>
              <a:rPr lang="en-US" sz="2200" dirty="0"/>
              <a:t>, </a:t>
            </a:r>
            <a:r>
              <a:rPr lang="en-US" sz="2200" dirty="0" err="1"/>
              <a:t>Yatela</a:t>
            </a:r>
            <a:r>
              <a:rPr lang="en-US" sz="2200" dirty="0"/>
              <a:t>, </a:t>
            </a:r>
            <a:r>
              <a:rPr lang="en-US" sz="2200" dirty="0" err="1"/>
              <a:t>Morila</a:t>
            </a:r>
            <a:r>
              <a:rPr lang="en-US" sz="2200" dirty="0"/>
              <a:t>, and Syama (Traore &amp; Zebaze, 2015, p. 3). </a:t>
            </a:r>
            <a:endParaRPr lang="en-US" sz="2200" b="1" spc="300" dirty="0">
              <a:solidFill>
                <a:srgbClr val="002060"/>
              </a:solidFill>
              <a:latin typeface="Mongolian Baiti" panose="03000500000000000000" pitchFamily="66" charset="0"/>
              <a:cs typeface="Mongolian Baiti" panose="03000500000000000000" pitchFamily="66" charset="0"/>
            </a:endParaRPr>
          </a:p>
        </p:txBody>
      </p:sp>
      <p:sp>
        <p:nvSpPr>
          <p:cNvPr id="6" name="Text Placeholder 5">
            <a:extLst>
              <a:ext uri="{FF2B5EF4-FFF2-40B4-BE49-F238E27FC236}">
                <a16:creationId xmlns:a16="http://schemas.microsoft.com/office/drawing/2014/main" id="{FD169312-F969-C04A-B47D-AB068DCA5D36}"/>
              </a:ext>
            </a:extLst>
          </p:cNvPr>
          <p:cNvSpPr>
            <a:spLocks noGrp="1"/>
          </p:cNvSpPr>
          <p:nvPr>
            <p:ph type="body" sz="quarter" idx="17"/>
          </p:nvPr>
        </p:nvSpPr>
        <p:spPr>
          <a:xfrm>
            <a:off x="11948923" y="8771911"/>
            <a:ext cx="9048936" cy="7263527"/>
          </a:xfrm>
        </p:spPr>
        <p:txBody>
          <a:bodyPr vert="horz" wrap="square"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II.1 Colonial Administration and Infrastructure </a:t>
            </a:r>
          </a:p>
          <a:p>
            <a:pPr algn="just">
              <a:lnSpc>
                <a:spcPct val="100000"/>
              </a:lnSpc>
              <a:spcBef>
                <a:spcPts val="0"/>
              </a:spcBef>
            </a:pPr>
            <a:r>
              <a:rPr lang="en-US" sz="2200" spc="-150" dirty="0">
                <a:ea typeface="+mn-lt"/>
                <a:cs typeface="+mn-lt"/>
              </a:rPr>
              <a:t>Our understanding of the colonial economy of French Sudan cannot be detached from its situation within the federation of French West Africa, with strategic planning at a regional level from the quasi-representative Grand Council. The colonial powers assessed French Sudan as </a:t>
            </a:r>
            <a:r>
              <a:rPr lang="en-US" sz="2200" i="1" spc="-150" dirty="0" err="1">
                <a:ea typeface="+mn-lt"/>
                <a:cs typeface="+mn-lt"/>
              </a:rPr>
              <a:t>L’Afrique</a:t>
            </a:r>
            <a:r>
              <a:rPr lang="en-US" sz="2200" i="1" spc="-150" dirty="0">
                <a:ea typeface="+mn-lt"/>
                <a:cs typeface="+mn-lt"/>
              </a:rPr>
              <a:t> Inutile </a:t>
            </a:r>
            <a:r>
              <a:rPr lang="en-US" sz="2200" spc="-150" dirty="0">
                <a:ea typeface="+mn-lt"/>
                <a:cs typeface="+mn-lt"/>
              </a:rPr>
              <a:t>(useless) due to its land-locked, arid, sparsely populated status, and thus during the move to ‘developmental colonialism’ the F.I.D.E.S developmental funding largely ignored investment in French Sudan, concentrating mainly on railway infrastructure to Senegal and irrigation systems in the Niger Valley. (K.E.R, 1950)</a:t>
            </a:r>
            <a:endParaRPr lang="en-US" sz="2200" dirty="0">
              <a:cs typeface="Calibri" panose="020F0502020204030204"/>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400" b="1" spc="300" dirty="0">
              <a:solidFill>
                <a:srgbClr val="002060"/>
              </a:solidFill>
              <a:latin typeface="Mongolian Baiti" panose="03000500000000000000" pitchFamily="66" charset="0"/>
              <a:cs typeface="Mongolian Baiti" panose="03000500000000000000" pitchFamily="66" charset="0"/>
            </a:endParaRPr>
          </a:p>
        </p:txBody>
      </p:sp>
      <p:sp>
        <p:nvSpPr>
          <p:cNvPr id="8" name="Text Placeholder 7">
            <a:extLst>
              <a:ext uri="{FF2B5EF4-FFF2-40B4-BE49-F238E27FC236}">
                <a16:creationId xmlns:a16="http://schemas.microsoft.com/office/drawing/2014/main" id="{821DC326-C001-1145-87B2-65F2DEA3FB57}"/>
              </a:ext>
            </a:extLst>
          </p:cNvPr>
          <p:cNvSpPr>
            <a:spLocks noGrp="1"/>
          </p:cNvSpPr>
          <p:nvPr>
            <p:ph type="body" sz="quarter" idx="19"/>
          </p:nvPr>
        </p:nvSpPr>
        <p:spPr/>
        <p:txBody>
          <a:bodyPr>
            <a:normAutofit/>
          </a:bodyPr>
          <a:lstStyle/>
          <a:p>
            <a:pPr algn="just">
              <a:lnSpc>
                <a:spcPct val="100000"/>
              </a:lnSpc>
              <a:spcBef>
                <a:spcPts val="0"/>
              </a:spcBef>
            </a:pPr>
            <a:r>
              <a:rPr lang="en-US" sz="2200" spc="-150">
                <a:latin typeface="Mongolian Baiti" panose="03000500000000000000" pitchFamily="66" charset="0"/>
                <a:cs typeface="Mongolian Baiti" panose="03000500000000000000" pitchFamily="66" charset="0"/>
              </a:rPr>
              <a:t>Add text to describe the map inserted on the left</a:t>
            </a:r>
          </a:p>
        </p:txBody>
      </p:sp>
      <p:sp>
        <p:nvSpPr>
          <p:cNvPr id="10" name="Text Placeholder 9">
            <a:extLst>
              <a:ext uri="{FF2B5EF4-FFF2-40B4-BE49-F238E27FC236}">
                <a16:creationId xmlns:a16="http://schemas.microsoft.com/office/drawing/2014/main" id="{877630CB-6F4A-3641-B0C2-5265D03E0535}"/>
              </a:ext>
            </a:extLst>
          </p:cNvPr>
          <p:cNvSpPr>
            <a:spLocks noGrp="1"/>
          </p:cNvSpPr>
          <p:nvPr>
            <p:ph type="body" sz="quarter" idx="21"/>
          </p:nvPr>
        </p:nvSpPr>
        <p:spPr>
          <a:xfrm>
            <a:off x="1907999" y="8803646"/>
            <a:ext cx="9064800" cy="5620257"/>
          </a:xfrm>
        </p:spPr>
        <p:txBody>
          <a:bodyPr vert="horz" lIns="91440" tIns="45720" rIns="91440" bIns="45720" rtlCol="0" anchor="t">
            <a:spAutoFit/>
          </a:bodyPr>
          <a:lstStyle/>
          <a:p>
            <a:pPr>
              <a:lnSpc>
                <a:spcPct val="100000"/>
              </a:lnSpc>
              <a:spcBef>
                <a:spcPts val="0"/>
              </a:spcBef>
            </a:pPr>
            <a:r>
              <a:rPr lang="en-US" sz="2400" b="1" spc="300" dirty="0">
                <a:solidFill>
                  <a:srgbClr val="002060"/>
                </a:solidFill>
                <a:latin typeface="Mongolian Baiti"/>
                <a:cs typeface="Mongolian Baiti"/>
              </a:rPr>
              <a:t>I.1 </a:t>
            </a:r>
            <a:r>
              <a:rPr lang="en-US" sz="2400" b="1" spc="300" dirty="0">
                <a:solidFill>
                  <a:srgbClr val="002060"/>
                </a:solidFill>
                <a:latin typeface="Calibri"/>
                <a:cs typeface="Mongolian Baiti"/>
              </a:rPr>
              <a:t>Location</a:t>
            </a:r>
          </a:p>
          <a:p>
            <a:pPr algn="just">
              <a:lnSpc>
                <a:spcPct val="100000"/>
              </a:lnSpc>
              <a:spcBef>
                <a:spcPts val="0"/>
              </a:spcBef>
            </a:pPr>
            <a:br>
              <a:rPr lang="en-US" dirty="0"/>
            </a:br>
            <a:endParaRPr lang="en-US" dirty="0"/>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p:txBody>
      </p:sp>
      <p:sp>
        <p:nvSpPr>
          <p:cNvPr id="11" name="Text Placeholder 10">
            <a:extLst>
              <a:ext uri="{FF2B5EF4-FFF2-40B4-BE49-F238E27FC236}">
                <a16:creationId xmlns:a16="http://schemas.microsoft.com/office/drawing/2014/main" id="{ED1C1472-EDB5-E649-B9CB-3B7D41110FD4}"/>
              </a:ext>
            </a:extLst>
          </p:cNvPr>
          <p:cNvSpPr>
            <a:spLocks noGrp="1"/>
          </p:cNvSpPr>
          <p:nvPr>
            <p:ph type="body" sz="quarter" idx="22"/>
          </p:nvPr>
        </p:nvSpPr>
        <p:spPr>
          <a:xfrm>
            <a:off x="1906357" y="11811557"/>
            <a:ext cx="4908171" cy="10484152"/>
          </a:xfrm>
        </p:spPr>
        <p:txBody>
          <a:bodyPr vert="horz" wrap="square"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I.2 Agro-ecological Zones</a:t>
            </a:r>
          </a:p>
          <a:p>
            <a:pPr algn="just"/>
            <a:r>
              <a:rPr lang="en-US" sz="2200" spc="-150" dirty="0">
                <a:ea typeface="+mn-lt"/>
                <a:cs typeface="+mn-lt"/>
              </a:rPr>
              <a:t>Rainfall levels in Mali are low (280mm/year) (UNEP). However, there is a strong North-South gradient. The North of the country is characterized by extreme aridity with most of the economic activity, food production and human settlement taking place in the South. Indeed, there are four </a:t>
            </a:r>
            <a:r>
              <a:rPr lang="en-US" sz="2200" spc="-150" dirty="0" err="1">
                <a:ea typeface="+mn-lt"/>
                <a:cs typeface="+mn-lt"/>
              </a:rPr>
              <a:t>agro</a:t>
            </a:r>
            <a:r>
              <a:rPr lang="en-US" sz="2200" spc="-150" dirty="0">
                <a:ea typeface="+mn-lt"/>
                <a:cs typeface="+mn-lt"/>
              </a:rPr>
              <a:t>-ecological zones in Mali, of which both the Sahelian and the Saharan ones are too dry to cultivate, as rainfall is too low. The only zones that allow cultivation are the Sub Humid zone and the </a:t>
            </a:r>
            <a:r>
              <a:rPr lang="en-US" sz="2200" spc="-150" dirty="0" err="1">
                <a:ea typeface="+mn-lt"/>
                <a:cs typeface="+mn-lt"/>
              </a:rPr>
              <a:t>Sudanian</a:t>
            </a:r>
            <a:r>
              <a:rPr lang="en-US" sz="2200" spc="-150" dirty="0">
                <a:ea typeface="+mn-lt"/>
                <a:cs typeface="+mn-lt"/>
              </a:rPr>
              <a:t> Savannah (Waldman and Richardson, 2018). Only 3.8% of Mali’s land is arable! (UNEP).  </a:t>
            </a:r>
            <a:endParaRPr lang="en-US" dirty="0"/>
          </a:p>
          <a:p>
            <a:pPr algn="just">
              <a:lnSpc>
                <a:spcPct val="100000"/>
              </a:lnSpc>
              <a:spcBef>
                <a:spcPts val="0"/>
              </a:spcBef>
            </a:pPr>
            <a:br>
              <a:rPr lang="en-US" dirty="0"/>
            </a:br>
            <a:endParaRPr lang="en-US" dirty="0"/>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p:txBody>
      </p:sp>
      <p:sp>
        <p:nvSpPr>
          <p:cNvPr id="13" name="Text Placeholder 12">
            <a:extLst>
              <a:ext uri="{FF2B5EF4-FFF2-40B4-BE49-F238E27FC236}">
                <a16:creationId xmlns:a16="http://schemas.microsoft.com/office/drawing/2014/main" id="{EC945FB4-C68A-3B44-9EF5-7159FD0C1C0F}"/>
              </a:ext>
            </a:extLst>
          </p:cNvPr>
          <p:cNvSpPr>
            <a:spLocks noGrp="1"/>
          </p:cNvSpPr>
          <p:nvPr>
            <p:ph type="body" sz="quarter" idx="24"/>
          </p:nvPr>
        </p:nvSpPr>
        <p:spPr>
          <a:xfrm>
            <a:off x="6894101" y="19499079"/>
            <a:ext cx="3908673" cy="10413364"/>
          </a:xfrm>
        </p:spPr>
        <p:txBody>
          <a:bodyPr vert="horz" wrap="square" lIns="91440" tIns="45720" rIns="91440" bIns="45720" rtlCol="0" anchor="t">
            <a:spAutoFit/>
          </a:bodyPr>
          <a:lstStyle/>
          <a:p>
            <a:r>
              <a:rPr lang="en-US" sz="2400" b="1" spc="-150" dirty="0">
                <a:solidFill>
                  <a:srgbClr val="002060"/>
                </a:solidFill>
                <a:latin typeface="Calibri"/>
                <a:cs typeface="Mongolian Baiti"/>
              </a:rPr>
              <a:t>I.4 Mineral Endowment</a:t>
            </a:r>
            <a:endParaRPr lang="en-US" sz="9600" dirty="0">
              <a:solidFill>
                <a:srgbClr val="000000"/>
              </a:solidFill>
              <a:latin typeface="Calibri"/>
              <a:cs typeface="Calibri" panose="020F0502020204030204"/>
            </a:endParaRPr>
          </a:p>
          <a:p>
            <a:pPr algn="just"/>
            <a:r>
              <a:rPr lang="en-US" sz="2200" spc="-150" dirty="0">
                <a:solidFill>
                  <a:srgbClr val="000000"/>
                </a:solidFill>
                <a:latin typeface="Calibri"/>
                <a:cs typeface="Calibri"/>
              </a:rPr>
              <a:t>Mali</a:t>
            </a:r>
            <a:r>
              <a:rPr lang="en-US" sz="2200" spc="-150" dirty="0">
                <a:ea typeface="+mn-lt"/>
                <a:cs typeface="+mn-lt"/>
              </a:rPr>
              <a:t> is Africa’s third largest gold producer and the ninth in the world (Traore &amp; Zebaze, 2015). Gold mining represented 14% of the national GDP in 2006 (Bermúdez-Lugo, 2006). Mali’s gold mining takes place both on an industrial level and on an artisanal one and represents a large source of income for many Malian households (as explained in III.2). Most of the production stems from </a:t>
            </a:r>
            <a:r>
              <a:rPr lang="en-US" sz="2200" spc="-150" dirty="0" err="1">
                <a:ea typeface="+mn-lt"/>
                <a:cs typeface="+mn-lt"/>
              </a:rPr>
              <a:t>Kenieba</a:t>
            </a:r>
            <a:r>
              <a:rPr lang="en-US" sz="2200" spc="-150" dirty="0">
                <a:ea typeface="+mn-lt"/>
                <a:cs typeface="+mn-lt"/>
              </a:rPr>
              <a:t> Valley, as well as from other regions in the southeast of the country.  </a:t>
            </a:r>
            <a:endParaRPr lang="en-US" sz="2200">
              <a:ea typeface="+mn-lt"/>
              <a:cs typeface="+mn-lt"/>
            </a:endParaRPr>
          </a:p>
          <a:p>
            <a:pPr algn="just">
              <a:lnSpc>
                <a:spcPct val="100000"/>
              </a:lnSpc>
              <a:spcBef>
                <a:spcPts val="0"/>
              </a:spcBef>
            </a:pPr>
            <a:br>
              <a:rPr lang="en-US" dirty="0"/>
            </a:br>
            <a:endParaRPr lang="en-US" dirty="0"/>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p:txBody>
      </p:sp>
      <p:pic>
        <p:nvPicPr>
          <p:cNvPr id="18" name="Picture 18" descr="Map&#10;&#10;Description automatically generated">
            <a:extLst>
              <a:ext uri="{FF2B5EF4-FFF2-40B4-BE49-F238E27FC236}">
                <a16:creationId xmlns:a16="http://schemas.microsoft.com/office/drawing/2014/main" id="{A86D8A59-F7E9-4C5A-99F4-657C782C9B25}"/>
              </a:ext>
            </a:extLst>
          </p:cNvPr>
          <p:cNvPicPr>
            <a:picLocks noGrp="1" noChangeAspect="1"/>
          </p:cNvPicPr>
          <p:nvPr>
            <p:ph type="pic" sz="quarter" idx="26"/>
          </p:nvPr>
        </p:nvPicPr>
        <p:blipFill rotWithShape="1">
          <a:blip r:embed="rId3"/>
          <a:srcRect l="13220" r="13220"/>
          <a:stretch/>
        </p:blipFill>
        <p:spPr>
          <a:xfrm>
            <a:off x="11664699" y="14908734"/>
            <a:ext cx="4194618" cy="3806473"/>
          </a:xfrm>
        </p:spPr>
      </p:pic>
      <p:sp>
        <p:nvSpPr>
          <p:cNvPr id="17" name="Text Placeholder 16">
            <a:extLst>
              <a:ext uri="{FF2B5EF4-FFF2-40B4-BE49-F238E27FC236}">
                <a16:creationId xmlns:a16="http://schemas.microsoft.com/office/drawing/2014/main" id="{E6EF8746-20B9-D043-9234-58E0D1F77BFF}"/>
              </a:ext>
            </a:extLst>
          </p:cNvPr>
          <p:cNvSpPr>
            <a:spLocks noGrp="1"/>
          </p:cNvSpPr>
          <p:nvPr>
            <p:ph type="body" sz="quarter" idx="28"/>
          </p:nvPr>
        </p:nvSpPr>
        <p:spPr>
          <a:xfrm>
            <a:off x="21941464" y="8758533"/>
            <a:ext cx="9041347" cy="7581563"/>
          </a:xfrm>
        </p:spPr>
        <p:txBody>
          <a:bodyPr vert="horz"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 III.1 Economic Activity and the Landlocked Curse</a:t>
            </a:r>
            <a:endParaRPr lang="en-US" sz="2400">
              <a:solidFill>
                <a:srgbClr val="000000"/>
              </a:solidFill>
              <a:latin typeface="Calibri"/>
              <a:cs typeface="Calibri"/>
            </a:endParaRPr>
          </a:p>
          <a:p>
            <a:pPr algn="just">
              <a:lnSpc>
                <a:spcPct val="100000"/>
              </a:lnSpc>
              <a:spcBef>
                <a:spcPts val="0"/>
              </a:spcBef>
            </a:pPr>
            <a:r>
              <a:rPr lang="en-US" sz="2200" dirty="0">
                <a:solidFill>
                  <a:srgbClr val="000000"/>
                </a:solidFill>
                <a:cs typeface="Calibri"/>
              </a:rPr>
              <a:t>As</a:t>
            </a:r>
            <a:r>
              <a:rPr lang="en-US" sz="2200" dirty="0">
                <a:ea typeface="+mn-lt"/>
                <a:cs typeface="+mn-lt"/>
              </a:rPr>
              <a:t> mentioned in I.4, Mali’s economic activities are largely confined to the riverine area, with agriculture being mostly rain-fed(CIA, 2020). The majority of the population lives in the South, with the most densely populated area around the Burkina Faso border, (CIA, 2020) due to the arid North and political unrest, which has left the northern economy in shambles ("MALI: Northern economy in shambles," 2013). 80% of the population is involved in agricultural activities (CIA, 2020), though agriculture has been decreasing while rural populations have increased, which has led more peasants turning to mining (</a:t>
            </a:r>
            <a:r>
              <a:rPr lang="en-US" sz="2200" dirty="0" err="1">
                <a:ea typeface="+mn-lt"/>
                <a:cs typeface="+mn-lt"/>
              </a:rPr>
              <a:t>Brottem</a:t>
            </a:r>
            <a:r>
              <a:rPr lang="en-US" sz="2200" dirty="0">
                <a:ea typeface="+mn-lt"/>
                <a:cs typeface="+mn-lt"/>
              </a:rPr>
              <a:t> &amp; Ba, 2019, p. 5). The desertification, as mentioned in I.2, poses a great risk to these workers’ livelihoods.  Mali suffers from being 1 of 17 landlocked countries on the African continent (IOA, 2017). </a:t>
            </a:r>
            <a:r>
              <a:rPr lang="en-US" sz="2200" dirty="0" err="1">
                <a:ea typeface="+mn-lt"/>
                <a:cs typeface="+mn-lt"/>
              </a:rPr>
              <a:t>Landlockedness</a:t>
            </a:r>
            <a:r>
              <a:rPr lang="en-US" sz="2200" dirty="0">
                <a:ea typeface="+mn-lt"/>
                <a:cs typeface="+mn-lt"/>
              </a:rPr>
              <a:t> hurts Mali by reducing trade, reduced population mixing, and its geographical remoteness makes utilizing its natural wealth challenging (Carmignani, 2015, p. 4). The political divide, see  IV,  is associated with the North/South divide caused by economic activity being mostly confined to the Southern regions.</a:t>
            </a:r>
            <a:endParaRPr lang="en-US" sz="2200" dirty="0">
              <a:cs typeface="Calibri"/>
            </a:endParaRPr>
          </a:p>
          <a:p>
            <a:pPr>
              <a:spcBef>
                <a:spcPts val="0"/>
              </a:spcBef>
            </a:pPr>
            <a:endParaRPr lang="en-US" sz="2000" dirty="0">
              <a:solidFill>
                <a:srgbClr val="000000"/>
              </a:solidFill>
              <a:latin typeface="Arial"/>
              <a:cs typeface="Arial"/>
            </a:endParaRPr>
          </a:p>
          <a:p>
            <a:pPr>
              <a:lnSpc>
                <a:spcPct val="100000"/>
              </a:lnSpc>
              <a:spcBef>
                <a:spcPts val="0"/>
              </a:spcBef>
            </a:pPr>
            <a:endParaRPr lang="en-US" sz="20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0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000" b="1" spc="300" dirty="0">
              <a:solidFill>
                <a:srgbClr val="002060"/>
              </a:solidFill>
              <a:latin typeface="Mongolian Baiti" panose="03000500000000000000" pitchFamily="66" charset="0"/>
              <a:cs typeface="Mongolian Baiti" panose="03000500000000000000" pitchFamily="66" charset="0"/>
            </a:endParaRPr>
          </a:p>
          <a:p>
            <a:endParaRPr lang="en-US" sz="2000" dirty="0"/>
          </a:p>
        </p:txBody>
      </p:sp>
      <p:sp>
        <p:nvSpPr>
          <p:cNvPr id="22" name="Text Placeholder 21">
            <a:extLst>
              <a:ext uri="{FF2B5EF4-FFF2-40B4-BE49-F238E27FC236}">
                <a16:creationId xmlns:a16="http://schemas.microsoft.com/office/drawing/2014/main" id="{20769567-0471-4547-9E26-2FC65D559F35}"/>
              </a:ext>
            </a:extLst>
          </p:cNvPr>
          <p:cNvSpPr>
            <a:spLocks noGrp="1"/>
          </p:cNvSpPr>
          <p:nvPr>
            <p:ph type="body" sz="quarter" idx="33"/>
          </p:nvPr>
        </p:nvSpPr>
        <p:spPr>
          <a:xfrm>
            <a:off x="11938676" y="11741109"/>
            <a:ext cx="9007036" cy="6217087"/>
          </a:xfrm>
        </p:spPr>
        <p:txBody>
          <a:bodyPr vert="horz" wrap="square"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II.2 Colonial Land Division</a:t>
            </a:r>
            <a:endParaRPr lang="en-US" sz="2400" b="1" spc="300" dirty="0">
              <a:solidFill>
                <a:srgbClr val="002060"/>
              </a:solidFill>
              <a:latin typeface="Calibri"/>
              <a:cs typeface="Mongolian Baiti" panose="03000500000000000000" pitchFamily="66" charset="0"/>
            </a:endParaRPr>
          </a:p>
          <a:p>
            <a:pPr algn="just">
              <a:lnSpc>
                <a:spcPct val="100000"/>
              </a:lnSpc>
              <a:spcBef>
                <a:spcPts val="0"/>
              </a:spcBef>
            </a:pPr>
            <a:r>
              <a:rPr lang="en-US" sz="2200" spc="-150" dirty="0">
                <a:ea typeface="+mn-lt"/>
                <a:cs typeface="+mn-lt"/>
              </a:rPr>
              <a:t>The Tuareg and Fulani inhabitants of French Sudan traditionally lived as nomadic herders, therefore land has traditionally been owned in a ‘communal’ sense. French colonial powers imposed a land registration system called </a:t>
            </a:r>
            <a:r>
              <a:rPr lang="en-US" sz="2200" i="1" spc="-150" dirty="0">
                <a:ea typeface="+mn-lt"/>
                <a:cs typeface="+mn-lt"/>
              </a:rPr>
              <a:t>Un Regime Foncier </a:t>
            </a:r>
            <a:r>
              <a:rPr lang="en-US" sz="2200" spc="-150" dirty="0">
                <a:ea typeface="+mn-lt"/>
                <a:cs typeface="+mn-lt"/>
              </a:rPr>
              <a:t>– focusing on titling and </a:t>
            </a:r>
            <a:r>
              <a:rPr lang="en-US" sz="2200" spc="-150" dirty="0" err="1">
                <a:ea typeface="+mn-lt"/>
                <a:cs typeface="+mn-lt"/>
              </a:rPr>
              <a:t>categorising</a:t>
            </a:r>
            <a:r>
              <a:rPr lang="en-US" sz="2200" spc="-150" dirty="0">
                <a:ea typeface="+mn-lt"/>
                <a:cs typeface="+mn-lt"/>
              </a:rPr>
              <a:t> all land (as natural, artificial, or state-owned). This proved problematic for the nomadic herders, as ‘native occupants’ titling required proof of ‘ownership and cultivation’. Concessions of land were granted for development – largely in the fertile Niger valley. </a:t>
            </a:r>
            <a:endParaRPr lang="en-US" dirty="0">
              <a:ea typeface="+mn-lt"/>
              <a:cs typeface="+mn-lt"/>
            </a:endParaRPr>
          </a:p>
          <a:p>
            <a:pPr>
              <a:lnSpc>
                <a:spcPct val="100000"/>
              </a:lnSpc>
              <a:spcBef>
                <a:spcPts val="0"/>
              </a:spcBef>
            </a:pPr>
            <a:r>
              <a:rPr lang="en-US" sz="2200" spc="-150" dirty="0">
                <a:ea typeface="+mn-lt"/>
                <a:cs typeface="+mn-lt"/>
              </a:rPr>
              <a:t>(Wells, 1999)</a:t>
            </a:r>
            <a:endParaRPr lang="en-US" sz="9600" dirty="0">
              <a:cs typeface="Calibri"/>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spc="-150" dirty="0">
              <a:latin typeface="Mongolian Baiti" panose="03000500000000000000" pitchFamily="66" charset="0"/>
              <a:cs typeface="Mongolian Baiti" panose="03000500000000000000" pitchFamily="66" charset="0"/>
            </a:endParaRPr>
          </a:p>
        </p:txBody>
      </p:sp>
      <p:sp>
        <p:nvSpPr>
          <p:cNvPr id="26" name="Text Placeholder 25">
            <a:extLst>
              <a:ext uri="{FF2B5EF4-FFF2-40B4-BE49-F238E27FC236}">
                <a16:creationId xmlns:a16="http://schemas.microsoft.com/office/drawing/2014/main" id="{440C3948-22DF-AC4A-8989-07BCBEB83545}"/>
              </a:ext>
            </a:extLst>
          </p:cNvPr>
          <p:cNvSpPr>
            <a:spLocks noGrp="1"/>
          </p:cNvSpPr>
          <p:nvPr>
            <p:ph type="body" sz="quarter" idx="37"/>
          </p:nvPr>
        </p:nvSpPr>
        <p:spPr>
          <a:xfrm>
            <a:off x="31988179" y="18431437"/>
            <a:ext cx="9064800" cy="5551263"/>
          </a:xfrm>
        </p:spPr>
        <p:txBody>
          <a:bodyPr vert="horz" lIns="91440" tIns="45720" rIns="91440" bIns="45720" rtlCol="0" anchor="t">
            <a:spAutoFit/>
          </a:bodyPr>
          <a:lstStyle/>
          <a:p>
            <a:pPr>
              <a:lnSpc>
                <a:spcPct val="100000"/>
              </a:lnSpc>
              <a:spcBef>
                <a:spcPts val="0"/>
              </a:spcBef>
            </a:pPr>
            <a:r>
              <a:rPr lang="en-US" sz="2400" b="1" spc="300" dirty="0">
                <a:solidFill>
                  <a:srgbClr val="002060"/>
                </a:solidFill>
                <a:latin typeface="Calibri"/>
                <a:cs typeface="Mongolian Baiti"/>
              </a:rPr>
              <a:t>IV.2 Global Interference in Mali</a:t>
            </a:r>
            <a:endParaRPr lang="en-US" sz="2400" b="1" spc="300">
              <a:solidFill>
                <a:srgbClr val="002060"/>
              </a:solidFill>
              <a:latin typeface="Calibri"/>
              <a:cs typeface="Mongolian Baiti" panose="03000500000000000000" pitchFamily="66" charset="0"/>
            </a:endParaRPr>
          </a:p>
          <a:p>
            <a:pPr algn="just"/>
            <a:r>
              <a:rPr lang="en-US" sz="2200" spc="-150" dirty="0">
                <a:ea typeface="+mn-lt"/>
                <a:cs typeface="+mn-lt"/>
              </a:rPr>
              <a:t>Global institutions and donors have played a key role in Mali’s development process, but not always in a constructive manner. Foreign aid, particularly from the European commission, often came with controversial conditions that aligned with their priorities however, did little to address the concerns of Malians (Bergamaschi, 2014). This contributed to the growing dissatisfaction in Mali, and donors failed to </a:t>
            </a:r>
            <a:r>
              <a:rPr lang="en-US" sz="2200" spc="-150" dirty="0" err="1">
                <a:ea typeface="+mn-lt"/>
                <a:cs typeface="+mn-lt"/>
              </a:rPr>
              <a:t>recognise</a:t>
            </a:r>
            <a:r>
              <a:rPr lang="en-US" sz="2200" spc="-150" dirty="0">
                <a:ea typeface="+mn-lt"/>
                <a:cs typeface="+mn-lt"/>
              </a:rPr>
              <a:t> the signs that could have prevented the 2012 coup. Moseley and Hoffman (2017) offer an alternative perspective stressing that external actors could be useful to Mali’s development however, it is crucial that those in power have the courage to turn down donors when their input is not constructive. The figure above shows that this is highly plausible as overseas development assistance has steadily decreased as a percentage of gross national income has decreased over time, despite increasing in absolute terms- indicating that global influence is not as strong as it was in the late 20th century.</a:t>
            </a:r>
            <a:endParaRPr lang="en-US" dirty="0">
              <a:ea typeface="+mn-lt"/>
              <a:cs typeface="+mn-lt"/>
            </a:endParaRPr>
          </a:p>
          <a:p>
            <a:pPr algn="just"/>
            <a:endParaRPr lang="en-US" sz="2200" spc="-150" dirty="0">
              <a:latin typeface="Mongolian Baiti" panose="03000500000000000000" pitchFamily="66" charset="0"/>
              <a:cs typeface="Mongolian Baiti" panose="03000500000000000000" pitchFamily="66" charset="0"/>
            </a:endParaRPr>
          </a:p>
        </p:txBody>
      </p:sp>
      <p:sp>
        <p:nvSpPr>
          <p:cNvPr id="29" name="Text Placeholder 28">
            <a:extLst>
              <a:ext uri="{FF2B5EF4-FFF2-40B4-BE49-F238E27FC236}">
                <a16:creationId xmlns:a16="http://schemas.microsoft.com/office/drawing/2014/main" id="{12BF6166-C567-E841-A82B-6043C0CB7BE6}"/>
              </a:ext>
            </a:extLst>
          </p:cNvPr>
          <p:cNvSpPr>
            <a:spLocks noGrp="1"/>
          </p:cNvSpPr>
          <p:nvPr>
            <p:ph type="body" sz="quarter" idx="40"/>
          </p:nvPr>
        </p:nvSpPr>
        <p:spPr>
          <a:xfrm>
            <a:off x="1913219" y="7784847"/>
            <a:ext cx="9537634" cy="868658"/>
          </a:xfrm>
        </p:spPr>
        <p:txBody>
          <a:bodyPr/>
          <a:lstStyle/>
          <a:p>
            <a:pPr marL="1009015" indent="-1009015"/>
            <a:r>
              <a:rPr lang="en-US" dirty="0">
                <a:latin typeface="Mongolian Baiti"/>
                <a:cs typeface="Mongolian Baiti"/>
              </a:rPr>
              <a:t>Location, Endowment and Population</a:t>
            </a:r>
            <a:endParaRPr lang="en-US" dirty="0"/>
          </a:p>
        </p:txBody>
      </p:sp>
      <p:sp>
        <p:nvSpPr>
          <p:cNvPr id="30" name="Text Placeholder 29">
            <a:extLst>
              <a:ext uri="{FF2B5EF4-FFF2-40B4-BE49-F238E27FC236}">
                <a16:creationId xmlns:a16="http://schemas.microsoft.com/office/drawing/2014/main" id="{9D54A407-F715-B54C-95E3-351AC76D7856}"/>
              </a:ext>
            </a:extLst>
          </p:cNvPr>
          <p:cNvSpPr>
            <a:spLocks noGrp="1"/>
          </p:cNvSpPr>
          <p:nvPr>
            <p:ph type="body" sz="quarter" idx="41"/>
          </p:nvPr>
        </p:nvSpPr>
        <p:spPr>
          <a:xfrm>
            <a:off x="32079288" y="7810722"/>
            <a:ext cx="8882581" cy="790896"/>
          </a:xfrm>
        </p:spPr>
        <p:txBody>
          <a:bodyPr/>
          <a:lstStyle/>
          <a:p>
            <a:endParaRPr lang="en-US" dirty="0"/>
          </a:p>
        </p:txBody>
      </p:sp>
      <p:sp>
        <p:nvSpPr>
          <p:cNvPr id="31" name="Text Placeholder 30">
            <a:extLst>
              <a:ext uri="{FF2B5EF4-FFF2-40B4-BE49-F238E27FC236}">
                <a16:creationId xmlns:a16="http://schemas.microsoft.com/office/drawing/2014/main" id="{D28E9412-CB9F-8442-AE0C-112CB708D8A7}"/>
              </a:ext>
            </a:extLst>
          </p:cNvPr>
          <p:cNvSpPr>
            <a:spLocks noGrp="1"/>
          </p:cNvSpPr>
          <p:nvPr>
            <p:ph type="body" sz="quarter" idx="42"/>
          </p:nvPr>
        </p:nvSpPr>
        <p:spPr>
          <a:solidFill>
            <a:srgbClr val="0070C0"/>
          </a:solidFill>
        </p:spPr>
        <p:txBody>
          <a:bodyPr/>
          <a:lstStyle/>
          <a:p>
            <a:endParaRPr lang="en-US" dirty="0"/>
          </a:p>
        </p:txBody>
      </p:sp>
      <p:sp>
        <p:nvSpPr>
          <p:cNvPr id="32" name="Text Placeholder 31">
            <a:extLst>
              <a:ext uri="{FF2B5EF4-FFF2-40B4-BE49-F238E27FC236}">
                <a16:creationId xmlns:a16="http://schemas.microsoft.com/office/drawing/2014/main" id="{D357B463-58FA-C14A-BB8C-1921EF200C45}"/>
              </a:ext>
            </a:extLst>
          </p:cNvPr>
          <p:cNvSpPr>
            <a:spLocks noGrp="1"/>
          </p:cNvSpPr>
          <p:nvPr>
            <p:ph type="body" sz="quarter" idx="43"/>
          </p:nvPr>
        </p:nvSpPr>
        <p:spPr>
          <a:xfrm>
            <a:off x="12107505" y="7778557"/>
            <a:ext cx="9059183" cy="790897"/>
          </a:xfrm>
        </p:spPr>
        <p:txBody>
          <a:bodyPr/>
          <a:lstStyle/>
          <a:p>
            <a:endParaRPr lang="en-US" dirty="0"/>
          </a:p>
        </p:txBody>
      </p:sp>
      <p:sp>
        <p:nvSpPr>
          <p:cNvPr id="34" name="Text Placeholder 33">
            <a:extLst>
              <a:ext uri="{FF2B5EF4-FFF2-40B4-BE49-F238E27FC236}">
                <a16:creationId xmlns:a16="http://schemas.microsoft.com/office/drawing/2014/main" id="{F416F0E1-AFA6-A04E-B408-903F4D59108E}"/>
              </a:ext>
            </a:extLst>
          </p:cNvPr>
          <p:cNvSpPr>
            <a:spLocks noGrp="1"/>
          </p:cNvSpPr>
          <p:nvPr>
            <p:ph type="body" sz="quarter" idx="45"/>
          </p:nvPr>
        </p:nvSpPr>
        <p:spPr>
          <a:xfrm>
            <a:off x="3158837" y="952596"/>
            <a:ext cx="34702859" cy="2190750"/>
          </a:xfrm>
        </p:spPr>
        <p:txBody>
          <a:bodyPr/>
          <a:lstStyle/>
          <a:p>
            <a:r>
              <a:rPr lang="en-US"/>
              <a:t>DV 435 Economic and Political Geography in Mali</a:t>
            </a:r>
          </a:p>
        </p:txBody>
      </p:sp>
      <p:sp>
        <p:nvSpPr>
          <p:cNvPr id="35" name="Text Placeholder 34">
            <a:extLst>
              <a:ext uri="{FF2B5EF4-FFF2-40B4-BE49-F238E27FC236}">
                <a16:creationId xmlns:a16="http://schemas.microsoft.com/office/drawing/2014/main" id="{B8A87DF5-FE49-D04D-9955-46A8F3D40C95}"/>
              </a:ext>
            </a:extLst>
          </p:cNvPr>
          <p:cNvSpPr>
            <a:spLocks noGrp="1"/>
          </p:cNvSpPr>
          <p:nvPr>
            <p:ph type="body" sz="quarter" idx="46"/>
          </p:nvPr>
        </p:nvSpPr>
        <p:spPr>
          <a:xfrm>
            <a:off x="9865245" y="2286086"/>
            <a:ext cx="22041805" cy="2492375"/>
          </a:xfrm>
        </p:spPr>
        <p:txBody>
          <a:bodyPr vert="horz" lIns="91440" tIns="45720" rIns="91440" bIns="45720" rtlCol="0" anchor="t">
            <a:normAutofit/>
          </a:bodyPr>
          <a:lstStyle/>
          <a:p>
            <a:pPr marL="1009015" indent="-1009015"/>
            <a:r>
              <a:rPr lang="en-US" sz="4800" dirty="0">
                <a:latin typeface="Baskerville SemiBold"/>
                <a:cs typeface="Mongolian Baiti"/>
              </a:rPr>
              <a:t>Eva Hansen, Samantha Njuguna, Caroline Pratt, and Sam Cooling</a:t>
            </a:r>
            <a:endParaRPr lang="en-US" sz="4800"/>
          </a:p>
        </p:txBody>
      </p:sp>
      <p:pic>
        <p:nvPicPr>
          <p:cNvPr id="1026" name="Picture 2">
            <a:extLst>
              <a:ext uri="{FF2B5EF4-FFF2-40B4-BE49-F238E27FC236}">
                <a16:creationId xmlns:a16="http://schemas.microsoft.com/office/drawing/2014/main" id="{65D3FCC2-601B-4A1A-974A-70CDEA74D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3777" y="14673441"/>
            <a:ext cx="2983095" cy="1819564"/>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4">
            <a:extLst>
              <a:ext uri="{FF2B5EF4-FFF2-40B4-BE49-F238E27FC236}">
                <a16:creationId xmlns:a16="http://schemas.microsoft.com/office/drawing/2014/main" id="{27E75D93-4068-4789-9FE4-1992DF944E1E}"/>
              </a:ext>
            </a:extLst>
          </p:cNvPr>
          <p:cNvSpPr txBox="1">
            <a:spLocks/>
          </p:cNvSpPr>
          <p:nvPr/>
        </p:nvSpPr>
        <p:spPr>
          <a:xfrm>
            <a:off x="21936192" y="16657726"/>
            <a:ext cx="4343977" cy="1384995"/>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200" b="1" spc="300" dirty="0">
                <a:solidFill>
                  <a:srgbClr val="002060"/>
                </a:solidFill>
                <a:latin typeface="Calibri"/>
                <a:cs typeface="Mongolian Baiti"/>
              </a:rPr>
              <a:t>Economic Map of Mali: </a:t>
            </a:r>
            <a:endParaRPr lang="en-US" sz="2200" b="1" spc="300">
              <a:solidFill>
                <a:schemeClr val="accent6">
                  <a:lumMod val="75000"/>
                </a:schemeClr>
              </a:solidFill>
              <a:latin typeface="Calibri"/>
              <a:cs typeface="Mongolian Baiti" panose="03000500000000000000" pitchFamily="66" charset="0"/>
            </a:endParaRPr>
          </a:p>
          <a:p>
            <a:pPr>
              <a:lnSpc>
                <a:spcPct val="100000"/>
              </a:lnSpc>
              <a:spcBef>
                <a:spcPts val="0"/>
              </a:spcBef>
            </a:pPr>
            <a:r>
              <a:rPr lang="en-US" sz="2000" spc="300" dirty="0">
                <a:cs typeface="Arial"/>
              </a:rPr>
              <a:t>GDP per square kilometer, data from 2009. (Yale University, 2009)</a:t>
            </a:r>
          </a:p>
        </p:txBody>
      </p:sp>
      <p:pic>
        <p:nvPicPr>
          <p:cNvPr id="1028" name="Picture 4">
            <a:extLst>
              <a:ext uri="{FF2B5EF4-FFF2-40B4-BE49-F238E27FC236}">
                <a16:creationId xmlns:a16="http://schemas.microsoft.com/office/drawing/2014/main" id="{497806D4-0A33-4144-9CF5-035D2D520D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7548" y="14481478"/>
            <a:ext cx="2743445" cy="2138768"/>
          </a:xfrm>
          <a:prstGeom prst="rect">
            <a:avLst/>
          </a:prstGeom>
          <a:noFill/>
          <a:extLst>
            <a:ext uri="{909E8E84-426E-40DD-AFC4-6F175D3DCCD1}">
              <a14:hiddenFill xmlns:a14="http://schemas.microsoft.com/office/drawing/2010/main">
                <a:solidFill>
                  <a:srgbClr val="FFFFFF"/>
                </a:solidFill>
              </a14:hiddenFill>
            </a:ext>
          </a:extLst>
        </p:spPr>
      </p:pic>
      <p:sp>
        <p:nvSpPr>
          <p:cNvPr id="39" name="Text Placeholder 4">
            <a:extLst>
              <a:ext uri="{FF2B5EF4-FFF2-40B4-BE49-F238E27FC236}">
                <a16:creationId xmlns:a16="http://schemas.microsoft.com/office/drawing/2014/main" id="{E40837DC-3AEA-4E7D-B237-2B2A7B45235C}"/>
              </a:ext>
            </a:extLst>
          </p:cNvPr>
          <p:cNvSpPr txBox="1">
            <a:spLocks/>
          </p:cNvSpPr>
          <p:nvPr/>
        </p:nvSpPr>
        <p:spPr>
          <a:xfrm>
            <a:off x="26752949" y="16645914"/>
            <a:ext cx="3545872" cy="2708434"/>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200" b="1" spc="300" dirty="0">
                <a:solidFill>
                  <a:srgbClr val="002060"/>
                </a:solidFill>
                <a:latin typeface="Calibri"/>
                <a:cs typeface="Mongolian Baiti"/>
              </a:rPr>
              <a:t>Gold Production in Mali:</a:t>
            </a:r>
            <a:endParaRPr lang="en-US" sz="2200" b="1" spc="300" dirty="0">
              <a:solidFill>
                <a:schemeClr val="accent6">
                  <a:lumMod val="75000"/>
                </a:schemeClr>
              </a:solidFill>
              <a:latin typeface="Calibri"/>
              <a:cs typeface="Mongolian Baiti" panose="03000500000000000000" pitchFamily="66" charset="0"/>
            </a:endParaRPr>
          </a:p>
          <a:p>
            <a:pPr>
              <a:lnSpc>
                <a:spcPct val="100000"/>
              </a:lnSpc>
              <a:spcBef>
                <a:spcPts val="0"/>
              </a:spcBef>
            </a:pPr>
            <a:r>
              <a:rPr lang="en-US" sz="2000" spc="300" dirty="0">
                <a:cs typeface="Arial"/>
              </a:rPr>
              <a:t>Gold production 1990-2010 </a:t>
            </a:r>
            <a:r>
              <a:rPr lang="en-US" sz="2000" dirty="0">
                <a:solidFill>
                  <a:srgbClr val="000000"/>
                </a:solidFill>
                <a:cs typeface="Arial"/>
              </a:rPr>
              <a:t>(Traore &amp; Zebaze, 2015, p. 3)</a:t>
            </a:r>
            <a:endParaRPr lang="en-US" sz="2000" spc="300" dirty="0">
              <a:cs typeface="Arial"/>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p:txBody>
      </p:sp>
      <p:pic>
        <p:nvPicPr>
          <p:cNvPr id="1030" name="Picture 6">
            <a:extLst>
              <a:ext uri="{FF2B5EF4-FFF2-40B4-BE49-F238E27FC236}">
                <a16:creationId xmlns:a16="http://schemas.microsoft.com/office/drawing/2014/main" id="{90348AC3-CBAC-4CD4-8614-8289B7F66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4785" y="24981209"/>
            <a:ext cx="4693488" cy="24660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C66F8A5-ECF8-49FB-81EA-A22601C17E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54780" y="25044658"/>
            <a:ext cx="4693488" cy="2395976"/>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4">
            <a:extLst>
              <a:ext uri="{FF2B5EF4-FFF2-40B4-BE49-F238E27FC236}">
                <a16:creationId xmlns:a16="http://schemas.microsoft.com/office/drawing/2014/main" id="{E7516630-2A11-406D-AB92-D68F3D7003B5}"/>
              </a:ext>
            </a:extLst>
          </p:cNvPr>
          <p:cNvSpPr txBox="1">
            <a:spLocks/>
          </p:cNvSpPr>
          <p:nvPr/>
        </p:nvSpPr>
        <p:spPr>
          <a:xfrm>
            <a:off x="21970490" y="27604860"/>
            <a:ext cx="4328113" cy="1292662"/>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200" b="1" spc="300" dirty="0">
                <a:solidFill>
                  <a:srgbClr val="002060"/>
                </a:solidFill>
                <a:latin typeface="Calibri"/>
                <a:cs typeface="Mongolian Baiti"/>
              </a:rPr>
              <a:t>% of GDP by Sector:</a:t>
            </a:r>
            <a:endParaRPr lang="en-US" sz="2200" b="1" spc="300">
              <a:solidFill>
                <a:schemeClr val="accent6">
                  <a:lumMod val="75000"/>
                </a:schemeClr>
              </a:solidFill>
              <a:latin typeface="Calibri"/>
              <a:cs typeface="Mongolian Baiti" panose="03000500000000000000" pitchFamily="66" charset="0"/>
            </a:endParaRPr>
          </a:p>
          <a:p>
            <a:pPr>
              <a:lnSpc>
                <a:spcPct val="100000"/>
              </a:lnSpc>
              <a:spcBef>
                <a:spcPts val="0"/>
              </a:spcBef>
            </a:pPr>
            <a:r>
              <a:rPr lang="en-US" sz="2000" spc="300" dirty="0">
                <a:cs typeface="Arial"/>
              </a:rPr>
              <a:t>Data from 1967-2019</a:t>
            </a:r>
          </a:p>
          <a:p>
            <a:pPr>
              <a:lnSpc>
                <a:spcPct val="100000"/>
              </a:lnSpc>
              <a:spcBef>
                <a:spcPts val="0"/>
              </a:spcBef>
            </a:pPr>
            <a:r>
              <a:rPr lang="en-US" sz="1800" spc="300" dirty="0">
                <a:cs typeface="Arial"/>
              </a:rPr>
              <a:t>(World Bank, n.d.) Combined by Author</a:t>
            </a:r>
          </a:p>
        </p:txBody>
      </p:sp>
      <p:sp>
        <p:nvSpPr>
          <p:cNvPr id="43" name="Text Placeholder 4">
            <a:extLst>
              <a:ext uri="{FF2B5EF4-FFF2-40B4-BE49-F238E27FC236}">
                <a16:creationId xmlns:a16="http://schemas.microsoft.com/office/drawing/2014/main" id="{6908662C-F84A-460E-8FD8-FA360901008D}"/>
              </a:ext>
            </a:extLst>
          </p:cNvPr>
          <p:cNvSpPr txBox="1">
            <a:spLocks/>
          </p:cNvSpPr>
          <p:nvPr/>
        </p:nvSpPr>
        <p:spPr>
          <a:xfrm>
            <a:off x="26936083" y="27615201"/>
            <a:ext cx="4343977" cy="1292662"/>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200" b="1" spc="300" dirty="0">
                <a:solidFill>
                  <a:srgbClr val="002060"/>
                </a:solidFill>
                <a:latin typeface="Calibri"/>
                <a:cs typeface="Mongolian Baiti"/>
              </a:rPr>
              <a:t>GDP in US Dollars</a:t>
            </a:r>
            <a:endParaRPr lang="en-US" sz="2200" b="1" spc="300">
              <a:solidFill>
                <a:schemeClr val="accent6">
                  <a:lumMod val="75000"/>
                </a:schemeClr>
              </a:solidFill>
              <a:latin typeface="Calibri"/>
              <a:cs typeface="Mongolian Baiti" panose="03000500000000000000" pitchFamily="66" charset="0"/>
            </a:endParaRPr>
          </a:p>
          <a:p>
            <a:pPr>
              <a:lnSpc>
                <a:spcPct val="100000"/>
              </a:lnSpc>
              <a:spcBef>
                <a:spcPts val="0"/>
              </a:spcBef>
            </a:pPr>
            <a:r>
              <a:rPr lang="en-US" sz="2000" spc="300" dirty="0">
                <a:cs typeface="Arial"/>
              </a:rPr>
              <a:t>Data from 1967-2019</a:t>
            </a:r>
          </a:p>
          <a:p>
            <a:pPr>
              <a:lnSpc>
                <a:spcPct val="100000"/>
              </a:lnSpc>
              <a:spcBef>
                <a:spcPts val="0"/>
              </a:spcBef>
            </a:pPr>
            <a:r>
              <a:rPr lang="en-US" sz="1800" spc="300" dirty="0">
                <a:cs typeface="Arial"/>
              </a:rPr>
              <a:t>(World Bank, n.d.) Created by Author</a:t>
            </a:r>
          </a:p>
        </p:txBody>
      </p:sp>
      <p:sp>
        <p:nvSpPr>
          <p:cNvPr id="2" name="Text Placeholder 21">
            <a:extLst>
              <a:ext uri="{FF2B5EF4-FFF2-40B4-BE49-F238E27FC236}">
                <a16:creationId xmlns:a16="http://schemas.microsoft.com/office/drawing/2014/main" id="{444C68F1-4A1A-4A10-8724-19D01B17A246}"/>
              </a:ext>
            </a:extLst>
          </p:cNvPr>
          <p:cNvSpPr txBox="1">
            <a:spLocks/>
          </p:cNvSpPr>
          <p:nvPr/>
        </p:nvSpPr>
        <p:spPr>
          <a:xfrm>
            <a:off x="11952283" y="21276518"/>
            <a:ext cx="8969612" cy="7958076"/>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400" b="1" spc="300" dirty="0">
                <a:solidFill>
                  <a:srgbClr val="002060"/>
                </a:solidFill>
                <a:latin typeface="Calibri"/>
                <a:cs typeface="Mongolian Baiti"/>
              </a:rPr>
              <a:t>II.3 Colonial Export And Agriculture</a:t>
            </a:r>
            <a:endParaRPr lang="en-US" sz="2400" dirty="0">
              <a:latin typeface="Calibri"/>
              <a:cs typeface="Calibri"/>
            </a:endParaRPr>
          </a:p>
          <a:p>
            <a:pPr algn="just"/>
            <a:r>
              <a:rPr lang="en-US" sz="2400" spc="-150" dirty="0">
                <a:ea typeface="+mn-lt"/>
                <a:cs typeface="+mn-lt"/>
              </a:rPr>
              <a:t>The flagship </a:t>
            </a:r>
            <a:r>
              <a:rPr lang="en-US" sz="2400" i="1" spc="-150" dirty="0">
                <a:ea typeface="+mn-lt"/>
                <a:cs typeface="+mn-lt"/>
              </a:rPr>
              <a:t>Office du Niger</a:t>
            </a:r>
            <a:r>
              <a:rPr lang="en-US" sz="2400" spc="-150" dirty="0">
                <a:ea typeface="+mn-lt"/>
                <a:cs typeface="+mn-lt"/>
              </a:rPr>
              <a:t> was established as one of the only two large-scale colonial irrigation projects, with initial plans to redeem 1,850,000 hectares predominantly growing long-staple cotton (seen as the only viable cash crop), however, 20 years later saw only a maximum of 60,000 hectares improved – and the project never reache</a:t>
            </a:r>
            <a:r>
              <a:rPr lang="en-US" sz="2200" spc="-150" dirty="0">
                <a:ea typeface="+mn-lt"/>
                <a:cs typeface="+mn-lt"/>
              </a:rPr>
              <a:t>d suitable scale for profitability. The failure rests on two premises – that the sparse population of the delta (300,000 of which 200,000 were nomadic) and arid ecoregional soils could sustain such a vast agricultural system. Further due to the 700 mile distance to port, efforts towards developing profitable export commodities outside of limited cotton production failed. (Filipovich, 2001)</a:t>
            </a:r>
            <a:endParaRPr lang="en-US" dirty="0">
              <a:cs typeface="Calibri" panose="020F0502020204030204"/>
            </a:endParaRPr>
          </a:p>
          <a:p>
            <a:pPr algn="just"/>
            <a:r>
              <a:rPr lang="en-US" sz="2200" spc="-150" dirty="0">
                <a:ea typeface="+mn-lt"/>
                <a:cs typeface="+mn-lt"/>
              </a:rPr>
              <a:t>The F.I.D.E.S emphasis on Senegalese exports pushed Senegalese agricultural production into a peanut growing monoculture – generating domestic food insecurity. This consequently led to the colonial </a:t>
            </a:r>
            <a:r>
              <a:rPr lang="en-US" sz="2200" spc="-150" dirty="0" err="1">
                <a:ea typeface="+mn-lt"/>
                <a:cs typeface="+mn-lt"/>
              </a:rPr>
              <a:t>satellisation</a:t>
            </a:r>
            <a:r>
              <a:rPr lang="en-US" sz="2200" spc="-150" dirty="0">
                <a:ea typeface="+mn-lt"/>
                <a:cs typeface="+mn-lt"/>
              </a:rPr>
              <a:t> of French Sudan in which its main economic role became the provision of food (grains and livestock) to supplement Senegalese food supply. The importance of this exemplified by negotiations on the eve of independence aimed at creating a smaller Senegalese-Malian federation (although this ultimately failed). (K.E.R., 1950) (Cooper, 2002</a:t>
            </a:r>
            <a:endParaRPr lang="en-US" sz="2200" dirty="0">
              <a:solidFill>
                <a:srgbClr val="000000"/>
              </a:solidFill>
              <a:latin typeface="Calibri" panose="020F0502020204030204"/>
              <a:cs typeface="Calibri" panose="020F0502020204030204"/>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b="1" spc="300" dirty="0">
              <a:solidFill>
                <a:srgbClr val="002060"/>
              </a:solidFill>
              <a:latin typeface="Mongolian Baiti" panose="03000500000000000000" pitchFamily="66" charset="0"/>
              <a:cs typeface="Mongolian Baiti" panose="03000500000000000000" pitchFamily="66" charset="0"/>
            </a:endParaRPr>
          </a:p>
          <a:p>
            <a:pPr>
              <a:lnSpc>
                <a:spcPct val="100000"/>
              </a:lnSpc>
              <a:spcBef>
                <a:spcPts val="0"/>
              </a:spcBef>
            </a:pPr>
            <a:endParaRPr lang="en-US" sz="2200" spc="-150" dirty="0">
              <a:solidFill>
                <a:srgbClr val="000000"/>
              </a:solidFill>
              <a:latin typeface="Mongolian Baiti" panose="03000500000000000000" pitchFamily="66" charset="0"/>
              <a:cs typeface="Mongolian Baiti" panose="03000500000000000000" pitchFamily="66" charset="0"/>
            </a:endParaRPr>
          </a:p>
        </p:txBody>
      </p:sp>
      <p:pic>
        <p:nvPicPr>
          <p:cNvPr id="44" name="Picture 44" descr="Chart, line chart&#10;&#10;Description automatically generated">
            <a:extLst>
              <a:ext uri="{FF2B5EF4-FFF2-40B4-BE49-F238E27FC236}">
                <a16:creationId xmlns:a16="http://schemas.microsoft.com/office/drawing/2014/main" id="{EBEE6AB0-6B4C-416E-85BC-0909978968FD}"/>
              </a:ext>
            </a:extLst>
          </p:cNvPr>
          <p:cNvPicPr>
            <a:picLocks noChangeAspect="1"/>
          </p:cNvPicPr>
          <p:nvPr/>
        </p:nvPicPr>
        <p:blipFill>
          <a:blip r:embed="rId8"/>
          <a:stretch>
            <a:fillRect/>
          </a:stretch>
        </p:blipFill>
        <p:spPr>
          <a:xfrm>
            <a:off x="31805276" y="23558454"/>
            <a:ext cx="4455433" cy="2733284"/>
          </a:xfrm>
          <a:prstGeom prst="rect">
            <a:avLst/>
          </a:prstGeom>
        </p:spPr>
      </p:pic>
      <p:pic>
        <p:nvPicPr>
          <p:cNvPr id="45" name="Picture 45" descr="Diagram&#10;&#10;Description automatically generated">
            <a:extLst>
              <a:ext uri="{FF2B5EF4-FFF2-40B4-BE49-F238E27FC236}">
                <a16:creationId xmlns:a16="http://schemas.microsoft.com/office/drawing/2014/main" id="{DAF1087E-F9C0-4BEB-8B3D-10D7475DFD4D}"/>
              </a:ext>
            </a:extLst>
          </p:cNvPr>
          <p:cNvPicPr>
            <a:picLocks noChangeAspect="1"/>
          </p:cNvPicPr>
          <p:nvPr/>
        </p:nvPicPr>
        <p:blipFill>
          <a:blip r:embed="rId9"/>
          <a:stretch>
            <a:fillRect/>
          </a:stretch>
        </p:blipFill>
        <p:spPr>
          <a:xfrm>
            <a:off x="36883526" y="14033554"/>
            <a:ext cx="4113831" cy="3955789"/>
          </a:xfrm>
          <a:prstGeom prst="rect">
            <a:avLst/>
          </a:prstGeom>
        </p:spPr>
      </p:pic>
      <p:sp>
        <p:nvSpPr>
          <p:cNvPr id="47" name="TextBox 46">
            <a:extLst>
              <a:ext uri="{FF2B5EF4-FFF2-40B4-BE49-F238E27FC236}">
                <a16:creationId xmlns:a16="http://schemas.microsoft.com/office/drawing/2014/main" id="{43C3D0ED-49FF-48F3-9E23-C491F4CBC5FE}"/>
              </a:ext>
            </a:extLst>
          </p:cNvPr>
          <p:cNvSpPr txBox="1"/>
          <p:nvPr/>
        </p:nvSpPr>
        <p:spPr>
          <a:xfrm>
            <a:off x="31924747" y="26355260"/>
            <a:ext cx="445661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spc="300" dirty="0">
                <a:solidFill>
                  <a:srgbClr val="002060"/>
                </a:solidFill>
                <a:latin typeface="Calibri"/>
                <a:cs typeface="Mongolian Baiti"/>
              </a:rPr>
              <a:t>Net Overseas Development Assistance received as % of GNI in Mali</a:t>
            </a:r>
            <a:r>
              <a:rPr lang="en-US" sz="2200" dirty="0">
                <a:ea typeface="+mn-lt"/>
                <a:cs typeface="+mn-lt"/>
              </a:rPr>
              <a:t> </a:t>
            </a:r>
          </a:p>
          <a:p>
            <a:endParaRPr lang="en-US" dirty="0">
              <a:ea typeface="+mn-lt"/>
              <a:cs typeface="+mn-lt"/>
            </a:endParaRPr>
          </a:p>
          <a:p>
            <a:r>
              <a:rPr lang="en-US" dirty="0">
                <a:ea typeface="+mn-lt"/>
                <a:cs typeface="+mn-lt"/>
              </a:rPr>
              <a:t>Data from World Bank</a:t>
            </a:r>
            <a:endParaRPr lang="en-US" dirty="0">
              <a:cs typeface="Calibri"/>
            </a:endParaRPr>
          </a:p>
          <a:p>
            <a:pPr algn="l"/>
            <a:endParaRPr lang="en-US"/>
          </a:p>
        </p:txBody>
      </p:sp>
      <p:sp>
        <p:nvSpPr>
          <p:cNvPr id="48" name="TextBox 47">
            <a:extLst>
              <a:ext uri="{FF2B5EF4-FFF2-40B4-BE49-F238E27FC236}">
                <a16:creationId xmlns:a16="http://schemas.microsoft.com/office/drawing/2014/main" id="{E2AB9A15-DF40-44D2-AFB3-71488934F9A7}"/>
              </a:ext>
            </a:extLst>
          </p:cNvPr>
          <p:cNvSpPr txBox="1"/>
          <p:nvPr/>
        </p:nvSpPr>
        <p:spPr>
          <a:xfrm>
            <a:off x="33518841" y="14704304"/>
            <a:ext cx="2743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spc="300" dirty="0">
                <a:solidFill>
                  <a:srgbClr val="002060"/>
                </a:solidFill>
                <a:latin typeface="Calibri"/>
                <a:cs typeface="Mongolian Baiti"/>
              </a:rPr>
              <a:t>The Territory of Mali with Areas under Rebel control in 2012-2013, and Insurgent Attacks in 2014-2016</a:t>
            </a:r>
            <a:endParaRPr lang="en-US" sz="2200">
              <a:latin typeface="Calibri"/>
              <a:cs typeface="Calibri"/>
            </a:endParaRPr>
          </a:p>
          <a:p>
            <a:r>
              <a:rPr lang="en-US" sz="2200" i="1" dirty="0">
                <a:solidFill>
                  <a:srgbClr val="000000"/>
                </a:solidFill>
                <a:latin typeface="Calibri"/>
                <a:cs typeface="Calibri"/>
              </a:rPr>
              <a:t>(Source: Moseley and Hoffman, 2017: pp. 8)</a:t>
            </a:r>
            <a:endParaRPr lang="en-US" sz="2200">
              <a:cs typeface="Calibri"/>
            </a:endParaRPr>
          </a:p>
        </p:txBody>
      </p:sp>
      <p:sp>
        <p:nvSpPr>
          <p:cNvPr id="38" name="Text Placeholder 4">
            <a:extLst>
              <a:ext uri="{FF2B5EF4-FFF2-40B4-BE49-F238E27FC236}">
                <a16:creationId xmlns:a16="http://schemas.microsoft.com/office/drawing/2014/main" id="{6265C7C3-A005-4E1A-8441-B85779B4EB2C}"/>
              </a:ext>
            </a:extLst>
          </p:cNvPr>
          <p:cNvSpPr txBox="1">
            <a:spLocks/>
          </p:cNvSpPr>
          <p:nvPr/>
        </p:nvSpPr>
        <p:spPr>
          <a:xfrm>
            <a:off x="11242370" y="18872304"/>
            <a:ext cx="5394727" cy="1969770"/>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200" b="1" spc="300" dirty="0">
                <a:solidFill>
                  <a:srgbClr val="002060"/>
                </a:solidFill>
                <a:latin typeface="Calibri"/>
                <a:cs typeface="Mongolian Baiti"/>
              </a:rPr>
              <a:t>Colonial Map of French Sudan:</a:t>
            </a:r>
            <a:r>
              <a:rPr lang="en-US" sz="2200" b="1" spc="300" dirty="0">
                <a:solidFill>
                  <a:schemeClr val="accent6">
                    <a:lumMod val="75000"/>
                  </a:schemeClr>
                </a:solidFill>
                <a:latin typeface="Calibri"/>
                <a:cs typeface="Mongolian Baiti"/>
              </a:rPr>
              <a:t> </a:t>
            </a:r>
            <a:endParaRPr lang="en-US" sz="2200" b="1" spc="300">
              <a:solidFill>
                <a:schemeClr val="accent6">
                  <a:lumMod val="75000"/>
                </a:schemeClr>
              </a:solidFill>
              <a:latin typeface="Calibri"/>
              <a:cs typeface="Mongolian Baiti" panose="03000500000000000000" pitchFamily="66" charset="0"/>
            </a:endParaRPr>
          </a:p>
          <a:p>
            <a:pPr algn="ctr">
              <a:lnSpc>
                <a:spcPct val="100000"/>
              </a:lnSpc>
              <a:spcBef>
                <a:spcPts val="0"/>
              </a:spcBef>
            </a:pPr>
            <a:r>
              <a:rPr lang="en-US" sz="2000" spc="300" dirty="0">
                <a:latin typeface="Calibri"/>
                <a:cs typeface="Arial"/>
              </a:rPr>
              <a:t>Situating French Sudan within French West Africa (</a:t>
            </a:r>
            <a:r>
              <a:rPr lang="en-US" sz="2000" i="1" spc="300" dirty="0" err="1">
                <a:ea typeface="+mn-lt"/>
                <a:cs typeface="+mn-lt"/>
              </a:rPr>
              <a:t>L'oeuvre</a:t>
            </a:r>
            <a:r>
              <a:rPr lang="en-US" sz="2000" i="1" spc="300" dirty="0">
                <a:ea typeface="+mn-lt"/>
                <a:cs typeface="+mn-lt"/>
              </a:rPr>
              <a:t> de la France en Afrique occidentale</a:t>
            </a:r>
            <a:r>
              <a:rPr lang="en-US" sz="2000" spc="300" dirty="0">
                <a:ea typeface="+mn-lt"/>
                <a:cs typeface="+mn-lt"/>
              </a:rPr>
              <a:t>, </a:t>
            </a:r>
            <a:r>
              <a:rPr lang="en-US" sz="2000" spc="300" dirty="0" err="1">
                <a:ea typeface="+mn-lt"/>
                <a:cs typeface="+mn-lt"/>
              </a:rPr>
              <a:t>numéro</a:t>
            </a:r>
            <a:r>
              <a:rPr lang="en-US" sz="2000" spc="300" dirty="0">
                <a:ea typeface="+mn-lt"/>
                <a:cs typeface="+mn-lt"/>
              </a:rPr>
              <a:t> </a:t>
            </a:r>
            <a:r>
              <a:rPr lang="en-US" sz="2000" spc="300" dirty="0" err="1">
                <a:ea typeface="+mn-lt"/>
                <a:cs typeface="+mn-lt"/>
              </a:rPr>
              <a:t>spécial</a:t>
            </a:r>
            <a:r>
              <a:rPr lang="en-US" sz="2000" spc="300" dirty="0">
                <a:ea typeface="+mn-lt"/>
                <a:cs typeface="+mn-lt"/>
              </a:rPr>
              <a:t> de </a:t>
            </a:r>
            <a:r>
              <a:rPr lang="en-US" sz="2000" i="1" spc="300" dirty="0" err="1">
                <a:ea typeface="+mn-lt"/>
                <a:cs typeface="+mn-lt"/>
              </a:rPr>
              <a:t>L'Illustration</a:t>
            </a:r>
            <a:r>
              <a:rPr lang="en-US" sz="2000" spc="300" dirty="0">
                <a:ea typeface="+mn-lt"/>
                <a:cs typeface="+mn-lt"/>
              </a:rPr>
              <a:t>, 29 </a:t>
            </a:r>
            <a:r>
              <a:rPr lang="en-US" sz="2000" spc="300" dirty="0" err="1">
                <a:ea typeface="+mn-lt"/>
                <a:cs typeface="+mn-lt"/>
              </a:rPr>
              <a:t>février</a:t>
            </a:r>
            <a:r>
              <a:rPr lang="en-US" sz="2000" spc="300" dirty="0">
                <a:ea typeface="+mn-lt"/>
                <a:cs typeface="+mn-lt"/>
              </a:rPr>
              <a:t> 1936, p. 261</a:t>
            </a:r>
            <a:r>
              <a:rPr lang="en-US" sz="2000" spc="300" dirty="0">
                <a:latin typeface="Calibri"/>
                <a:cs typeface="Arial"/>
              </a:rPr>
              <a:t>)</a:t>
            </a:r>
          </a:p>
        </p:txBody>
      </p:sp>
      <p:pic>
        <p:nvPicPr>
          <p:cNvPr id="14" name="Picture 14" descr="Map&#10;&#10;Description automatically generated">
            <a:extLst>
              <a:ext uri="{FF2B5EF4-FFF2-40B4-BE49-F238E27FC236}">
                <a16:creationId xmlns:a16="http://schemas.microsoft.com/office/drawing/2014/main" id="{CB583820-CECD-4F2B-BFC0-70206B71D670}"/>
              </a:ext>
            </a:extLst>
          </p:cNvPr>
          <p:cNvPicPr>
            <a:picLocks noChangeAspect="1"/>
          </p:cNvPicPr>
          <p:nvPr/>
        </p:nvPicPr>
        <p:blipFill>
          <a:blip r:embed="rId10"/>
          <a:stretch>
            <a:fillRect/>
          </a:stretch>
        </p:blipFill>
        <p:spPr>
          <a:xfrm>
            <a:off x="6435922" y="9270448"/>
            <a:ext cx="4570008" cy="2339427"/>
          </a:xfrm>
          <a:prstGeom prst="rect">
            <a:avLst/>
          </a:prstGeom>
        </p:spPr>
      </p:pic>
      <p:sp>
        <p:nvSpPr>
          <p:cNvPr id="21" name="Text Placeholder 12">
            <a:extLst>
              <a:ext uri="{FF2B5EF4-FFF2-40B4-BE49-F238E27FC236}">
                <a16:creationId xmlns:a16="http://schemas.microsoft.com/office/drawing/2014/main" id="{B4320CC2-B8F4-4739-A6B1-0DD1E8C46E63}"/>
              </a:ext>
            </a:extLst>
          </p:cNvPr>
          <p:cNvSpPr txBox="1">
            <a:spLocks/>
          </p:cNvSpPr>
          <p:nvPr/>
        </p:nvSpPr>
        <p:spPr>
          <a:xfrm>
            <a:off x="1661489" y="21459867"/>
            <a:ext cx="9045554" cy="5250925"/>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gn="just">
              <a:lnSpc>
                <a:spcPct val="100000"/>
              </a:lnSpc>
              <a:spcBef>
                <a:spcPts val="0"/>
              </a:spcBef>
            </a:pPr>
            <a:br>
              <a:rPr lang="en-US" dirty="0"/>
            </a:br>
            <a:endParaRPr lang="en-US" dirty="0"/>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a:p>
            <a:pPr algn="just">
              <a:lnSpc>
                <a:spcPct val="100000"/>
              </a:lnSpc>
              <a:spcBef>
                <a:spcPts val="0"/>
              </a:spcBef>
            </a:pPr>
            <a:endParaRPr lang="en-US" sz="2200" spc="-150">
              <a:latin typeface="Mongolian Baiti" panose="03000500000000000000" pitchFamily="66" charset="0"/>
              <a:cs typeface="Mongolian Baiti" panose="03000500000000000000" pitchFamily="66" charset="0"/>
            </a:endParaRPr>
          </a:p>
        </p:txBody>
      </p:sp>
      <p:pic>
        <p:nvPicPr>
          <p:cNvPr id="23" name="Picture 23" descr="Map&#10;&#10;Description automatically generated">
            <a:extLst>
              <a:ext uri="{FF2B5EF4-FFF2-40B4-BE49-F238E27FC236}">
                <a16:creationId xmlns:a16="http://schemas.microsoft.com/office/drawing/2014/main" id="{09C68BC2-4D02-4124-A3E9-798D6DCECABF}"/>
              </a:ext>
            </a:extLst>
          </p:cNvPr>
          <p:cNvPicPr>
            <a:picLocks noChangeAspect="1"/>
          </p:cNvPicPr>
          <p:nvPr/>
        </p:nvPicPr>
        <p:blipFill>
          <a:blip r:embed="rId11"/>
          <a:stretch>
            <a:fillRect/>
          </a:stretch>
        </p:blipFill>
        <p:spPr>
          <a:xfrm>
            <a:off x="6999016" y="12294298"/>
            <a:ext cx="4451837" cy="3953701"/>
          </a:xfrm>
          <a:prstGeom prst="rect">
            <a:avLst/>
          </a:prstGeom>
        </p:spPr>
      </p:pic>
      <p:sp>
        <p:nvSpPr>
          <p:cNvPr id="24" name="TextBox 23">
            <a:extLst>
              <a:ext uri="{FF2B5EF4-FFF2-40B4-BE49-F238E27FC236}">
                <a16:creationId xmlns:a16="http://schemas.microsoft.com/office/drawing/2014/main" id="{04A3EF11-DCCE-46CA-B1E2-E041021F0A9B}"/>
              </a:ext>
            </a:extLst>
          </p:cNvPr>
          <p:cNvSpPr txBox="1"/>
          <p:nvPr/>
        </p:nvSpPr>
        <p:spPr>
          <a:xfrm>
            <a:off x="6822101" y="16554359"/>
            <a:ext cx="435988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ea typeface="+mn-lt"/>
                <a:cs typeface="+mn-lt"/>
              </a:rPr>
              <a:t>Average Precipitation Per Year </a:t>
            </a:r>
          </a:p>
          <a:p>
            <a:r>
              <a:rPr lang="en-US" sz="2000" dirty="0">
                <a:ea typeface="+mn-lt"/>
                <a:cs typeface="+mn-lt"/>
              </a:rPr>
              <a:t>(Waltman &amp; Richardson)</a:t>
            </a:r>
            <a:endParaRPr lang="en-US" sz="2000" dirty="0">
              <a:cs typeface="Calibri"/>
            </a:endParaRPr>
          </a:p>
          <a:p>
            <a:br>
              <a:rPr lang="en-US" dirty="0"/>
            </a:br>
            <a:endParaRPr lang="en-US" dirty="0"/>
          </a:p>
        </p:txBody>
      </p:sp>
      <p:sp>
        <p:nvSpPr>
          <p:cNvPr id="27" name="TextBox 26">
            <a:extLst>
              <a:ext uri="{FF2B5EF4-FFF2-40B4-BE49-F238E27FC236}">
                <a16:creationId xmlns:a16="http://schemas.microsoft.com/office/drawing/2014/main" id="{1C917C7C-95A9-49B0-8E08-561AFC7BDFF0}"/>
              </a:ext>
            </a:extLst>
          </p:cNvPr>
          <p:cNvSpPr txBox="1"/>
          <p:nvPr/>
        </p:nvSpPr>
        <p:spPr>
          <a:xfrm>
            <a:off x="1913219" y="9268098"/>
            <a:ext cx="4274072"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200" dirty="0">
                <a:ea typeface="+mn-lt"/>
                <a:cs typeface="+mn-lt"/>
              </a:rPr>
              <a:t>Mali is a landlocked country in West Africa, which stretches from the Sahara Desert in the north to the Niger and Senegal River basins in the </a:t>
            </a:r>
            <a:r>
              <a:rPr lang="en-US" sz="2200" dirty="0" err="1">
                <a:ea typeface="+mn-lt"/>
                <a:cs typeface="+mn-lt"/>
              </a:rPr>
              <a:t>centre</a:t>
            </a:r>
            <a:r>
              <a:rPr lang="en-US" sz="2200" dirty="0">
                <a:ea typeface="+mn-lt"/>
                <a:cs typeface="+mn-lt"/>
              </a:rPr>
              <a:t> and south (UNEP). Its total surface Area is 1 240 192 km2.</a:t>
            </a:r>
          </a:p>
          <a:p>
            <a:pPr algn="just"/>
            <a:br>
              <a:rPr lang="en-US" dirty="0"/>
            </a:br>
            <a:endParaRPr lang="en-US" dirty="0"/>
          </a:p>
          <a:p>
            <a:pPr algn="l"/>
            <a:endParaRPr lang="en-US" dirty="0">
              <a:cs typeface="Calibri"/>
            </a:endParaRPr>
          </a:p>
        </p:txBody>
      </p:sp>
      <p:pic>
        <p:nvPicPr>
          <p:cNvPr id="40" name="Picture 40" descr="Map&#10;&#10;Description automatically generated">
            <a:extLst>
              <a:ext uri="{FF2B5EF4-FFF2-40B4-BE49-F238E27FC236}">
                <a16:creationId xmlns:a16="http://schemas.microsoft.com/office/drawing/2014/main" id="{9E9ACBED-F46F-4BAF-8274-B9FA1AB89EB0}"/>
              </a:ext>
            </a:extLst>
          </p:cNvPr>
          <p:cNvPicPr>
            <a:picLocks noChangeAspect="1"/>
          </p:cNvPicPr>
          <p:nvPr/>
        </p:nvPicPr>
        <p:blipFill>
          <a:blip r:embed="rId12"/>
          <a:stretch>
            <a:fillRect/>
          </a:stretch>
        </p:blipFill>
        <p:spPr>
          <a:xfrm>
            <a:off x="1433710" y="19211382"/>
            <a:ext cx="5416512" cy="7037201"/>
          </a:xfrm>
          <a:prstGeom prst="rect">
            <a:avLst/>
          </a:prstGeom>
        </p:spPr>
      </p:pic>
      <p:sp>
        <p:nvSpPr>
          <p:cNvPr id="41" name="TextBox 40">
            <a:extLst>
              <a:ext uri="{FF2B5EF4-FFF2-40B4-BE49-F238E27FC236}">
                <a16:creationId xmlns:a16="http://schemas.microsoft.com/office/drawing/2014/main" id="{7011B27E-9AB5-4F9B-B286-E133F60FCECF}"/>
              </a:ext>
            </a:extLst>
          </p:cNvPr>
          <p:cNvSpPr txBox="1"/>
          <p:nvPr/>
        </p:nvSpPr>
        <p:spPr>
          <a:xfrm>
            <a:off x="1330432" y="25941194"/>
            <a:ext cx="1024085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002060"/>
                </a:solidFill>
                <a:latin typeface="Calibri"/>
                <a:cs typeface="Mongolian Baiti"/>
              </a:rPr>
              <a:t>I.5 Population</a:t>
            </a:r>
            <a:endParaRPr lang="en-US" sz="2200" dirty="0">
              <a:latin typeface="Calibri"/>
              <a:ea typeface="+mn-lt"/>
              <a:cs typeface="+mn-lt"/>
            </a:endParaRPr>
          </a:p>
          <a:p>
            <a:pPr algn="just"/>
            <a:r>
              <a:rPr lang="en-US" sz="2200" dirty="0">
                <a:ea typeface="+mn-lt"/>
                <a:cs typeface="+mn-lt"/>
              </a:rPr>
              <a:t>Mali is among the fastest growing countries in Africa. Its population was 5 264 000 in 1960 and 19 080 000 in 2018 (World Bank). The fertility rate in 2017 was 6 children per woman. The figure above maps out the considerable disparity of Mali’s geographic population distribution. Mali corresponds to what Herbst (2000) classifies as a “Hinterland Country”, whereby it is exceptionally large but there are no dispersed areas of high population. Indeed, the population is concentrated in one single area of the country - the rest of the territory being a vast hinterland. The livelihoods in this "hinterland" consist mainly of pastoralism and trade. </a:t>
            </a:r>
            <a:endParaRPr lang="en-US" sz="2200" dirty="0">
              <a:cs typeface="Calibri"/>
            </a:endParaRPr>
          </a:p>
          <a:p>
            <a:endParaRPr lang="en-US" sz="2200" dirty="0">
              <a:cs typeface="Calibri"/>
            </a:endParaRPr>
          </a:p>
        </p:txBody>
      </p:sp>
      <p:pic>
        <p:nvPicPr>
          <p:cNvPr id="9" name="Picture 11" descr="Chart, line chart&#10;&#10;Description automatically generated">
            <a:extLst>
              <a:ext uri="{FF2B5EF4-FFF2-40B4-BE49-F238E27FC236}">
                <a16:creationId xmlns:a16="http://schemas.microsoft.com/office/drawing/2014/main" id="{914513CF-D96E-4CB1-9F44-A85020AA7A81}"/>
              </a:ext>
            </a:extLst>
          </p:cNvPr>
          <p:cNvPicPr>
            <a:picLocks noChangeAspect="1"/>
          </p:cNvPicPr>
          <p:nvPr/>
        </p:nvPicPr>
        <p:blipFill>
          <a:blip r:embed="rId13"/>
          <a:stretch>
            <a:fillRect/>
          </a:stretch>
        </p:blipFill>
        <p:spPr>
          <a:xfrm>
            <a:off x="36555503" y="23553089"/>
            <a:ext cx="4409083" cy="2663637"/>
          </a:xfrm>
          <a:prstGeom prst="rect">
            <a:avLst/>
          </a:prstGeom>
        </p:spPr>
      </p:pic>
      <p:sp>
        <p:nvSpPr>
          <p:cNvPr id="51" name="TextBox 50">
            <a:extLst>
              <a:ext uri="{FF2B5EF4-FFF2-40B4-BE49-F238E27FC236}">
                <a16:creationId xmlns:a16="http://schemas.microsoft.com/office/drawing/2014/main" id="{68B1C328-15EB-4CAD-ACF5-AE163843935C}"/>
              </a:ext>
            </a:extLst>
          </p:cNvPr>
          <p:cNvSpPr txBox="1"/>
          <p:nvPr/>
        </p:nvSpPr>
        <p:spPr>
          <a:xfrm>
            <a:off x="36656010" y="26355287"/>
            <a:ext cx="440902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spc="300" dirty="0">
                <a:solidFill>
                  <a:srgbClr val="002060"/>
                </a:solidFill>
                <a:latin typeface="Calibri"/>
                <a:cs typeface="Mongolian Baiti"/>
              </a:rPr>
              <a:t>Net Overseas Development Assistance received over time </a:t>
            </a:r>
            <a:r>
              <a:rPr lang="en-US" sz="2200" dirty="0">
                <a:ea typeface="+mn-lt"/>
                <a:cs typeface="+mn-lt"/>
              </a:rPr>
              <a:t>  </a:t>
            </a:r>
            <a:endParaRPr lang="en-US" sz="2200">
              <a:cs typeface="Calibri" panose="020F0502020204030204"/>
            </a:endParaRPr>
          </a:p>
          <a:p>
            <a:r>
              <a:rPr lang="en-US" dirty="0">
                <a:cs typeface="Calibri" panose="020F0502020204030204"/>
              </a:rPr>
              <a:t>Data from World Bank</a:t>
            </a:r>
            <a:endParaRPr lang="en-US" dirty="0"/>
          </a:p>
          <a:p>
            <a:endParaRPr lang="en-US">
              <a:cs typeface="Calibri" panose="020F0502020204030204"/>
            </a:endParaRPr>
          </a:p>
        </p:txBody>
      </p:sp>
      <p:pic>
        <p:nvPicPr>
          <p:cNvPr id="3" name="Picture 6" descr="Diagram&#10;&#10;Description automatically generated">
            <a:extLst>
              <a:ext uri="{FF2B5EF4-FFF2-40B4-BE49-F238E27FC236}">
                <a16:creationId xmlns:a16="http://schemas.microsoft.com/office/drawing/2014/main" id="{3EBB3068-7906-437F-865A-E5ECE3508A26}"/>
              </a:ext>
            </a:extLst>
          </p:cNvPr>
          <p:cNvPicPr>
            <a:picLocks noChangeAspect="1"/>
          </p:cNvPicPr>
          <p:nvPr/>
        </p:nvPicPr>
        <p:blipFill>
          <a:blip r:embed="rId14"/>
          <a:stretch>
            <a:fillRect/>
          </a:stretch>
        </p:blipFill>
        <p:spPr>
          <a:xfrm>
            <a:off x="16470959" y="14860110"/>
            <a:ext cx="4908801" cy="4016191"/>
          </a:xfrm>
          <a:prstGeom prst="rect">
            <a:avLst/>
          </a:prstGeom>
        </p:spPr>
      </p:pic>
      <p:sp>
        <p:nvSpPr>
          <p:cNvPr id="46" name="Text Placeholder 4">
            <a:extLst>
              <a:ext uri="{FF2B5EF4-FFF2-40B4-BE49-F238E27FC236}">
                <a16:creationId xmlns:a16="http://schemas.microsoft.com/office/drawing/2014/main" id="{67B259B5-7E0E-444E-9213-D6CDE8EC1188}"/>
              </a:ext>
            </a:extLst>
          </p:cNvPr>
          <p:cNvSpPr txBox="1">
            <a:spLocks/>
          </p:cNvSpPr>
          <p:nvPr/>
        </p:nvSpPr>
        <p:spPr>
          <a:xfrm>
            <a:off x="16981930" y="19048448"/>
            <a:ext cx="3881858" cy="1354217"/>
          </a:xfrm>
          <a:prstGeom prst="rect">
            <a:avLst/>
          </a:prstGeom>
        </p:spPr>
        <p:txBody>
          <a:bodyPr vert="horz" wrap="square" lIns="91440" tIns="45720" rIns="91440" bIns="45720" rtlCol="0" anchor="t">
            <a:spAutoFit/>
          </a:bodyPr>
          <a:lstStyle>
            <a:lvl1pPr marL="0" indent="0" algn="l" defTabSz="4036710" rtl="0" eaLnBrk="1" latinLnBrk="0" hangingPunct="1">
              <a:lnSpc>
                <a:spcPct val="90000"/>
              </a:lnSpc>
              <a:spcBef>
                <a:spcPts val="4415"/>
              </a:spcBef>
              <a:buFont typeface="Arial" panose="020B0604020202020204" pitchFamily="34" charset="0"/>
              <a:buNone/>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a:lnSpc>
                <a:spcPct val="100000"/>
              </a:lnSpc>
              <a:spcBef>
                <a:spcPts val="0"/>
              </a:spcBef>
            </a:pPr>
            <a:r>
              <a:rPr lang="en-US" sz="2200" b="1" spc="300" dirty="0">
                <a:solidFill>
                  <a:srgbClr val="002060"/>
                </a:solidFill>
                <a:latin typeface="Calibri"/>
                <a:cs typeface="Mongolian Baiti"/>
              </a:rPr>
              <a:t>Office Du Niger Map: </a:t>
            </a:r>
            <a:endParaRPr lang="en-US" sz="2200" b="1" spc="300">
              <a:solidFill>
                <a:srgbClr val="002060"/>
              </a:solidFill>
              <a:latin typeface="Calibri"/>
              <a:cs typeface="Mongolian Baiti" panose="03000500000000000000" pitchFamily="66" charset="0"/>
            </a:endParaRPr>
          </a:p>
          <a:p>
            <a:pPr algn="ctr">
              <a:lnSpc>
                <a:spcPct val="100000"/>
              </a:lnSpc>
              <a:spcBef>
                <a:spcPts val="0"/>
              </a:spcBef>
            </a:pPr>
            <a:r>
              <a:rPr lang="en-US" sz="2000" spc="300" dirty="0">
                <a:latin typeface="Calibri"/>
                <a:cs typeface="Arial"/>
              </a:rPr>
              <a:t>Colonial map of planned agricultural irrigation in the Niger delta</a:t>
            </a:r>
          </a:p>
        </p:txBody>
      </p:sp>
      <p:sp>
        <p:nvSpPr>
          <p:cNvPr id="7" name="TextBox 6">
            <a:extLst>
              <a:ext uri="{FF2B5EF4-FFF2-40B4-BE49-F238E27FC236}">
                <a16:creationId xmlns:a16="http://schemas.microsoft.com/office/drawing/2014/main" id="{3C7C36D9-CBF7-486D-8DEF-10BA8E722789}"/>
              </a:ext>
            </a:extLst>
          </p:cNvPr>
          <p:cNvSpPr txBox="1"/>
          <p:nvPr/>
        </p:nvSpPr>
        <p:spPr>
          <a:xfrm>
            <a:off x="1915891" y="16652629"/>
            <a:ext cx="907618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Calibri"/>
                <a:cs typeface="Mongolian Baiti"/>
              </a:rPr>
              <a:t>I.3 Ecological Challenges</a:t>
            </a:r>
            <a:endParaRPr lang="en-US" sz="2400">
              <a:latin typeface="Calibri"/>
              <a:ea typeface="+mn-lt"/>
              <a:cs typeface="+mn-lt"/>
            </a:endParaRPr>
          </a:p>
          <a:p>
            <a:endParaRPr lang="en-US" dirty="0">
              <a:cs typeface="Calibri"/>
            </a:endParaRPr>
          </a:p>
          <a:p>
            <a:pPr algn="just"/>
            <a:r>
              <a:rPr lang="en-US" sz="2200" dirty="0">
                <a:ea typeface="+mn-lt"/>
                <a:cs typeface="+mn-lt"/>
              </a:rPr>
              <a:t>98% of Mali’s territory is at risk from desertification. One of the main drivers of desertification is prolonged drought, which is a considerable threat to livelihoods and ecosystems in the country. The concentration of population and agricultural activities around the Niger River (following the massive colonial irrigation of the Niger Valley, see II.2), put this fertile area especially at risk. (UNEP)</a:t>
            </a:r>
            <a:endParaRPr lang="en-US" sz="2200">
              <a:cs typeface="Calibri" panose="020F0502020204030204"/>
            </a:endParaRPr>
          </a:p>
          <a:p>
            <a:br>
              <a:rPr lang="en-US" dirty="0"/>
            </a:br>
            <a:endParaRPr lang="en-US" dirty="0"/>
          </a:p>
        </p:txBody>
      </p:sp>
      <p:sp>
        <p:nvSpPr>
          <p:cNvPr id="15" name="TextBox 14">
            <a:extLst>
              <a:ext uri="{FF2B5EF4-FFF2-40B4-BE49-F238E27FC236}">
                <a16:creationId xmlns:a16="http://schemas.microsoft.com/office/drawing/2014/main" id="{C7646712-F13C-4DA7-9CF6-254E4EA7F16D}"/>
              </a:ext>
            </a:extLst>
          </p:cNvPr>
          <p:cNvSpPr txBox="1"/>
          <p:nvPr/>
        </p:nvSpPr>
        <p:spPr>
          <a:xfrm>
            <a:off x="6819571" y="25283023"/>
            <a:ext cx="391720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cs typeface="Calibri"/>
              </a:rPr>
              <a:t>Population Density </a:t>
            </a:r>
          </a:p>
          <a:p>
            <a:r>
              <a:rPr lang="en-US" sz="2000" dirty="0">
                <a:cs typeface="Calibri"/>
              </a:rPr>
              <a:t> (CIESIN, Columbia University)</a:t>
            </a:r>
            <a:r>
              <a:rPr lang="en-US" sz="2000" dirty="0">
                <a:ea typeface="+mn-lt"/>
                <a:cs typeface="+mn-lt"/>
              </a:rPr>
              <a:t>  </a:t>
            </a:r>
          </a:p>
          <a:p>
            <a:pPr algn="l"/>
            <a:endParaRPr lang="en-US" dirty="0">
              <a:cs typeface="Calibri"/>
            </a:endParaRPr>
          </a:p>
        </p:txBody>
      </p:sp>
    </p:spTree>
    <p:extLst>
      <p:ext uri="{BB962C8B-B14F-4D97-AF65-F5344CB8AC3E}">
        <p14:creationId xmlns:p14="http://schemas.microsoft.com/office/powerpoint/2010/main" val="3823103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70DEC3C401D448BADA6753359A7D3B" ma:contentTypeVersion="5" ma:contentTypeDescription="Create a new document." ma:contentTypeScope="" ma:versionID="6efd4de7996eaaa82f21909dd3d54113">
  <xsd:schema xmlns:xsd="http://www.w3.org/2001/XMLSchema" xmlns:xs="http://www.w3.org/2001/XMLSchema" xmlns:p="http://schemas.microsoft.com/office/2006/metadata/properties" xmlns:ns3="b657cf54-2efe-41cf-b916-4f5c7e01df1f" xmlns:ns4="00adb1d0-56d6-4977-b0e8-45552edd7cc2" targetNamespace="http://schemas.microsoft.com/office/2006/metadata/properties" ma:root="true" ma:fieldsID="9d8e9c152fd50d9c9a434cee27c6ffc2" ns3:_="" ns4:_="">
    <xsd:import namespace="b657cf54-2efe-41cf-b916-4f5c7e01df1f"/>
    <xsd:import namespace="00adb1d0-56d6-4977-b0e8-45552edd7cc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7cf54-2efe-41cf-b916-4f5c7e01df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adb1d0-56d6-4977-b0e8-45552edd7c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294C5-5F30-4FE0-A4D7-AF9554E2FAB5}">
  <ds:schemaRefs>
    <ds:schemaRef ds:uri="00adb1d0-56d6-4977-b0e8-45552edd7cc2"/>
    <ds:schemaRef ds:uri="b657cf54-2efe-41cf-b916-4f5c7e01df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33A82C-B173-4282-A931-64B2F24ED837}">
  <ds:schemaRefs>
    <ds:schemaRef ds:uri="00adb1d0-56d6-4977-b0e8-45552edd7cc2"/>
    <ds:schemaRef ds:uri="b657cf54-2efe-41cf-b916-4f5c7e01df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F94DCC-2330-4997-9F9F-C30C2DFD84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16011</TotalTime>
  <Words>2122</Words>
  <Application>Microsoft Office PowerPoint</Application>
  <PresentationFormat>Custom</PresentationFormat>
  <Paragraphs>98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Baskerville SemiBold</vt:lpstr>
      <vt:lpstr>Calibri</vt:lpstr>
      <vt:lpstr>Calibri Light</vt:lpstr>
      <vt:lpstr>Mongolian Baiti</vt:lpstr>
      <vt:lpstr>Montserrat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Yang91,Y (pgr)</dc:creator>
  <cp:lastModifiedBy>Pratt,CR (pgt)</cp:lastModifiedBy>
  <cp:revision>602</cp:revision>
  <dcterms:created xsi:type="dcterms:W3CDTF">2020-09-05T16:04:06Z</dcterms:created>
  <dcterms:modified xsi:type="dcterms:W3CDTF">2020-12-13T10:24:55Z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0x0101005A70DEC3C401D448BADA6753359A7D3B</vt:lpwstr>
  </property>
</Properties>
</file>