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24"/>
  </p:notesMasterIdLst>
  <p:sldIdLst>
    <p:sldId id="4152" r:id="rId2"/>
    <p:sldId id="4133" r:id="rId3"/>
    <p:sldId id="4156" r:id="rId4"/>
    <p:sldId id="4169" r:id="rId5"/>
    <p:sldId id="4153" r:id="rId6"/>
    <p:sldId id="4168" r:id="rId7"/>
    <p:sldId id="4171" r:id="rId8"/>
    <p:sldId id="4172" r:id="rId9"/>
    <p:sldId id="4173" r:id="rId10"/>
    <p:sldId id="4174" r:id="rId11"/>
    <p:sldId id="4134" r:id="rId12"/>
    <p:sldId id="4157" r:id="rId13"/>
    <p:sldId id="4170" r:id="rId14"/>
    <p:sldId id="4160" r:id="rId15"/>
    <p:sldId id="4163" r:id="rId16"/>
    <p:sldId id="4165" r:id="rId17"/>
    <p:sldId id="4164" r:id="rId18"/>
    <p:sldId id="4158" r:id="rId19"/>
    <p:sldId id="4159" r:id="rId20"/>
    <p:sldId id="4178" r:id="rId21"/>
    <p:sldId id="4177" r:id="rId22"/>
    <p:sldId id="4166" r:id="rId23"/>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35" pos="15356" userDrawn="1">
          <p15:clr>
            <a:srgbClr val="A4A3A4"/>
          </p15:clr>
        </p15:guide>
        <p15:guide id="55" userDrawn="1">
          <p15:clr>
            <a:srgbClr val="A4A3A4"/>
          </p15:clr>
        </p15:guide>
        <p15:guide id="56"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26162"/>
    <a:srgbClr val="EFF1F8"/>
    <a:srgbClr val="F2F2F2"/>
    <a:srgbClr val="373737"/>
    <a:srgbClr val="445469"/>
    <a:srgbClr val="000000"/>
    <a:srgbClr val="5A5A66"/>
    <a:srgbClr val="C4D4E2"/>
    <a:srgbClr val="CFCFCF"/>
    <a:srgbClr val="6255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7CA12-B8EE-6093-0C07-B883F5F88AD1}" v="1375" dt="2020-12-01T18:54:27.627"/>
    <p1510:client id="{242EFB78-F035-C37B-740B-D07DA9927861}" v="4436" dt="2020-12-02T15:59:19.499"/>
    <p1510:client id="{492992B7-731D-0910-BC1E-2E68527225D5}" v="2403" dt="2020-12-01T22:09:33.671"/>
    <p1510:client id="{778798FB-276B-5AC3-24FF-B4D1BB54844A}" v="263" dt="2020-12-01T17:18:27.408"/>
    <p1510:client id="{7F307F10-78F2-50AE-20FF-DEE87E5A5EC9}" v="177" dt="2020-12-01T21:48:33.471"/>
    <p1510:client id="{92975F49-01FB-501B-755E-E134F5F690D3}" v="2213" dt="2020-12-02T02:34:27.477"/>
    <p1510:client id="{93708812-D81A-2C46-BDE5-C142460B7513}" v="1841" dt="2020-12-02T16:00:47.736"/>
    <p1510:client id="{A98C4DF7-34F6-6038-6DE0-F737DC9AA5D6}" v="18" dt="2020-12-02T14:41:36.719"/>
    <p1510:client id="{AE9CE08B-4C90-998E-F79F-5026C00B3478}" v="149" dt="2020-12-02T15:08:06.273"/>
    <p1510:client id="{D26839D5-7F1A-20F1-84C8-939004053ED0}" v="25" dt="2020-12-02T14:40:04.560"/>
    <p1510:client id="{E77E60FD-4280-F157-6567-38C1899A0F3B}" v="1415" dt="2020-12-01T21:36:09.63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2"/>
  </p:normalViewPr>
  <p:slideViewPr>
    <p:cSldViewPr snapToGrid="0" snapToObjects="1">
      <p:cViewPr varScale="1">
        <p:scale>
          <a:sx n="55" d="100"/>
          <a:sy n="55" d="100"/>
        </p:scale>
        <p:origin x="680" y="224"/>
      </p:cViewPr>
      <p:guideLst>
        <p:guide pos="15356"/>
        <p:guide/>
        <p:guide orient="horz" pos="432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Montserrat Light"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Montserrat Light" charset="0"/>
              </a:defRPr>
            </a:lvl1pPr>
          </a:lstStyle>
          <a:p>
            <a:fld id="{EFC10EE1-B198-C942-8235-326C972CBB30}" type="datetimeFigureOut">
              <a:rPr lang="en-US" smtClean="0"/>
              <a:pPr/>
              <a:t>12/1/20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Montserrat Light"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Montserrat Light"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Montserrat Light" charset="0"/>
        <a:ea typeface="+mn-ea"/>
        <a:cs typeface="+mn-cs"/>
      </a:defRPr>
    </a:lvl1pPr>
    <a:lvl2pPr marL="914217" algn="l" defTabSz="914217" rtl="0" eaLnBrk="1" latinLnBrk="0" hangingPunct="1">
      <a:defRPr sz="2400" b="0" i="0" kern="1200">
        <a:solidFill>
          <a:schemeClr val="tx1"/>
        </a:solidFill>
        <a:latin typeface="Montserrat Light" charset="0"/>
        <a:ea typeface="+mn-ea"/>
        <a:cs typeface="+mn-cs"/>
      </a:defRPr>
    </a:lvl2pPr>
    <a:lvl3pPr marL="1828434" algn="l" defTabSz="914217" rtl="0" eaLnBrk="1" latinLnBrk="0" hangingPunct="1">
      <a:defRPr sz="2400" b="0" i="0" kern="1200">
        <a:solidFill>
          <a:schemeClr val="tx1"/>
        </a:solidFill>
        <a:latin typeface="Montserrat Light" charset="0"/>
        <a:ea typeface="+mn-ea"/>
        <a:cs typeface="+mn-cs"/>
      </a:defRPr>
    </a:lvl3pPr>
    <a:lvl4pPr marL="2742651" algn="l" defTabSz="914217" rtl="0" eaLnBrk="1" latinLnBrk="0" hangingPunct="1">
      <a:defRPr sz="2400" b="0" i="0" kern="1200">
        <a:solidFill>
          <a:schemeClr val="tx1"/>
        </a:solidFill>
        <a:latin typeface="Montserrat Light" charset="0"/>
        <a:ea typeface="+mn-ea"/>
        <a:cs typeface="+mn-cs"/>
      </a:defRPr>
    </a:lvl4pPr>
    <a:lvl5pPr marL="3656868" algn="l" defTabSz="914217" rtl="0" eaLnBrk="1" latinLnBrk="0" hangingPunct="1">
      <a:defRPr sz="2400" b="0" i="0" kern="1200">
        <a:solidFill>
          <a:schemeClr val="tx1"/>
        </a:solidFill>
        <a:latin typeface="Montserrat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Influence significantly increased by 1963 – </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403755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atin typeface="Montserrat Light"/>
              </a:rPr>
              <a:t>Today, it operates under a presidential parliamentary democratic system, with Zanzibar, as a semi-autonomous region (Commonwealth Local Government Forum, 2018). Although both Tanzania and Zanzibar hold executive, judiciary and legislative bodies, in Zanzibar, 'non-union matters' such as health, environment and education are self-governed (</a:t>
            </a:r>
            <a:r>
              <a:rPr lang="en-US" err="1">
                <a:latin typeface="Montserrat Light"/>
              </a:rPr>
              <a:t>Anyimadu</a:t>
            </a:r>
            <a:r>
              <a:rPr lang="en-US">
                <a:latin typeface="Montserrat Light"/>
              </a:rPr>
              <a:t>, 2016).</a:t>
            </a:r>
          </a:p>
          <a:p>
            <a:pPr algn="just"/>
            <a:endParaRPr lang="en-US"/>
          </a:p>
          <a:p>
            <a:pPr algn="just"/>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691075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b="1" i="0" kern="1200" dirty="0">
                <a:solidFill>
                  <a:schemeClr val="tx1"/>
                </a:solidFill>
                <a:effectLst/>
                <a:latin typeface="Montserrat Light" charset="0"/>
                <a:ea typeface="+mn-ea"/>
                <a:cs typeface="+mn-cs"/>
              </a:rPr>
              <a:t>Legacies of the growth episodes (</a:t>
            </a:r>
            <a:r>
              <a:rPr lang="en-US" sz="2400" b="1" i="0" kern="1200" dirty="0" err="1">
                <a:solidFill>
                  <a:schemeClr val="tx1"/>
                </a:solidFill>
                <a:effectLst/>
                <a:latin typeface="Montserrat Light" charset="0"/>
                <a:ea typeface="+mn-ea"/>
                <a:cs typeface="+mn-cs"/>
              </a:rPr>
              <a:t>Jerven</a:t>
            </a:r>
            <a:r>
              <a:rPr lang="en-US" sz="2400" b="1" i="0" kern="1200" dirty="0">
                <a:solidFill>
                  <a:schemeClr val="tx1"/>
                </a:solidFill>
                <a:effectLst/>
                <a:latin typeface="Montserrat Light" charset="0"/>
                <a:ea typeface="+mn-ea"/>
                <a:cs typeface="+mn-cs"/>
              </a:rPr>
              <a:t> 2010) </a:t>
            </a:r>
            <a:endParaRPr lang="en-FR" sz="2400" b="0" i="0" kern="1200" dirty="0">
              <a:solidFill>
                <a:schemeClr val="tx1"/>
              </a:solidFill>
              <a:effectLst/>
              <a:latin typeface="Montserrat Light" charset="0"/>
              <a:ea typeface="+mn-ea"/>
              <a:cs typeface="+mn-cs"/>
            </a:endParaRPr>
          </a:p>
          <a:p>
            <a:pPr lvl="2"/>
            <a:r>
              <a:rPr lang="en-US" sz="2400" b="1" i="0" kern="1200" dirty="0">
                <a:solidFill>
                  <a:schemeClr val="tx1"/>
                </a:solidFill>
                <a:effectLst/>
                <a:latin typeface="Montserrat Light" charset="0"/>
                <a:ea typeface="+mn-ea"/>
                <a:cs typeface="+mn-cs"/>
              </a:rPr>
              <a:t>Different investment. </a:t>
            </a:r>
            <a:endParaRPr lang="en-FR" sz="2400" b="0" i="0" kern="1200" dirty="0">
              <a:solidFill>
                <a:schemeClr val="tx1"/>
              </a:solidFill>
              <a:effectLst/>
              <a:latin typeface="Montserrat Light" charset="0"/>
              <a:ea typeface="+mn-ea"/>
              <a:cs typeface="+mn-cs"/>
            </a:endParaRPr>
          </a:p>
          <a:p>
            <a:pPr lvl="3"/>
            <a:r>
              <a:rPr lang="en-US" sz="2400" b="1" i="0" kern="1200" dirty="0">
                <a:solidFill>
                  <a:schemeClr val="tx1"/>
                </a:solidFill>
                <a:effectLst/>
                <a:latin typeface="Montserrat Light" charset="0"/>
                <a:ea typeface="+mn-ea"/>
                <a:cs typeface="+mn-cs"/>
              </a:rPr>
              <a:t>Cities </a:t>
            </a:r>
            <a:endParaRPr lang="en-FR" sz="2400" b="0" i="0" kern="1200" dirty="0">
              <a:solidFill>
                <a:schemeClr val="tx1"/>
              </a:solidFill>
              <a:effectLst/>
              <a:latin typeface="Montserrat Light" charset="0"/>
              <a:ea typeface="+mn-ea"/>
              <a:cs typeface="+mn-cs"/>
            </a:endParaRPr>
          </a:p>
          <a:p>
            <a:pPr lvl="3"/>
            <a:r>
              <a:rPr lang="en-US" sz="2400" b="1" i="0" kern="1200" dirty="0">
                <a:solidFill>
                  <a:schemeClr val="tx1"/>
                </a:solidFill>
                <a:effectLst/>
                <a:latin typeface="Montserrat Light" charset="0"/>
                <a:ea typeface="+mn-ea"/>
                <a:cs typeface="+mn-cs"/>
              </a:rPr>
              <a:t>Infrastructures</a:t>
            </a:r>
            <a:endParaRPr lang="en-FR" sz="2400" b="0" i="0" kern="1200" dirty="0">
              <a:solidFill>
                <a:schemeClr val="tx1"/>
              </a:solidFill>
              <a:effectLst/>
              <a:latin typeface="Montserrat Light" charset="0"/>
              <a:ea typeface="+mn-ea"/>
              <a:cs typeface="+mn-cs"/>
            </a:endParaRPr>
          </a:p>
          <a:p>
            <a:pPr lvl="2"/>
            <a:r>
              <a:rPr lang="en-US" sz="2400" b="1" i="0" kern="1200" dirty="0">
                <a:solidFill>
                  <a:schemeClr val="tx1"/>
                </a:solidFill>
                <a:effectLst/>
                <a:latin typeface="Montserrat Light" charset="0"/>
                <a:ea typeface="+mn-ea"/>
                <a:cs typeface="+mn-cs"/>
              </a:rPr>
              <a:t>Generally, era of state developmentalism tries to diversify spatially and sectoral national economies but usually try to do so by enhancing productivity of inherited export sector </a:t>
            </a:r>
            <a:endParaRPr lang="en-FR" sz="2400" b="0" i="0" kern="1200" dirty="0">
              <a:solidFill>
                <a:schemeClr val="tx1"/>
              </a:solidFill>
              <a:effectLst/>
              <a:latin typeface="Montserrat Light" charset="0"/>
              <a:ea typeface="+mn-ea"/>
              <a:cs typeface="+mn-cs"/>
            </a:endParaRPr>
          </a:p>
          <a:p>
            <a:pPr lvl="3"/>
            <a:r>
              <a:rPr lang="en-US" sz="2400" b="1" i="0" kern="1200" dirty="0">
                <a:solidFill>
                  <a:schemeClr val="tx1"/>
                </a:solidFill>
                <a:effectLst/>
                <a:latin typeface="Montserrat Light" charset="0"/>
                <a:ea typeface="+mn-ea"/>
                <a:cs typeface="+mn-cs"/>
              </a:rPr>
              <a:t>Paradox because need pre-existing structure as such. </a:t>
            </a:r>
          </a:p>
          <a:p>
            <a:pPr lvl="3"/>
            <a:endParaRPr lang="en-US" sz="2400" b="1" i="0" kern="1200" dirty="0">
              <a:solidFill>
                <a:schemeClr val="tx1"/>
              </a:solidFill>
              <a:effectLst/>
              <a:latin typeface="Montserrat Light" charset="0"/>
              <a:ea typeface="+mn-ea"/>
              <a:cs typeface="+mn-cs"/>
            </a:endParaRPr>
          </a:p>
          <a:p>
            <a:pPr marL="2742651" marR="0" lvl="3" indent="0" algn="l" defTabSz="914217" rtl="0" eaLnBrk="1" fontAlgn="auto" latinLnBrk="0" hangingPunct="1">
              <a:lnSpc>
                <a:spcPct val="100000"/>
              </a:lnSpc>
              <a:spcBef>
                <a:spcPts val="0"/>
              </a:spcBef>
              <a:spcAft>
                <a:spcPts val="0"/>
              </a:spcAft>
              <a:buClrTx/>
              <a:buSzTx/>
              <a:buFontTx/>
              <a:buNone/>
              <a:tabLst/>
              <a:defRPr/>
            </a:pPr>
            <a:r>
              <a:rPr lang="en-US" sz="2400" b="1" i="0" kern="1200" dirty="0">
                <a:solidFill>
                  <a:schemeClr val="tx1"/>
                </a:solidFill>
                <a:effectLst/>
                <a:latin typeface="Montserrat Light" charset="0"/>
                <a:ea typeface="+mn-ea"/>
                <a:cs typeface="+mn-cs"/>
              </a:rPr>
              <a:t>spatial inequalities overlap with ethnicity</a:t>
            </a:r>
            <a:r>
              <a:rPr lang="en-US" sz="2400" b="0" i="0" kern="1200" dirty="0">
                <a:solidFill>
                  <a:schemeClr val="tx1"/>
                </a:solidFill>
                <a:effectLst/>
                <a:latin typeface="Montserrat Light" charset="0"/>
                <a:ea typeface="+mn-ea"/>
                <a:cs typeface="+mn-cs"/>
              </a:rPr>
              <a:t> </a:t>
            </a:r>
            <a:r>
              <a:rPr lang="en-US" sz="2400" b="0" i="0" kern="1200" dirty="0">
                <a:solidFill>
                  <a:schemeClr val="tx1"/>
                </a:solidFill>
                <a:effectLst/>
                <a:latin typeface="Montserrat Light" charset="0"/>
                <a:ea typeface="+mn-ea"/>
                <a:cs typeface="+mn-cs"/>
                <a:sym typeface="Wingdings" pitchFamily="2" charset="2"/>
              </a:rPr>
              <a:t></a:t>
            </a:r>
            <a:r>
              <a:rPr lang="en-US" sz="2400" b="0" i="0" kern="1200" dirty="0">
                <a:solidFill>
                  <a:schemeClr val="tx1"/>
                </a:solidFill>
                <a:effectLst/>
                <a:latin typeface="Montserrat Light" charset="0"/>
                <a:ea typeface="+mn-ea"/>
                <a:cs typeface="+mn-cs"/>
              </a:rPr>
              <a:t> it is because ethnicities institutionalized under colonial rules that persist </a:t>
            </a:r>
            <a:r>
              <a:rPr lang="en-US" sz="2400" b="0" i="0" kern="1200" dirty="0">
                <a:solidFill>
                  <a:schemeClr val="tx1"/>
                </a:solidFill>
                <a:effectLst/>
                <a:latin typeface="Montserrat Light" charset="0"/>
                <a:ea typeface="+mn-ea"/>
                <a:cs typeface="+mn-cs"/>
                <a:sym typeface="Wingdings" pitchFamily="2" charset="2"/>
              </a:rPr>
              <a:t></a:t>
            </a:r>
            <a:r>
              <a:rPr lang="en-US" sz="2400" b="0" i="0" kern="1200" dirty="0">
                <a:solidFill>
                  <a:schemeClr val="tx1"/>
                </a:solidFill>
                <a:effectLst/>
                <a:latin typeface="Montserrat Light" charset="0"/>
                <a:ea typeface="+mn-ea"/>
                <a:cs typeface="+mn-cs"/>
              </a:rPr>
              <a:t> thus creating territorial ethnicities linked to a region or place </a:t>
            </a:r>
            <a:endParaRPr lang="en-FR" sz="2400" b="0" i="0" kern="1200" dirty="0">
              <a:solidFill>
                <a:schemeClr val="tx1"/>
              </a:solidFill>
              <a:effectLst/>
              <a:latin typeface="Montserrat Light" charset="0"/>
              <a:ea typeface="+mn-ea"/>
              <a:cs typeface="+mn-cs"/>
            </a:endParaRPr>
          </a:p>
          <a:p>
            <a:pPr lvl="3"/>
            <a:endParaRPr lang="en-FR" sz="2400" b="0" i="0" kern="1200" dirty="0">
              <a:solidFill>
                <a:schemeClr val="tx1"/>
              </a:solidFill>
              <a:effectLst/>
              <a:latin typeface="Montserrat Light" charset="0"/>
              <a:ea typeface="+mn-ea"/>
              <a:cs typeface="+mn-cs"/>
            </a:endParaRPr>
          </a:p>
          <a:p>
            <a:endParaRPr lang="en-FR"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4263674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ontserrat Light" charset="0"/>
                <a:ea typeface="+mn-ea"/>
                <a:cs typeface="+mn-cs"/>
              </a:rPr>
              <a:t>In </a:t>
            </a:r>
            <a:r>
              <a:rPr lang="en-US" sz="2400" b="1" i="0" kern="1200" dirty="0">
                <a:solidFill>
                  <a:schemeClr val="tx1"/>
                </a:solidFill>
                <a:effectLst/>
                <a:latin typeface="Montserrat Light" charset="0"/>
                <a:ea typeface="+mn-ea"/>
                <a:cs typeface="+mn-cs"/>
              </a:rPr>
              <a:t>gold and other metals national economy not getting much at all from the resources</a:t>
            </a:r>
            <a:r>
              <a:rPr lang="en-US" sz="2400" b="0" i="0" kern="1200" dirty="0">
                <a:solidFill>
                  <a:schemeClr val="tx1"/>
                </a:solidFill>
                <a:effectLst/>
                <a:latin typeface="Montserrat Light" charset="0"/>
                <a:ea typeface="+mn-ea"/>
                <a:cs typeface="+mn-cs"/>
              </a:rPr>
              <a:t> </a:t>
            </a:r>
            <a:r>
              <a:rPr lang="en-US" sz="2400" b="0" i="0" kern="1200" dirty="0">
                <a:solidFill>
                  <a:schemeClr val="tx1"/>
                </a:solidFill>
                <a:effectLst/>
                <a:latin typeface="Montserrat Light" charset="0"/>
                <a:ea typeface="+mn-ea"/>
                <a:cs typeface="+mn-cs"/>
                <a:sym typeface="Wingdings" pitchFamily="2" charset="2"/>
              </a:rPr>
              <a:t></a:t>
            </a:r>
            <a:r>
              <a:rPr lang="en-US" sz="2400" b="0" i="0" kern="1200" dirty="0">
                <a:solidFill>
                  <a:schemeClr val="tx1"/>
                </a:solidFill>
                <a:effectLst/>
                <a:latin typeface="Montserrat Light" charset="0"/>
                <a:ea typeface="+mn-ea"/>
                <a:cs typeface="+mn-cs"/>
              </a:rPr>
              <a:t> need to be exploited for national benefit </a:t>
            </a:r>
            <a:endParaRPr lang="en-FR" sz="2400" b="0" i="0" kern="1200" dirty="0">
              <a:solidFill>
                <a:schemeClr val="tx1"/>
              </a:solidFill>
              <a:effectLst/>
              <a:latin typeface="Montserrat Light" charset="0"/>
              <a:ea typeface="+mn-ea"/>
              <a:cs typeface="+mn-cs"/>
            </a:endParaRPr>
          </a:p>
          <a:p>
            <a:r>
              <a:rPr lang="en-US" sz="2400" b="0" i="0" kern="1200" dirty="0">
                <a:solidFill>
                  <a:schemeClr val="tx1"/>
                </a:solidFill>
                <a:effectLst/>
                <a:latin typeface="Montserrat Light" charset="0"/>
                <a:ea typeface="+mn-ea"/>
                <a:cs typeface="+mn-cs"/>
              </a:rPr>
              <a:t>Tanzania: new mining country during the commodity boom</a:t>
            </a:r>
            <a:endParaRPr lang="en-FR" sz="2400" b="0" i="0" kern="1200" dirty="0">
              <a:solidFill>
                <a:schemeClr val="tx1"/>
              </a:solidFill>
              <a:effectLst/>
              <a:latin typeface="Montserrat Light" charset="0"/>
              <a:ea typeface="+mn-ea"/>
              <a:cs typeface="+mn-cs"/>
            </a:endParaRPr>
          </a:p>
          <a:p>
            <a:pPr lvl="0"/>
            <a:r>
              <a:rPr lang="en-US" sz="2400" b="1" i="0" kern="1200" dirty="0">
                <a:solidFill>
                  <a:schemeClr val="tx1"/>
                </a:solidFill>
                <a:effectLst/>
                <a:latin typeface="Montserrat Light" charset="0"/>
                <a:ea typeface="+mn-ea"/>
                <a:cs typeface="+mn-cs"/>
              </a:rPr>
              <a:t>1998 mining codes crafted by World Bank as </a:t>
            </a:r>
            <a:r>
              <a:rPr lang="en-US" sz="2400" b="1" i="0" kern="1200" dirty="0" err="1">
                <a:solidFill>
                  <a:schemeClr val="tx1"/>
                </a:solidFill>
                <a:effectLst/>
                <a:latin typeface="Montserrat Light" charset="0"/>
                <a:ea typeface="+mn-ea"/>
                <a:cs typeface="+mn-cs"/>
              </a:rPr>
              <a:t>laisser</a:t>
            </a:r>
            <a:r>
              <a:rPr lang="en-US" sz="2400" b="1" i="0" kern="1200" dirty="0">
                <a:solidFill>
                  <a:schemeClr val="tx1"/>
                </a:solidFill>
                <a:effectLst/>
                <a:latin typeface="Montserrat Light" charset="0"/>
                <a:ea typeface="+mn-ea"/>
                <a:cs typeface="+mn-cs"/>
              </a:rPr>
              <a:t> passer for foreign direct investment </a:t>
            </a:r>
            <a:r>
              <a:rPr lang="en-US" sz="2400" b="0" i="0" kern="1200" dirty="0">
                <a:solidFill>
                  <a:schemeClr val="tx1"/>
                </a:solidFill>
                <a:effectLst/>
                <a:latin typeface="Montserrat Light" charset="0"/>
                <a:ea typeface="+mn-ea"/>
                <a:cs typeface="+mn-cs"/>
                <a:sym typeface="Wingdings" pitchFamily="2" charset="2"/>
              </a:rPr>
              <a:t></a:t>
            </a:r>
            <a:r>
              <a:rPr lang="en-US" sz="2400" b="0" i="0" kern="1200" dirty="0">
                <a:solidFill>
                  <a:schemeClr val="tx1"/>
                </a:solidFill>
                <a:effectLst/>
                <a:latin typeface="Montserrat Light" charset="0"/>
                <a:ea typeface="+mn-ea"/>
                <a:cs typeface="+mn-cs"/>
              </a:rPr>
              <a:t> liberal and pro foreign investors </a:t>
            </a:r>
            <a:r>
              <a:rPr lang="en-US" sz="2400" b="0" i="0" kern="1200" dirty="0">
                <a:solidFill>
                  <a:schemeClr val="tx1"/>
                </a:solidFill>
                <a:effectLst/>
                <a:latin typeface="Montserrat Light" charset="0"/>
                <a:ea typeface="+mn-ea"/>
                <a:cs typeface="+mn-cs"/>
                <a:sym typeface="Wingdings" pitchFamily="2" charset="2"/>
              </a:rPr>
              <a:t></a:t>
            </a:r>
            <a:r>
              <a:rPr lang="en-US" sz="2400" b="0" i="0" kern="1200" dirty="0">
                <a:solidFill>
                  <a:schemeClr val="tx1"/>
                </a:solidFill>
                <a:effectLst/>
                <a:latin typeface="Montserrat Light" charset="0"/>
                <a:ea typeface="+mn-ea"/>
                <a:cs typeface="+mn-cs"/>
              </a:rPr>
              <a:t> contributes little to national or local development </a:t>
            </a:r>
            <a:endParaRPr lang="en-FR" sz="2400" b="0" i="0" kern="1200" dirty="0">
              <a:solidFill>
                <a:schemeClr val="tx1"/>
              </a:solidFill>
              <a:effectLst/>
              <a:latin typeface="Montserrat Light" charset="0"/>
              <a:ea typeface="+mn-ea"/>
              <a:cs typeface="+mn-cs"/>
            </a:endParaRPr>
          </a:p>
          <a:p>
            <a:pPr lvl="0"/>
            <a:r>
              <a:rPr lang="en-US" sz="2400" b="0" i="0" kern="1200" dirty="0">
                <a:solidFill>
                  <a:schemeClr val="tx1"/>
                </a:solidFill>
                <a:effectLst/>
                <a:latin typeface="Montserrat Light" charset="0"/>
                <a:ea typeface="+mn-ea"/>
                <a:cs typeface="+mn-cs"/>
              </a:rPr>
              <a:t>SO </a:t>
            </a:r>
            <a:r>
              <a:rPr lang="en-US" sz="2400" b="1" i="0" kern="1200" dirty="0">
                <a:solidFill>
                  <a:schemeClr val="tx1"/>
                </a:solidFill>
                <a:effectLst/>
                <a:latin typeface="Montserrat Light" charset="0"/>
                <a:ea typeface="+mn-ea"/>
                <a:cs typeface="+mn-cs"/>
              </a:rPr>
              <a:t>Tanzania revised the code in 2010 to get more out of it </a:t>
            </a:r>
            <a:endParaRPr lang="en-FR" sz="2400" b="0" i="0" kern="1200" dirty="0">
              <a:solidFill>
                <a:schemeClr val="tx1"/>
              </a:solidFill>
              <a:effectLst/>
              <a:latin typeface="Montserrat Light" charset="0"/>
              <a:ea typeface="+mn-ea"/>
              <a:cs typeface="+mn-cs"/>
            </a:endParaRPr>
          </a:p>
          <a:p>
            <a:endParaRPr lang="en-FR"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399587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61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2885338" y="0"/>
            <a:ext cx="11492311"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387812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6275051" y="3716649"/>
            <a:ext cx="6393261" cy="8407400"/>
          </a:xfrm>
          <a:prstGeom prst="rect">
            <a:avLst/>
          </a:prstGeom>
          <a:solidFill>
            <a:schemeClr val="bg1">
              <a:lumMod val="95000"/>
            </a:schemeClr>
          </a:solidFill>
        </p:spPr>
        <p:txBody>
          <a:bodyPr>
            <a:normAutofit/>
          </a:bodyPr>
          <a:lstStyle>
            <a:lvl1pPr>
              <a:defRPr sz="2101"/>
            </a:lvl1pPr>
          </a:lstStyle>
          <a:p>
            <a:endParaRPr lang="en-US"/>
          </a:p>
        </p:txBody>
      </p:sp>
      <p:sp>
        <p:nvSpPr>
          <p:cNvPr id="5" name="Picture Placeholder 8">
            <a:extLst>
              <a:ext uri="{FF2B5EF4-FFF2-40B4-BE49-F238E27FC236}">
                <a16:creationId xmlns:a16="http://schemas.microsoft.com/office/drawing/2014/main" id="{DAE1997D-54D1-B149-B5D9-7FC925DC5E2C}"/>
              </a:ext>
            </a:extLst>
          </p:cNvPr>
          <p:cNvSpPr>
            <a:spLocks noGrp="1"/>
          </p:cNvSpPr>
          <p:nvPr>
            <p:ph type="pic" sz="quarter" idx="16"/>
          </p:nvPr>
        </p:nvSpPr>
        <p:spPr>
          <a:xfrm>
            <a:off x="1709339" y="1591950"/>
            <a:ext cx="6393261" cy="84074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42039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2588945" y="4116950"/>
            <a:ext cx="3826421" cy="3826421"/>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F6F721EA-00DC-0141-989F-D3F6C1EE0F6F}"/>
              </a:ext>
            </a:extLst>
          </p:cNvPr>
          <p:cNvSpPr>
            <a:spLocks noGrp="1"/>
          </p:cNvSpPr>
          <p:nvPr>
            <p:ph type="pic" sz="quarter" idx="17"/>
          </p:nvPr>
        </p:nvSpPr>
        <p:spPr>
          <a:xfrm>
            <a:off x="12588945" y="8660946"/>
            <a:ext cx="3826421" cy="382642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287937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2885338" y="0"/>
            <a:ext cx="11492312"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52102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2885338" y="0"/>
            <a:ext cx="11492312" cy="501885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72982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0" y="0"/>
            <a:ext cx="11492312" cy="5018855"/>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447799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2188825" y="0"/>
            <a:ext cx="12188825" cy="6858000"/>
          </a:xfrm>
          <a:prstGeom prst="rect">
            <a:avLst/>
          </a:prstGeom>
          <a:solidFill>
            <a:schemeClr val="bg1">
              <a:lumMod val="95000"/>
            </a:schemeClr>
          </a:solidFill>
        </p:spPr>
        <p:txBody>
          <a:bodyPr>
            <a:normAutofit/>
          </a:bodyPr>
          <a:lstStyle>
            <a:lvl1pPr>
              <a:defRPr sz="2101"/>
            </a:lvl1pPr>
          </a:lstStyle>
          <a:p>
            <a:endParaRPr lang="en-US"/>
          </a:p>
        </p:txBody>
      </p:sp>
      <p:sp>
        <p:nvSpPr>
          <p:cNvPr id="5" name="Picture Placeholder 8">
            <a:extLst>
              <a:ext uri="{FF2B5EF4-FFF2-40B4-BE49-F238E27FC236}">
                <a16:creationId xmlns:a16="http://schemas.microsoft.com/office/drawing/2014/main" id="{DDB19A5F-99F2-9445-919B-A88C8925382E}"/>
              </a:ext>
            </a:extLst>
          </p:cNvPr>
          <p:cNvSpPr>
            <a:spLocks noGrp="1"/>
          </p:cNvSpPr>
          <p:nvPr>
            <p:ph type="pic" sz="quarter" idx="16"/>
          </p:nvPr>
        </p:nvSpPr>
        <p:spPr>
          <a:xfrm>
            <a:off x="0" y="6858000"/>
            <a:ext cx="12188825"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9054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0" y="0"/>
            <a:ext cx="12188825" cy="6858000"/>
          </a:xfrm>
          <a:prstGeom prst="rect">
            <a:avLst/>
          </a:prstGeom>
          <a:solidFill>
            <a:schemeClr val="bg1">
              <a:lumMod val="95000"/>
            </a:schemeClr>
          </a:solidFill>
        </p:spPr>
        <p:txBody>
          <a:bodyPr>
            <a:normAutofit/>
          </a:bodyPr>
          <a:lstStyle>
            <a:lvl1pPr>
              <a:defRPr sz="2101"/>
            </a:lvl1pPr>
          </a:lstStyle>
          <a:p>
            <a:endParaRPr lang="en-US"/>
          </a:p>
        </p:txBody>
      </p:sp>
      <p:sp>
        <p:nvSpPr>
          <p:cNvPr id="5" name="Picture Placeholder 8">
            <a:extLst>
              <a:ext uri="{FF2B5EF4-FFF2-40B4-BE49-F238E27FC236}">
                <a16:creationId xmlns:a16="http://schemas.microsoft.com/office/drawing/2014/main" id="{DDB19A5F-99F2-9445-919B-A88C8925382E}"/>
              </a:ext>
            </a:extLst>
          </p:cNvPr>
          <p:cNvSpPr>
            <a:spLocks noGrp="1"/>
          </p:cNvSpPr>
          <p:nvPr>
            <p:ph type="pic" sz="quarter" idx="16"/>
          </p:nvPr>
        </p:nvSpPr>
        <p:spPr>
          <a:xfrm>
            <a:off x="12188825" y="6858000"/>
            <a:ext cx="12188825" cy="6858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21268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3875990" y="1131812"/>
            <a:ext cx="9334267" cy="11452373"/>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967145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748146" y="4477943"/>
            <a:ext cx="7254460" cy="6970040"/>
          </a:xfrm>
          <a:prstGeom prst="rect">
            <a:avLst/>
          </a:prstGeom>
          <a:solidFill>
            <a:schemeClr val="bg1">
              <a:lumMod val="95000"/>
            </a:schemeClr>
          </a:solidFill>
        </p:spPr>
        <p:txBody>
          <a:bodyPr>
            <a:normAutofit/>
          </a:bodyPr>
          <a:lstStyle>
            <a:lvl1pPr>
              <a:defRPr sz="2101"/>
            </a:lvl1pPr>
          </a:lstStyle>
          <a:p>
            <a:endParaRPr lang="en-US"/>
          </a:p>
        </p:txBody>
      </p:sp>
      <p:sp>
        <p:nvSpPr>
          <p:cNvPr id="7" name="Picture Placeholder 8">
            <a:extLst>
              <a:ext uri="{FF2B5EF4-FFF2-40B4-BE49-F238E27FC236}">
                <a16:creationId xmlns:a16="http://schemas.microsoft.com/office/drawing/2014/main" id="{C7F3045E-82A7-4247-BBC2-464585850427}"/>
              </a:ext>
            </a:extLst>
          </p:cNvPr>
          <p:cNvSpPr>
            <a:spLocks noGrp="1"/>
          </p:cNvSpPr>
          <p:nvPr>
            <p:ph type="pic" sz="quarter" idx="16"/>
          </p:nvPr>
        </p:nvSpPr>
        <p:spPr>
          <a:xfrm>
            <a:off x="8524712" y="4477943"/>
            <a:ext cx="7254460" cy="6970040"/>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A399130A-3A32-1B48-99B3-00CAD9209550}"/>
              </a:ext>
            </a:extLst>
          </p:cNvPr>
          <p:cNvSpPr>
            <a:spLocks noGrp="1"/>
          </p:cNvSpPr>
          <p:nvPr>
            <p:ph type="pic" sz="quarter" idx="17"/>
          </p:nvPr>
        </p:nvSpPr>
        <p:spPr>
          <a:xfrm>
            <a:off x="16301278" y="4477943"/>
            <a:ext cx="7254460" cy="697004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65543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405743" y="-346841"/>
            <a:ext cx="25189136" cy="1440968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98994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A399130A-3A32-1B48-99B3-00CAD9209550}"/>
              </a:ext>
            </a:extLst>
          </p:cNvPr>
          <p:cNvSpPr>
            <a:spLocks noGrp="1"/>
          </p:cNvSpPr>
          <p:nvPr>
            <p:ph type="pic" sz="quarter" idx="17"/>
          </p:nvPr>
        </p:nvSpPr>
        <p:spPr>
          <a:xfrm>
            <a:off x="12885338" y="0"/>
            <a:ext cx="11492310"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13914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A399130A-3A32-1B48-99B3-00CAD9209550}"/>
              </a:ext>
            </a:extLst>
          </p:cNvPr>
          <p:cNvSpPr>
            <a:spLocks noGrp="1"/>
          </p:cNvSpPr>
          <p:nvPr>
            <p:ph type="pic" sz="quarter" idx="17"/>
          </p:nvPr>
        </p:nvSpPr>
        <p:spPr>
          <a:xfrm>
            <a:off x="10562898" y="1131812"/>
            <a:ext cx="12643944" cy="7634917"/>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1170808" y="4949270"/>
            <a:ext cx="8919122" cy="7634917"/>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172553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1151889" y="3505200"/>
            <a:ext cx="10819531" cy="9078986"/>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66DBCA3C-83E8-2B44-9019-1AB0C48640F4}"/>
              </a:ext>
            </a:extLst>
          </p:cNvPr>
          <p:cNvSpPr>
            <a:spLocks noGrp="1"/>
          </p:cNvSpPr>
          <p:nvPr>
            <p:ph type="pic" sz="quarter" idx="19"/>
          </p:nvPr>
        </p:nvSpPr>
        <p:spPr>
          <a:xfrm>
            <a:off x="12406230" y="3505200"/>
            <a:ext cx="10819531" cy="9078986"/>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723047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1151889" y="1131812"/>
            <a:ext cx="12643944" cy="7634917"/>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66DBCA3C-83E8-2B44-9019-1AB0C48640F4}"/>
              </a:ext>
            </a:extLst>
          </p:cNvPr>
          <p:cNvSpPr>
            <a:spLocks noGrp="1"/>
          </p:cNvSpPr>
          <p:nvPr>
            <p:ph type="pic" sz="quarter" idx="19"/>
          </p:nvPr>
        </p:nvSpPr>
        <p:spPr>
          <a:xfrm>
            <a:off x="14287719" y="4949268"/>
            <a:ext cx="8919122" cy="7634916"/>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666438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5281988" y="2258186"/>
            <a:ext cx="5174619" cy="9132467"/>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636105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14629659" y="2266075"/>
            <a:ext cx="6899800" cy="9297872"/>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798132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2767739" y="2039710"/>
            <a:ext cx="14183732" cy="888667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10868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1205995" y="3505198"/>
            <a:ext cx="21965656" cy="907898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310362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E424B689-81EB-5D4C-943A-DB5B994BBC12}"/>
              </a:ext>
            </a:extLst>
          </p:cNvPr>
          <p:cNvSpPr>
            <a:spLocks noGrp="1"/>
          </p:cNvSpPr>
          <p:nvPr>
            <p:ph type="pic" sz="quarter" idx="18"/>
          </p:nvPr>
        </p:nvSpPr>
        <p:spPr>
          <a:xfrm>
            <a:off x="3554932" y="1219200"/>
            <a:ext cx="20822717" cy="112775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25152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0" y="1219200"/>
            <a:ext cx="20895733" cy="11277599"/>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38331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2885338" y="0"/>
            <a:ext cx="11492311"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34351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2885339" y="1131813"/>
            <a:ext cx="10278780" cy="11452374"/>
          </a:xfrm>
          <a:prstGeom prst="rect">
            <a:avLst/>
          </a:prstGeom>
          <a:solidFill>
            <a:schemeClr val="bg1">
              <a:lumMod val="95000"/>
            </a:schemeClr>
          </a:solidFill>
        </p:spPr>
        <p:txBody>
          <a:bodyPr>
            <a:normAutofit/>
          </a:bodyPr>
          <a:lstStyle>
            <a:lvl1pPr>
              <a:defRPr sz="2101"/>
            </a:lvl1pPr>
          </a:lstStyle>
          <a:p>
            <a:endParaRPr lang="en-US"/>
          </a:p>
        </p:txBody>
      </p:sp>
      <p:sp>
        <p:nvSpPr>
          <p:cNvPr id="5" name="Picture Placeholder 8">
            <a:extLst>
              <a:ext uri="{FF2B5EF4-FFF2-40B4-BE49-F238E27FC236}">
                <a16:creationId xmlns:a16="http://schemas.microsoft.com/office/drawing/2014/main" id="{F5BF7E37-F27B-9F48-A6AD-AB4126D9451B}"/>
              </a:ext>
            </a:extLst>
          </p:cNvPr>
          <p:cNvSpPr>
            <a:spLocks noGrp="1"/>
          </p:cNvSpPr>
          <p:nvPr>
            <p:ph type="pic" sz="quarter" idx="15"/>
          </p:nvPr>
        </p:nvSpPr>
        <p:spPr>
          <a:xfrm>
            <a:off x="1213532" y="1131813"/>
            <a:ext cx="11461066" cy="9002788"/>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188968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3203935" y="0"/>
            <a:ext cx="11173713" cy="1371600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473770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8869681" y="822960"/>
            <a:ext cx="14639289" cy="12070080"/>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868681" y="822960"/>
            <a:ext cx="7749540" cy="12070080"/>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941154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lid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4447834" y="1012371"/>
            <a:ext cx="8771396" cy="11691258"/>
          </a:xfrm>
          <a:prstGeom prst="rect">
            <a:avLst/>
          </a:prstGeom>
          <a:solidFill>
            <a:schemeClr val="bg1">
              <a:lumMod val="95000"/>
            </a:schemeClr>
          </a:solidFill>
        </p:spPr>
        <p:txBody>
          <a:bodyPr>
            <a:normAutofit/>
          </a:bodyPr>
          <a:lstStyle>
            <a:lvl1pPr>
              <a:defRPr sz="2101"/>
            </a:lvl1pPr>
          </a:lstStyle>
          <a:p>
            <a:endParaRPr lang="en-US"/>
          </a:p>
        </p:txBody>
      </p:sp>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1158420" y="4232718"/>
            <a:ext cx="12999671" cy="847091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261014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lide">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D54E03B-E3DD-E446-ACF1-F1722656BC92}"/>
              </a:ext>
            </a:extLst>
          </p:cNvPr>
          <p:cNvSpPr>
            <a:spLocks noGrp="1"/>
          </p:cNvSpPr>
          <p:nvPr>
            <p:ph type="pic" sz="quarter" idx="15"/>
          </p:nvPr>
        </p:nvSpPr>
        <p:spPr>
          <a:xfrm>
            <a:off x="0" y="1989363"/>
            <a:ext cx="9143999" cy="10436138"/>
          </a:xfrm>
          <a:prstGeom prst="rect">
            <a:avLst/>
          </a:prstGeom>
          <a:solidFill>
            <a:schemeClr val="bg1">
              <a:lumMod val="95000"/>
            </a:schemeClr>
          </a:solidFill>
        </p:spPr>
        <p:txBody>
          <a:bodyPr>
            <a:normAutofit/>
          </a:bodyPr>
          <a:lstStyle>
            <a:lvl1pPr>
              <a:defRPr sz="2101"/>
            </a:lvl1pPr>
          </a:lstStyle>
          <a:p>
            <a:endParaRPr lang="en-US"/>
          </a:p>
        </p:txBody>
      </p:sp>
      <p:sp>
        <p:nvSpPr>
          <p:cNvPr id="8" name="Picture Placeholder 8">
            <a:extLst>
              <a:ext uri="{FF2B5EF4-FFF2-40B4-BE49-F238E27FC236}">
                <a16:creationId xmlns:a16="http://schemas.microsoft.com/office/drawing/2014/main" id="{DCB1927D-5C6E-C14E-A9DC-6E247B66BD2D}"/>
              </a:ext>
            </a:extLst>
          </p:cNvPr>
          <p:cNvSpPr>
            <a:spLocks noGrp="1"/>
          </p:cNvSpPr>
          <p:nvPr>
            <p:ph type="pic" sz="quarter" idx="16"/>
          </p:nvPr>
        </p:nvSpPr>
        <p:spPr>
          <a:xfrm>
            <a:off x="10205505" y="0"/>
            <a:ext cx="6859179" cy="6858000"/>
          </a:xfrm>
          <a:prstGeom prst="rect">
            <a:avLst/>
          </a:prstGeom>
          <a:solidFill>
            <a:schemeClr val="bg1">
              <a:lumMod val="95000"/>
            </a:schemeClr>
          </a:solidFill>
        </p:spPr>
        <p:txBody>
          <a:bodyPr>
            <a:normAutofit/>
          </a:bodyPr>
          <a:lstStyle>
            <a:lvl1pPr>
              <a:defRPr sz="2101"/>
            </a:lvl1pPr>
          </a:lstStyle>
          <a:p>
            <a:endParaRPr lang="en-US"/>
          </a:p>
        </p:txBody>
      </p:sp>
      <p:sp>
        <p:nvSpPr>
          <p:cNvPr id="9" name="Picture Placeholder 8">
            <a:extLst>
              <a:ext uri="{FF2B5EF4-FFF2-40B4-BE49-F238E27FC236}">
                <a16:creationId xmlns:a16="http://schemas.microsoft.com/office/drawing/2014/main" id="{9E8199A2-C3F8-8447-9E35-96BF2BC02D0B}"/>
              </a:ext>
            </a:extLst>
          </p:cNvPr>
          <p:cNvSpPr>
            <a:spLocks noGrp="1"/>
          </p:cNvSpPr>
          <p:nvPr>
            <p:ph type="pic" sz="quarter" idx="17"/>
          </p:nvPr>
        </p:nvSpPr>
        <p:spPr>
          <a:xfrm>
            <a:off x="18126191" y="2670048"/>
            <a:ext cx="6251460" cy="7205471"/>
          </a:xfrm>
          <a:prstGeom prst="rect">
            <a:avLst/>
          </a:prstGeom>
          <a:solidFill>
            <a:schemeClr val="bg1">
              <a:lumMod val="95000"/>
            </a:schemeClr>
          </a:solidFill>
        </p:spPr>
        <p:txBody>
          <a:bodyPr>
            <a:normAutofit/>
          </a:bodyPr>
          <a:lstStyle>
            <a:lvl1pPr>
              <a:defRPr sz="2101"/>
            </a:lvl1pPr>
          </a:lstStyle>
          <a:p>
            <a:endParaRPr lang="en-US"/>
          </a:p>
        </p:txBody>
      </p:sp>
    </p:spTree>
    <p:extLst>
      <p:ext uri="{BB962C8B-B14F-4D97-AF65-F5344CB8AC3E}">
        <p14:creationId xmlns:p14="http://schemas.microsoft.com/office/powerpoint/2010/main" val="306400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12/1/20</a:t>
            </a:fld>
            <a:endParaRPr lang="en-US"/>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48F63A3B-78C7-47BE-AE5E-E10140E04643}" type="slidenum">
              <a:rPr lang="en-US" dirty="0"/>
              <a:t>‹#›</a:t>
            </a:fld>
            <a:endParaRPr lang="en-US"/>
          </a:p>
        </p:txBody>
      </p:sp>
      <p:sp>
        <p:nvSpPr>
          <p:cNvPr id="7" name="TextBox 6">
            <a:extLst>
              <a:ext uri="{FF2B5EF4-FFF2-40B4-BE49-F238E27FC236}">
                <a16:creationId xmlns:a16="http://schemas.microsoft.com/office/drawing/2014/main" id="{6510EC9C-7AA6-034B-8A74-39E46AF9908C}"/>
              </a:ext>
            </a:extLst>
          </p:cNvPr>
          <p:cNvSpPr txBox="1"/>
          <p:nvPr userDrawn="1"/>
        </p:nvSpPr>
        <p:spPr>
          <a:xfrm>
            <a:off x="23494315" y="610541"/>
            <a:ext cx="924796" cy="492406"/>
          </a:xfrm>
          <a:prstGeom prst="rect">
            <a:avLst/>
          </a:prstGeom>
          <a:noFill/>
        </p:spPr>
        <p:txBody>
          <a:bodyPr wrap="square" lIns="182843" tIns="91422" rIns="182843" bIns="91422" rtlCol="0">
            <a:spAutoFit/>
          </a:bodyPr>
          <a:lstStyle/>
          <a:p>
            <a:pPr algn="ctr"/>
            <a:fld id="{260E2A6B-A809-4840-BF14-8648BC0BDF87}" type="slidenum">
              <a:rPr lang="id-ID" sz="2000" b="0" i="0" smtClean="0">
                <a:solidFill>
                  <a:schemeClr val="bg1"/>
                </a:solidFill>
                <a:latin typeface="Roboto" panose="02000000000000000000" pitchFamily="2" charset="0"/>
                <a:ea typeface="Roboto" panose="02000000000000000000" pitchFamily="2" charset="0"/>
                <a:cs typeface="Montserrat" charset="0"/>
              </a:rPr>
              <a:pPr algn="ctr"/>
              <a:t>‹#›</a:t>
            </a:fld>
            <a:r>
              <a:rPr lang="id-ID" sz="2000" b="1" i="0">
                <a:solidFill>
                  <a:schemeClr val="bg1"/>
                </a:solidFill>
                <a:latin typeface="Montserrat" charset="0"/>
                <a:ea typeface="Montserrat" charset="0"/>
                <a:cs typeface="Montserrat" charset="0"/>
              </a:rPr>
              <a:t>  </a:t>
            </a:r>
          </a:p>
        </p:txBody>
      </p:sp>
    </p:spTree>
    <p:extLst>
      <p:ext uri="{BB962C8B-B14F-4D97-AF65-F5344CB8AC3E}">
        <p14:creationId xmlns:p14="http://schemas.microsoft.com/office/powerpoint/2010/main" val="1631059664"/>
      </p:ext>
    </p:extLst>
  </p:cSld>
  <p:clrMap bg1="lt1" tx1="dk1" bg2="lt2" tx2="dk2" accent1="accent1" accent2="accent2" accent3="accent3" accent4="accent4" accent5="accent5" accent6="accent6" hlink="hlink" folHlink="folHlink"/>
  <p:sldLayoutIdLst>
    <p:sldLayoutId id="2147483977" r:id="rId1"/>
    <p:sldLayoutId id="2147483983" r:id="rId2"/>
    <p:sldLayoutId id="2147483986" r:id="rId3"/>
    <p:sldLayoutId id="2147483984" r:id="rId4"/>
    <p:sldLayoutId id="2147483985"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Lst>
  <p:hf hdr="0" ft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Qj5x6pbJMyU&#8203;" TargetMode="Externa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gif"/><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UuDVHHeUEi8"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gif"/><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013AA0-64E1-C24D-9B93-CB861DF82C07}"/>
              </a:ext>
            </a:extLst>
          </p:cNvPr>
          <p:cNvGrpSpPr/>
          <p:nvPr/>
        </p:nvGrpSpPr>
        <p:grpSpPr>
          <a:xfrm>
            <a:off x="0" y="3683001"/>
            <a:ext cx="14421394" cy="6405841"/>
            <a:chOff x="11506200" y="3683001"/>
            <a:chExt cx="12871449" cy="6405841"/>
          </a:xfrm>
        </p:grpSpPr>
        <p:sp>
          <p:nvSpPr>
            <p:cNvPr id="13" name="Rectangle 12">
              <a:extLst>
                <a:ext uri="{FF2B5EF4-FFF2-40B4-BE49-F238E27FC236}">
                  <a16:creationId xmlns:a16="http://schemas.microsoft.com/office/drawing/2014/main" id="{D5A495C3-0FB4-F64C-9124-A9D15448DA5F}"/>
                </a:ext>
              </a:extLst>
            </p:cNvPr>
            <p:cNvSpPr/>
            <p:nvPr/>
          </p:nvSpPr>
          <p:spPr>
            <a:xfrm>
              <a:off x="11506200" y="3683001"/>
              <a:ext cx="12871449" cy="63499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D9AA464-B032-2D4A-9480-8A71BDA540DF}"/>
                </a:ext>
              </a:extLst>
            </p:cNvPr>
            <p:cNvGrpSpPr/>
            <p:nvPr/>
          </p:nvGrpSpPr>
          <p:grpSpPr>
            <a:xfrm>
              <a:off x="12637551" y="5190384"/>
              <a:ext cx="10608745" cy="4898458"/>
              <a:chOff x="13360740" y="2820473"/>
              <a:chExt cx="10608745" cy="4898458"/>
            </a:xfrm>
          </p:grpSpPr>
          <p:grpSp>
            <p:nvGrpSpPr>
              <p:cNvPr id="5" name="Group 4">
                <a:extLst>
                  <a:ext uri="{FF2B5EF4-FFF2-40B4-BE49-F238E27FC236}">
                    <a16:creationId xmlns:a16="http://schemas.microsoft.com/office/drawing/2014/main" id="{044CA9B8-F33D-424E-8B9A-962383FED410}"/>
                  </a:ext>
                </a:extLst>
              </p:cNvPr>
              <p:cNvGrpSpPr/>
              <p:nvPr/>
            </p:nvGrpSpPr>
            <p:grpSpPr>
              <a:xfrm>
                <a:off x="13360740" y="2820473"/>
                <a:ext cx="10608745" cy="2768462"/>
                <a:chOff x="13360740" y="2820473"/>
                <a:chExt cx="10608745" cy="2768462"/>
              </a:xfrm>
            </p:grpSpPr>
            <p:sp>
              <p:nvSpPr>
                <p:cNvPr id="17" name="TextBox 16">
                  <a:extLst>
                    <a:ext uri="{FF2B5EF4-FFF2-40B4-BE49-F238E27FC236}">
                      <a16:creationId xmlns:a16="http://schemas.microsoft.com/office/drawing/2014/main" id="{922AB79E-0B4D-354E-B3B5-23FB683733B0}"/>
                    </a:ext>
                  </a:extLst>
                </p:cNvPr>
                <p:cNvSpPr txBox="1"/>
                <p:nvPr/>
              </p:nvSpPr>
              <p:spPr>
                <a:xfrm>
                  <a:off x="13360740" y="3280611"/>
                  <a:ext cx="10608745" cy="2308324"/>
                </a:xfrm>
                <a:prstGeom prst="rect">
                  <a:avLst/>
                </a:prstGeom>
                <a:noFill/>
              </p:spPr>
              <p:txBody>
                <a:bodyPr wrap="square" rtlCol="0">
                  <a:spAutoFit/>
                </a:bodyPr>
                <a:lstStyle/>
                <a:p>
                  <a:r>
                    <a:rPr lang="en-US" sz="7200" b="1" spc="600">
                      <a:solidFill>
                        <a:schemeClr val="tx2"/>
                      </a:solidFill>
                      <a:latin typeface="Montserrat" charset="0"/>
                      <a:ea typeface="Montserrat" charset="0"/>
                      <a:cs typeface="Montserrat" charset="0"/>
                    </a:rPr>
                    <a:t>COMPARISON OF NIGERIA &amp; TANZANIA</a:t>
                  </a:r>
                  <a:endParaRPr lang="en-US" sz="11500" b="1" spc="600">
                    <a:solidFill>
                      <a:schemeClr val="tx2"/>
                    </a:solidFill>
                    <a:latin typeface="Montserrat" charset="0"/>
                    <a:ea typeface="Montserrat" charset="0"/>
                    <a:cs typeface="Montserrat" charset="0"/>
                  </a:endParaRPr>
                </a:p>
              </p:txBody>
            </p:sp>
            <p:sp>
              <p:nvSpPr>
                <p:cNvPr id="18" name="TextBox 17">
                  <a:extLst>
                    <a:ext uri="{FF2B5EF4-FFF2-40B4-BE49-F238E27FC236}">
                      <a16:creationId xmlns:a16="http://schemas.microsoft.com/office/drawing/2014/main" id="{BF949892-E142-604C-B394-D11618DD3A4B}"/>
                    </a:ext>
                  </a:extLst>
                </p:cNvPr>
                <p:cNvSpPr txBox="1"/>
                <p:nvPr/>
              </p:nvSpPr>
              <p:spPr>
                <a:xfrm>
                  <a:off x="13360740" y="2820473"/>
                  <a:ext cx="6267894" cy="400110"/>
                </a:xfrm>
                <a:prstGeom prst="rect">
                  <a:avLst/>
                </a:prstGeom>
                <a:noFill/>
              </p:spPr>
              <p:txBody>
                <a:bodyPr wrap="square" rtlCol="0">
                  <a:spAutoFit/>
                </a:bodyPr>
                <a:lstStyle/>
                <a:p>
                  <a:r>
                    <a:rPr lang="en-US" sz="2000" spc="1200">
                      <a:latin typeface="Montserrat" charset="0"/>
                      <a:ea typeface="Montserrat" charset="0"/>
                      <a:cs typeface="Montserrat" charset="0"/>
                    </a:rPr>
                    <a:t>PRESENTATION DV435</a:t>
                  </a:r>
                </a:p>
              </p:txBody>
            </p:sp>
          </p:grpSp>
          <p:sp>
            <p:nvSpPr>
              <p:cNvPr id="20" name="TextBox 19">
                <a:extLst>
                  <a:ext uri="{FF2B5EF4-FFF2-40B4-BE49-F238E27FC236}">
                    <a16:creationId xmlns:a16="http://schemas.microsoft.com/office/drawing/2014/main" id="{4EE76446-005D-7D47-88DC-5463CA994B15}"/>
                  </a:ext>
                </a:extLst>
              </p:cNvPr>
              <p:cNvSpPr txBox="1"/>
              <p:nvPr/>
            </p:nvSpPr>
            <p:spPr>
              <a:xfrm>
                <a:off x="13360740" y="6099385"/>
                <a:ext cx="10608745" cy="1619546"/>
              </a:xfrm>
              <a:prstGeom prst="rect">
                <a:avLst/>
              </a:prstGeom>
              <a:noFill/>
            </p:spPr>
            <p:txBody>
              <a:bodyPr wrap="square" lIns="91440" tIns="45720" rIns="91440" bIns="45720" rtlCol="0" anchor="t">
                <a:spAutoFit/>
              </a:bodyPr>
              <a:lstStyle/>
              <a:p>
                <a:pPr>
                  <a:lnSpc>
                    <a:spcPts val="4080"/>
                  </a:lnSpc>
                </a:pPr>
                <a:r>
                  <a:rPr lang="en-US" sz="2800" spc="300">
                    <a:latin typeface="Lato Light"/>
                    <a:ea typeface="Lato Light" panose="020F0502020204030203" pitchFamily="34" charset="0"/>
                    <a:cs typeface="Lato Light" panose="020F0502020204030203" pitchFamily="34" charset="0"/>
                  </a:rPr>
                  <a:t>JONATHAN TERREFE, DAVID CHUKWUKELU, ELISE EL NOUCHI, TIMEYIN ARAWORE, OORE AKINOSUN &amp; LAURA WEFERS</a:t>
                </a:r>
              </a:p>
            </p:txBody>
          </p:sp>
        </p:grpSp>
      </p:grpSp>
      <p:cxnSp>
        <p:nvCxnSpPr>
          <p:cNvPr id="11" name="Straight Connector 3">
            <a:extLst>
              <a:ext uri="{FF2B5EF4-FFF2-40B4-BE49-F238E27FC236}">
                <a16:creationId xmlns:a16="http://schemas.microsoft.com/office/drawing/2014/main" id="{8A220BC3-FB50-5C48-B3D3-CD604E51FCB7}"/>
              </a:ext>
            </a:extLst>
          </p:cNvPr>
          <p:cNvCxnSpPr>
            <a:cxnSpLocks/>
          </p:cNvCxnSpPr>
          <p:nvPr/>
        </p:nvCxnSpPr>
        <p:spPr>
          <a:xfrm>
            <a:off x="1777183" y="2618938"/>
            <a:ext cx="0" cy="2128126"/>
          </a:xfrm>
          <a:prstGeom prst="line">
            <a:avLst/>
          </a:prstGeom>
          <a:ln w="165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89">
            <a:extLst>
              <a:ext uri="{FF2B5EF4-FFF2-40B4-BE49-F238E27FC236}">
                <a16:creationId xmlns:a16="http://schemas.microsoft.com/office/drawing/2014/main" id="{D911ED06-CBD2-894C-B843-F6BE3E768DB6}"/>
              </a:ext>
            </a:extLst>
          </p:cNvPr>
          <p:cNvGrpSpPr/>
          <p:nvPr/>
        </p:nvGrpSpPr>
        <p:grpSpPr>
          <a:xfrm>
            <a:off x="15312026" y="3683001"/>
            <a:ext cx="7798027" cy="7368181"/>
            <a:chOff x="949325" y="720725"/>
            <a:chExt cx="6718300" cy="6738938"/>
          </a:xfrm>
          <a:solidFill>
            <a:srgbClr val="EFF1F8"/>
          </a:solidFill>
        </p:grpSpPr>
        <p:sp>
          <p:nvSpPr>
            <p:cNvPr id="14" name="Freeform 1">
              <a:extLst>
                <a:ext uri="{FF2B5EF4-FFF2-40B4-BE49-F238E27FC236}">
                  <a16:creationId xmlns:a16="http://schemas.microsoft.com/office/drawing/2014/main" id="{DFB951E8-FC24-E840-9C0E-BBB103179438}"/>
                </a:ext>
              </a:extLst>
            </p:cNvPr>
            <p:cNvSpPr>
              <a:spLocks noChangeArrowheads="1"/>
            </p:cNvSpPr>
            <p:nvPr/>
          </p:nvSpPr>
          <p:spPr bwMode="auto">
            <a:xfrm>
              <a:off x="3521075" y="720725"/>
              <a:ext cx="341313" cy="681038"/>
            </a:xfrm>
            <a:custGeom>
              <a:avLst/>
              <a:gdLst>
                <a:gd name="T0" fmla="*/ 19 w 948"/>
                <a:gd name="T1" fmla="*/ 204 h 1893"/>
                <a:gd name="T2" fmla="*/ 19 w 948"/>
                <a:gd name="T3" fmla="*/ 204 h 1893"/>
                <a:gd name="T4" fmla="*/ 167 w 948"/>
                <a:gd name="T5" fmla="*/ 55 h 1893"/>
                <a:gd name="T6" fmla="*/ 464 w 948"/>
                <a:gd name="T7" fmla="*/ 37 h 1893"/>
                <a:gd name="T8" fmla="*/ 538 w 948"/>
                <a:gd name="T9" fmla="*/ 167 h 1893"/>
                <a:gd name="T10" fmla="*/ 612 w 948"/>
                <a:gd name="T11" fmla="*/ 93 h 1893"/>
                <a:gd name="T12" fmla="*/ 705 w 948"/>
                <a:gd name="T13" fmla="*/ 111 h 1893"/>
                <a:gd name="T14" fmla="*/ 576 w 948"/>
                <a:gd name="T15" fmla="*/ 334 h 1893"/>
                <a:gd name="T16" fmla="*/ 687 w 948"/>
                <a:gd name="T17" fmla="*/ 500 h 1893"/>
                <a:gd name="T18" fmla="*/ 742 w 948"/>
                <a:gd name="T19" fmla="*/ 630 h 1893"/>
                <a:gd name="T20" fmla="*/ 724 w 948"/>
                <a:gd name="T21" fmla="*/ 779 h 1893"/>
                <a:gd name="T22" fmla="*/ 594 w 948"/>
                <a:gd name="T23" fmla="*/ 835 h 1893"/>
                <a:gd name="T24" fmla="*/ 631 w 948"/>
                <a:gd name="T25" fmla="*/ 965 h 1893"/>
                <a:gd name="T26" fmla="*/ 928 w 948"/>
                <a:gd name="T27" fmla="*/ 1150 h 1893"/>
                <a:gd name="T28" fmla="*/ 909 w 948"/>
                <a:gd name="T29" fmla="*/ 1224 h 1893"/>
                <a:gd name="T30" fmla="*/ 724 w 948"/>
                <a:gd name="T31" fmla="*/ 1484 h 1893"/>
                <a:gd name="T32" fmla="*/ 594 w 948"/>
                <a:gd name="T33" fmla="*/ 1595 h 1893"/>
                <a:gd name="T34" fmla="*/ 594 w 948"/>
                <a:gd name="T35" fmla="*/ 1799 h 1893"/>
                <a:gd name="T36" fmla="*/ 446 w 948"/>
                <a:gd name="T37" fmla="*/ 1892 h 1893"/>
                <a:gd name="T38" fmla="*/ 427 w 948"/>
                <a:gd name="T39" fmla="*/ 1762 h 1893"/>
                <a:gd name="T40" fmla="*/ 334 w 948"/>
                <a:gd name="T41" fmla="*/ 1484 h 1893"/>
                <a:gd name="T42" fmla="*/ 167 w 948"/>
                <a:gd name="T43" fmla="*/ 1261 h 1893"/>
                <a:gd name="T44" fmla="*/ 56 w 948"/>
                <a:gd name="T45" fmla="*/ 1094 h 1893"/>
                <a:gd name="T46" fmla="*/ 0 w 948"/>
                <a:gd name="T47" fmla="*/ 853 h 1893"/>
                <a:gd name="T48" fmla="*/ 75 w 948"/>
                <a:gd name="T49" fmla="*/ 797 h 1893"/>
                <a:gd name="T50" fmla="*/ 149 w 948"/>
                <a:gd name="T51" fmla="*/ 575 h 1893"/>
                <a:gd name="T52" fmla="*/ 75 w 948"/>
                <a:gd name="T53" fmla="*/ 352 h 1893"/>
                <a:gd name="T54" fmla="*/ 19 w 948"/>
                <a:gd name="T55" fmla="*/ 204 h 1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8" h="1893">
                  <a:moveTo>
                    <a:pt x="19" y="204"/>
                  </a:moveTo>
                  <a:lnTo>
                    <a:pt x="19" y="204"/>
                  </a:lnTo>
                  <a:cubicBezTo>
                    <a:pt x="19" y="204"/>
                    <a:pt x="111" y="74"/>
                    <a:pt x="167" y="55"/>
                  </a:cubicBezTo>
                  <a:cubicBezTo>
                    <a:pt x="223" y="37"/>
                    <a:pt x="390" y="0"/>
                    <a:pt x="464" y="37"/>
                  </a:cubicBezTo>
                  <a:cubicBezTo>
                    <a:pt x="538" y="55"/>
                    <a:pt x="501" y="185"/>
                    <a:pt x="538" y="167"/>
                  </a:cubicBezTo>
                  <a:cubicBezTo>
                    <a:pt x="594" y="167"/>
                    <a:pt x="576" y="111"/>
                    <a:pt x="612" y="93"/>
                  </a:cubicBezTo>
                  <a:cubicBezTo>
                    <a:pt x="650" y="74"/>
                    <a:pt x="724" y="37"/>
                    <a:pt x="705" y="111"/>
                  </a:cubicBezTo>
                  <a:cubicBezTo>
                    <a:pt x="668" y="185"/>
                    <a:pt x="576" y="278"/>
                    <a:pt x="576" y="334"/>
                  </a:cubicBezTo>
                  <a:cubicBezTo>
                    <a:pt x="576" y="371"/>
                    <a:pt x="594" y="464"/>
                    <a:pt x="687" y="500"/>
                  </a:cubicBezTo>
                  <a:cubicBezTo>
                    <a:pt x="761" y="538"/>
                    <a:pt x="761" y="575"/>
                    <a:pt x="742" y="630"/>
                  </a:cubicBezTo>
                  <a:cubicBezTo>
                    <a:pt x="724" y="705"/>
                    <a:pt x="742" y="760"/>
                    <a:pt x="724" y="779"/>
                  </a:cubicBezTo>
                  <a:cubicBezTo>
                    <a:pt x="705" y="779"/>
                    <a:pt x="594" y="797"/>
                    <a:pt x="594" y="835"/>
                  </a:cubicBezTo>
                  <a:cubicBezTo>
                    <a:pt x="594" y="871"/>
                    <a:pt x="557" y="927"/>
                    <a:pt x="631" y="965"/>
                  </a:cubicBezTo>
                  <a:cubicBezTo>
                    <a:pt x="687" y="1020"/>
                    <a:pt x="909" y="1150"/>
                    <a:pt x="928" y="1150"/>
                  </a:cubicBezTo>
                  <a:cubicBezTo>
                    <a:pt x="947" y="1168"/>
                    <a:pt x="947" y="1206"/>
                    <a:pt x="909" y="1224"/>
                  </a:cubicBezTo>
                  <a:cubicBezTo>
                    <a:pt x="872" y="1242"/>
                    <a:pt x="779" y="1465"/>
                    <a:pt x="724" y="1484"/>
                  </a:cubicBezTo>
                  <a:cubicBezTo>
                    <a:pt x="668" y="1502"/>
                    <a:pt x="594" y="1558"/>
                    <a:pt x="594" y="1595"/>
                  </a:cubicBezTo>
                  <a:cubicBezTo>
                    <a:pt x="594" y="1632"/>
                    <a:pt x="612" y="1762"/>
                    <a:pt x="594" y="1799"/>
                  </a:cubicBezTo>
                  <a:cubicBezTo>
                    <a:pt x="557" y="1818"/>
                    <a:pt x="446" y="1892"/>
                    <a:pt x="446" y="1892"/>
                  </a:cubicBezTo>
                  <a:cubicBezTo>
                    <a:pt x="446" y="1892"/>
                    <a:pt x="446" y="1818"/>
                    <a:pt x="427" y="1762"/>
                  </a:cubicBezTo>
                  <a:cubicBezTo>
                    <a:pt x="427" y="1688"/>
                    <a:pt x="353" y="1539"/>
                    <a:pt x="334" y="1484"/>
                  </a:cubicBezTo>
                  <a:cubicBezTo>
                    <a:pt x="297" y="1428"/>
                    <a:pt x="205" y="1317"/>
                    <a:pt x="167" y="1261"/>
                  </a:cubicBezTo>
                  <a:cubicBezTo>
                    <a:pt x="130" y="1187"/>
                    <a:pt x="75" y="1131"/>
                    <a:pt x="56" y="1094"/>
                  </a:cubicBezTo>
                  <a:cubicBezTo>
                    <a:pt x="19" y="1057"/>
                    <a:pt x="0" y="871"/>
                    <a:pt x="0" y="853"/>
                  </a:cubicBezTo>
                  <a:cubicBezTo>
                    <a:pt x="19" y="816"/>
                    <a:pt x="75" y="797"/>
                    <a:pt x="75" y="797"/>
                  </a:cubicBezTo>
                  <a:cubicBezTo>
                    <a:pt x="75" y="797"/>
                    <a:pt x="149" y="594"/>
                    <a:pt x="149" y="575"/>
                  </a:cubicBezTo>
                  <a:cubicBezTo>
                    <a:pt x="149" y="556"/>
                    <a:pt x="111" y="408"/>
                    <a:pt x="75" y="352"/>
                  </a:cubicBezTo>
                  <a:cubicBezTo>
                    <a:pt x="37" y="297"/>
                    <a:pt x="19" y="204"/>
                    <a:pt x="19" y="20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5" name="Freeform 2">
              <a:extLst>
                <a:ext uri="{FF2B5EF4-FFF2-40B4-BE49-F238E27FC236}">
                  <a16:creationId xmlns:a16="http://schemas.microsoft.com/office/drawing/2014/main" id="{9D9D0099-F06C-0848-9FFF-DFF1C1265012}"/>
                </a:ext>
              </a:extLst>
            </p:cNvPr>
            <p:cNvSpPr>
              <a:spLocks noChangeArrowheads="1"/>
            </p:cNvSpPr>
            <p:nvPr/>
          </p:nvSpPr>
          <p:spPr bwMode="auto">
            <a:xfrm>
              <a:off x="3681413" y="1135063"/>
              <a:ext cx="1341437" cy="1255712"/>
            </a:xfrm>
            <a:custGeom>
              <a:avLst/>
              <a:gdLst>
                <a:gd name="T0" fmla="*/ 3616 w 3728"/>
                <a:gd name="T1" fmla="*/ 352 h 3488"/>
                <a:gd name="T2" fmla="*/ 3616 w 3728"/>
                <a:gd name="T3" fmla="*/ 352 h 3488"/>
                <a:gd name="T4" fmla="*/ 3505 w 3728"/>
                <a:gd name="T5" fmla="*/ 260 h 3488"/>
                <a:gd name="T6" fmla="*/ 3226 w 3728"/>
                <a:gd name="T7" fmla="*/ 260 h 3488"/>
                <a:gd name="T8" fmla="*/ 3134 w 3728"/>
                <a:gd name="T9" fmla="*/ 186 h 3488"/>
                <a:gd name="T10" fmla="*/ 2911 w 3728"/>
                <a:gd name="T11" fmla="*/ 37 h 3488"/>
                <a:gd name="T12" fmla="*/ 2484 w 3728"/>
                <a:gd name="T13" fmla="*/ 130 h 3488"/>
                <a:gd name="T14" fmla="*/ 2466 w 3728"/>
                <a:gd name="T15" fmla="*/ 148 h 3488"/>
                <a:gd name="T16" fmla="*/ 2466 w 3728"/>
                <a:gd name="T17" fmla="*/ 148 h 3488"/>
                <a:gd name="T18" fmla="*/ 2373 w 3728"/>
                <a:gd name="T19" fmla="*/ 389 h 3488"/>
                <a:gd name="T20" fmla="*/ 2243 w 3728"/>
                <a:gd name="T21" fmla="*/ 668 h 3488"/>
                <a:gd name="T22" fmla="*/ 2113 w 3728"/>
                <a:gd name="T23" fmla="*/ 742 h 3488"/>
                <a:gd name="T24" fmla="*/ 1891 w 3728"/>
                <a:gd name="T25" fmla="*/ 593 h 3488"/>
                <a:gd name="T26" fmla="*/ 1484 w 3728"/>
                <a:gd name="T27" fmla="*/ 501 h 3488"/>
                <a:gd name="T28" fmla="*/ 1372 w 3728"/>
                <a:gd name="T29" fmla="*/ 427 h 3488"/>
                <a:gd name="T30" fmla="*/ 1279 w 3728"/>
                <a:gd name="T31" fmla="*/ 186 h 3488"/>
                <a:gd name="T32" fmla="*/ 1020 w 3728"/>
                <a:gd name="T33" fmla="*/ 92 h 3488"/>
                <a:gd name="T34" fmla="*/ 686 w 3728"/>
                <a:gd name="T35" fmla="*/ 74 h 3488"/>
                <a:gd name="T36" fmla="*/ 612 w 3728"/>
                <a:gd name="T37" fmla="*/ 74 h 3488"/>
                <a:gd name="T38" fmla="*/ 482 w 3728"/>
                <a:gd name="T39" fmla="*/ 0 h 3488"/>
                <a:gd name="T40" fmla="*/ 501 w 3728"/>
                <a:gd name="T41" fmla="*/ 37 h 3488"/>
                <a:gd name="T42" fmla="*/ 426 w 3728"/>
                <a:gd name="T43" fmla="*/ 130 h 3488"/>
                <a:gd name="T44" fmla="*/ 333 w 3728"/>
                <a:gd name="T45" fmla="*/ 278 h 3488"/>
                <a:gd name="T46" fmla="*/ 278 w 3728"/>
                <a:gd name="T47" fmla="*/ 334 h 3488"/>
                <a:gd name="T48" fmla="*/ 166 w 3728"/>
                <a:gd name="T49" fmla="*/ 408 h 3488"/>
                <a:gd name="T50" fmla="*/ 148 w 3728"/>
                <a:gd name="T51" fmla="*/ 501 h 3488"/>
                <a:gd name="T52" fmla="*/ 148 w 3728"/>
                <a:gd name="T53" fmla="*/ 649 h 3488"/>
                <a:gd name="T54" fmla="*/ 0 w 3728"/>
                <a:gd name="T55" fmla="*/ 742 h 3488"/>
                <a:gd name="T56" fmla="*/ 55 w 3728"/>
                <a:gd name="T57" fmla="*/ 1261 h 3488"/>
                <a:gd name="T58" fmla="*/ 92 w 3728"/>
                <a:gd name="T59" fmla="*/ 1688 h 3488"/>
                <a:gd name="T60" fmla="*/ 74 w 3728"/>
                <a:gd name="T61" fmla="*/ 1873 h 3488"/>
                <a:gd name="T62" fmla="*/ 185 w 3728"/>
                <a:gd name="T63" fmla="*/ 2115 h 3488"/>
                <a:gd name="T64" fmla="*/ 315 w 3728"/>
                <a:gd name="T65" fmla="*/ 2300 h 3488"/>
                <a:gd name="T66" fmla="*/ 556 w 3728"/>
                <a:gd name="T67" fmla="*/ 2449 h 3488"/>
                <a:gd name="T68" fmla="*/ 649 w 3728"/>
                <a:gd name="T69" fmla="*/ 2560 h 3488"/>
                <a:gd name="T70" fmla="*/ 1020 w 3728"/>
                <a:gd name="T71" fmla="*/ 2597 h 3488"/>
                <a:gd name="T72" fmla="*/ 1168 w 3728"/>
                <a:gd name="T73" fmla="*/ 2801 h 3488"/>
                <a:gd name="T74" fmla="*/ 1372 w 3728"/>
                <a:gd name="T75" fmla="*/ 2745 h 3488"/>
                <a:gd name="T76" fmla="*/ 1725 w 3728"/>
                <a:gd name="T77" fmla="*/ 2634 h 3488"/>
                <a:gd name="T78" fmla="*/ 2948 w 3728"/>
                <a:gd name="T79" fmla="*/ 3246 h 3488"/>
                <a:gd name="T80" fmla="*/ 3505 w 3728"/>
                <a:gd name="T81" fmla="*/ 3487 h 3488"/>
                <a:gd name="T82" fmla="*/ 3616 w 3728"/>
                <a:gd name="T83" fmla="*/ 3451 h 3488"/>
                <a:gd name="T84" fmla="*/ 3727 w 3728"/>
                <a:gd name="T85" fmla="*/ 3376 h 3488"/>
                <a:gd name="T86" fmla="*/ 3635 w 3728"/>
                <a:gd name="T87" fmla="*/ 853 h 3488"/>
                <a:gd name="T88" fmla="*/ 3616 w 3728"/>
                <a:gd name="T89" fmla="*/ 35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28" h="3488">
                  <a:moveTo>
                    <a:pt x="3616" y="352"/>
                  </a:moveTo>
                  <a:lnTo>
                    <a:pt x="3616" y="352"/>
                  </a:lnTo>
                  <a:cubicBezTo>
                    <a:pt x="3616" y="352"/>
                    <a:pt x="3635" y="334"/>
                    <a:pt x="3505" y="260"/>
                  </a:cubicBezTo>
                  <a:cubicBezTo>
                    <a:pt x="3375" y="204"/>
                    <a:pt x="3356" y="278"/>
                    <a:pt x="3226" y="260"/>
                  </a:cubicBezTo>
                  <a:cubicBezTo>
                    <a:pt x="3097" y="260"/>
                    <a:pt x="3152" y="241"/>
                    <a:pt x="3134" y="186"/>
                  </a:cubicBezTo>
                  <a:cubicBezTo>
                    <a:pt x="3097" y="111"/>
                    <a:pt x="3097" y="37"/>
                    <a:pt x="2911" y="37"/>
                  </a:cubicBezTo>
                  <a:cubicBezTo>
                    <a:pt x="2726" y="56"/>
                    <a:pt x="2522" y="111"/>
                    <a:pt x="2484" y="130"/>
                  </a:cubicBezTo>
                  <a:cubicBezTo>
                    <a:pt x="2466" y="148"/>
                    <a:pt x="2466" y="148"/>
                    <a:pt x="2466" y="148"/>
                  </a:cubicBezTo>
                  <a:lnTo>
                    <a:pt x="2466" y="148"/>
                  </a:lnTo>
                  <a:cubicBezTo>
                    <a:pt x="2466" y="148"/>
                    <a:pt x="2373" y="278"/>
                    <a:pt x="2373" y="389"/>
                  </a:cubicBezTo>
                  <a:cubicBezTo>
                    <a:pt x="2373" y="519"/>
                    <a:pt x="2336" y="575"/>
                    <a:pt x="2243" y="668"/>
                  </a:cubicBezTo>
                  <a:cubicBezTo>
                    <a:pt x="2169" y="742"/>
                    <a:pt x="2187" y="798"/>
                    <a:pt x="2113" y="742"/>
                  </a:cubicBezTo>
                  <a:cubicBezTo>
                    <a:pt x="2040" y="668"/>
                    <a:pt x="2022" y="649"/>
                    <a:pt x="1891" y="593"/>
                  </a:cubicBezTo>
                  <a:cubicBezTo>
                    <a:pt x="1762" y="519"/>
                    <a:pt x="1520" y="519"/>
                    <a:pt x="1484" y="501"/>
                  </a:cubicBezTo>
                  <a:cubicBezTo>
                    <a:pt x="1428" y="501"/>
                    <a:pt x="1409" y="463"/>
                    <a:pt x="1372" y="427"/>
                  </a:cubicBezTo>
                  <a:cubicBezTo>
                    <a:pt x="1335" y="371"/>
                    <a:pt x="1354" y="222"/>
                    <a:pt x="1279" y="186"/>
                  </a:cubicBezTo>
                  <a:cubicBezTo>
                    <a:pt x="1205" y="148"/>
                    <a:pt x="1131" y="92"/>
                    <a:pt x="1020" y="92"/>
                  </a:cubicBezTo>
                  <a:cubicBezTo>
                    <a:pt x="908" y="74"/>
                    <a:pt x="686" y="74"/>
                    <a:pt x="686" y="74"/>
                  </a:cubicBezTo>
                  <a:cubicBezTo>
                    <a:pt x="612" y="74"/>
                    <a:pt x="612" y="74"/>
                    <a:pt x="612" y="74"/>
                  </a:cubicBezTo>
                  <a:cubicBezTo>
                    <a:pt x="482" y="0"/>
                    <a:pt x="482" y="0"/>
                    <a:pt x="482" y="0"/>
                  </a:cubicBezTo>
                  <a:cubicBezTo>
                    <a:pt x="482" y="0"/>
                    <a:pt x="501" y="18"/>
                    <a:pt x="501" y="37"/>
                  </a:cubicBezTo>
                  <a:cubicBezTo>
                    <a:pt x="482" y="74"/>
                    <a:pt x="445" y="74"/>
                    <a:pt x="426" y="130"/>
                  </a:cubicBezTo>
                  <a:cubicBezTo>
                    <a:pt x="407" y="167"/>
                    <a:pt x="333" y="278"/>
                    <a:pt x="333" y="278"/>
                  </a:cubicBezTo>
                  <a:cubicBezTo>
                    <a:pt x="333" y="278"/>
                    <a:pt x="296" y="334"/>
                    <a:pt x="278" y="334"/>
                  </a:cubicBezTo>
                  <a:cubicBezTo>
                    <a:pt x="241" y="334"/>
                    <a:pt x="166" y="389"/>
                    <a:pt x="166" y="408"/>
                  </a:cubicBezTo>
                  <a:cubicBezTo>
                    <a:pt x="148" y="427"/>
                    <a:pt x="148" y="427"/>
                    <a:pt x="148" y="501"/>
                  </a:cubicBezTo>
                  <a:cubicBezTo>
                    <a:pt x="148" y="557"/>
                    <a:pt x="148" y="631"/>
                    <a:pt x="148" y="649"/>
                  </a:cubicBezTo>
                  <a:cubicBezTo>
                    <a:pt x="130" y="649"/>
                    <a:pt x="0" y="742"/>
                    <a:pt x="0" y="742"/>
                  </a:cubicBezTo>
                  <a:cubicBezTo>
                    <a:pt x="0" y="742"/>
                    <a:pt x="74" y="1113"/>
                    <a:pt x="55" y="1261"/>
                  </a:cubicBezTo>
                  <a:cubicBezTo>
                    <a:pt x="55" y="1391"/>
                    <a:pt x="92" y="1595"/>
                    <a:pt x="92" y="1688"/>
                  </a:cubicBezTo>
                  <a:cubicBezTo>
                    <a:pt x="74" y="1762"/>
                    <a:pt x="92" y="1799"/>
                    <a:pt x="74" y="1873"/>
                  </a:cubicBezTo>
                  <a:cubicBezTo>
                    <a:pt x="55" y="1929"/>
                    <a:pt x="130" y="2003"/>
                    <a:pt x="185" y="2115"/>
                  </a:cubicBezTo>
                  <a:cubicBezTo>
                    <a:pt x="222" y="2226"/>
                    <a:pt x="222" y="2263"/>
                    <a:pt x="315" y="2300"/>
                  </a:cubicBezTo>
                  <a:cubicBezTo>
                    <a:pt x="389" y="2319"/>
                    <a:pt x="556" y="2393"/>
                    <a:pt x="556" y="2449"/>
                  </a:cubicBezTo>
                  <a:cubicBezTo>
                    <a:pt x="575" y="2504"/>
                    <a:pt x="575" y="2541"/>
                    <a:pt x="649" y="2560"/>
                  </a:cubicBezTo>
                  <a:cubicBezTo>
                    <a:pt x="723" y="2560"/>
                    <a:pt x="946" y="2541"/>
                    <a:pt x="1020" y="2597"/>
                  </a:cubicBezTo>
                  <a:cubicBezTo>
                    <a:pt x="1094" y="2671"/>
                    <a:pt x="1113" y="2783"/>
                    <a:pt x="1168" y="2801"/>
                  </a:cubicBezTo>
                  <a:cubicBezTo>
                    <a:pt x="1205" y="2820"/>
                    <a:pt x="1279" y="2783"/>
                    <a:pt x="1372" y="2745"/>
                  </a:cubicBezTo>
                  <a:cubicBezTo>
                    <a:pt x="1465" y="2709"/>
                    <a:pt x="1539" y="2560"/>
                    <a:pt x="1725" y="2634"/>
                  </a:cubicBezTo>
                  <a:cubicBezTo>
                    <a:pt x="1891" y="2709"/>
                    <a:pt x="2948" y="3246"/>
                    <a:pt x="2948" y="3246"/>
                  </a:cubicBezTo>
                  <a:cubicBezTo>
                    <a:pt x="2948" y="3246"/>
                    <a:pt x="3449" y="3487"/>
                    <a:pt x="3505" y="3487"/>
                  </a:cubicBezTo>
                  <a:cubicBezTo>
                    <a:pt x="3560" y="3469"/>
                    <a:pt x="3597" y="3451"/>
                    <a:pt x="3616" y="3451"/>
                  </a:cubicBezTo>
                  <a:cubicBezTo>
                    <a:pt x="3653" y="3451"/>
                    <a:pt x="3727" y="3432"/>
                    <a:pt x="3727" y="3376"/>
                  </a:cubicBezTo>
                  <a:cubicBezTo>
                    <a:pt x="3727" y="3302"/>
                    <a:pt x="3635" y="853"/>
                    <a:pt x="3635" y="853"/>
                  </a:cubicBezTo>
                  <a:lnTo>
                    <a:pt x="3616" y="352"/>
                  </a:ln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6" name="Freeform 3">
              <a:extLst>
                <a:ext uri="{FF2B5EF4-FFF2-40B4-BE49-F238E27FC236}">
                  <a16:creationId xmlns:a16="http://schemas.microsoft.com/office/drawing/2014/main" id="{581B71D1-F96D-3D48-B51F-982F4F7D0B94}"/>
                </a:ext>
              </a:extLst>
            </p:cNvPr>
            <p:cNvSpPr>
              <a:spLocks noChangeArrowheads="1"/>
            </p:cNvSpPr>
            <p:nvPr/>
          </p:nvSpPr>
          <p:spPr bwMode="auto">
            <a:xfrm>
              <a:off x="2157413" y="760413"/>
              <a:ext cx="1736725" cy="1724025"/>
            </a:xfrm>
            <a:custGeom>
              <a:avLst/>
              <a:gdLst>
                <a:gd name="T0" fmla="*/ 3784 w 4824"/>
                <a:gd name="T1" fmla="*/ 112 h 4787"/>
                <a:gd name="T2" fmla="*/ 3784 w 4824"/>
                <a:gd name="T3" fmla="*/ 112 h 4787"/>
                <a:gd name="T4" fmla="*/ 3710 w 4824"/>
                <a:gd name="T5" fmla="*/ 37 h 4787"/>
                <a:gd name="T6" fmla="*/ 3358 w 4824"/>
                <a:gd name="T7" fmla="*/ 0 h 4787"/>
                <a:gd name="T8" fmla="*/ 3265 w 4824"/>
                <a:gd name="T9" fmla="*/ 74 h 4787"/>
                <a:gd name="T10" fmla="*/ 3247 w 4824"/>
                <a:gd name="T11" fmla="*/ 93 h 4787"/>
                <a:gd name="T12" fmla="*/ 3191 w 4824"/>
                <a:gd name="T13" fmla="*/ 74 h 4787"/>
                <a:gd name="T14" fmla="*/ 3098 w 4824"/>
                <a:gd name="T15" fmla="*/ 37 h 4787"/>
                <a:gd name="T16" fmla="*/ 2876 w 4824"/>
                <a:gd name="T17" fmla="*/ 18 h 4787"/>
                <a:gd name="T18" fmla="*/ 2764 w 4824"/>
                <a:gd name="T19" fmla="*/ 74 h 4787"/>
                <a:gd name="T20" fmla="*/ 2245 w 4824"/>
                <a:gd name="T21" fmla="*/ 93 h 4787"/>
                <a:gd name="T22" fmla="*/ 1985 w 4824"/>
                <a:gd name="T23" fmla="*/ 204 h 4787"/>
                <a:gd name="T24" fmla="*/ 1855 w 4824"/>
                <a:gd name="T25" fmla="*/ 297 h 4787"/>
                <a:gd name="T26" fmla="*/ 1781 w 4824"/>
                <a:gd name="T27" fmla="*/ 297 h 4787"/>
                <a:gd name="T28" fmla="*/ 1669 w 4824"/>
                <a:gd name="T29" fmla="*/ 389 h 4787"/>
                <a:gd name="T30" fmla="*/ 1595 w 4824"/>
                <a:gd name="T31" fmla="*/ 483 h 4787"/>
                <a:gd name="T32" fmla="*/ 1558 w 4824"/>
                <a:gd name="T33" fmla="*/ 483 h 4787"/>
                <a:gd name="T34" fmla="*/ 1595 w 4824"/>
                <a:gd name="T35" fmla="*/ 760 h 4787"/>
                <a:gd name="T36" fmla="*/ 1688 w 4824"/>
                <a:gd name="T37" fmla="*/ 1076 h 4787"/>
                <a:gd name="T38" fmla="*/ 1725 w 4824"/>
                <a:gd name="T39" fmla="*/ 1261 h 4787"/>
                <a:gd name="T40" fmla="*/ 1669 w 4824"/>
                <a:gd name="T41" fmla="*/ 1391 h 4787"/>
                <a:gd name="T42" fmla="*/ 1466 w 4824"/>
                <a:gd name="T43" fmla="*/ 1391 h 4787"/>
                <a:gd name="T44" fmla="*/ 1243 w 4824"/>
                <a:gd name="T45" fmla="*/ 1484 h 4787"/>
                <a:gd name="T46" fmla="*/ 1132 w 4824"/>
                <a:gd name="T47" fmla="*/ 1707 h 4787"/>
                <a:gd name="T48" fmla="*/ 946 w 4824"/>
                <a:gd name="T49" fmla="*/ 1799 h 4787"/>
                <a:gd name="T50" fmla="*/ 724 w 4824"/>
                <a:gd name="T51" fmla="*/ 1985 h 4787"/>
                <a:gd name="T52" fmla="*/ 427 w 4824"/>
                <a:gd name="T53" fmla="*/ 2059 h 4787"/>
                <a:gd name="T54" fmla="*/ 204 w 4824"/>
                <a:gd name="T55" fmla="*/ 2152 h 4787"/>
                <a:gd name="T56" fmla="*/ 19 w 4824"/>
                <a:gd name="T57" fmla="*/ 2412 h 4787"/>
                <a:gd name="T58" fmla="*/ 315 w 4824"/>
                <a:gd name="T59" fmla="*/ 2820 h 4787"/>
                <a:gd name="T60" fmla="*/ 909 w 4824"/>
                <a:gd name="T61" fmla="*/ 3265 h 4787"/>
                <a:gd name="T62" fmla="*/ 2356 w 4824"/>
                <a:gd name="T63" fmla="*/ 4285 h 4787"/>
                <a:gd name="T64" fmla="*/ 2393 w 4824"/>
                <a:gd name="T65" fmla="*/ 4396 h 4787"/>
                <a:gd name="T66" fmla="*/ 2727 w 4824"/>
                <a:gd name="T67" fmla="*/ 4508 h 4787"/>
                <a:gd name="T68" fmla="*/ 2801 w 4824"/>
                <a:gd name="T69" fmla="*/ 4712 h 4787"/>
                <a:gd name="T70" fmla="*/ 2987 w 4824"/>
                <a:gd name="T71" fmla="*/ 4749 h 4787"/>
                <a:gd name="T72" fmla="*/ 3358 w 4824"/>
                <a:gd name="T73" fmla="*/ 4675 h 4787"/>
                <a:gd name="T74" fmla="*/ 4823 w 4824"/>
                <a:gd name="T75" fmla="*/ 3580 h 4787"/>
                <a:gd name="T76" fmla="*/ 4786 w 4824"/>
                <a:gd name="T77" fmla="*/ 3525 h 4787"/>
                <a:gd name="T78" fmla="*/ 4749 w 4824"/>
                <a:gd name="T79" fmla="*/ 3451 h 4787"/>
                <a:gd name="T80" fmla="*/ 4563 w 4824"/>
                <a:gd name="T81" fmla="*/ 3339 h 4787"/>
                <a:gd name="T82" fmla="*/ 4471 w 4824"/>
                <a:gd name="T83" fmla="*/ 3283 h 4787"/>
                <a:gd name="T84" fmla="*/ 4378 w 4824"/>
                <a:gd name="T85" fmla="*/ 3080 h 4787"/>
                <a:gd name="T86" fmla="*/ 4304 w 4824"/>
                <a:gd name="T87" fmla="*/ 2950 h 4787"/>
                <a:gd name="T88" fmla="*/ 4322 w 4824"/>
                <a:gd name="T89" fmla="*/ 2857 h 4787"/>
                <a:gd name="T90" fmla="*/ 4322 w 4824"/>
                <a:gd name="T91" fmla="*/ 2709 h 4787"/>
                <a:gd name="T92" fmla="*/ 4304 w 4824"/>
                <a:gd name="T93" fmla="*/ 2467 h 4787"/>
                <a:gd name="T94" fmla="*/ 4285 w 4824"/>
                <a:gd name="T95" fmla="*/ 2170 h 4787"/>
                <a:gd name="T96" fmla="*/ 4230 w 4824"/>
                <a:gd name="T97" fmla="*/ 1781 h 4787"/>
                <a:gd name="T98" fmla="*/ 4174 w 4824"/>
                <a:gd name="T99" fmla="*/ 1521 h 4787"/>
                <a:gd name="T100" fmla="*/ 4063 w 4824"/>
                <a:gd name="T101" fmla="*/ 1299 h 4787"/>
                <a:gd name="T102" fmla="*/ 3840 w 4824"/>
                <a:gd name="T103" fmla="*/ 1002 h 4787"/>
                <a:gd name="T104" fmla="*/ 3803 w 4824"/>
                <a:gd name="T105" fmla="*/ 724 h 4787"/>
                <a:gd name="T106" fmla="*/ 3859 w 4824"/>
                <a:gd name="T107" fmla="*/ 686 h 4787"/>
                <a:gd name="T108" fmla="*/ 3933 w 4824"/>
                <a:gd name="T109" fmla="*/ 464 h 4787"/>
                <a:gd name="T110" fmla="*/ 3840 w 4824"/>
                <a:gd name="T111" fmla="*/ 223 h 4787"/>
                <a:gd name="T112" fmla="*/ 3784 w 4824"/>
                <a:gd name="T113" fmla="*/ 112 h 4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24" h="4787">
                  <a:moveTo>
                    <a:pt x="3784" y="112"/>
                  </a:moveTo>
                  <a:lnTo>
                    <a:pt x="3784" y="112"/>
                  </a:lnTo>
                  <a:cubicBezTo>
                    <a:pt x="3784" y="112"/>
                    <a:pt x="3747" y="74"/>
                    <a:pt x="3710" y="37"/>
                  </a:cubicBezTo>
                  <a:cubicBezTo>
                    <a:pt x="3673" y="0"/>
                    <a:pt x="3358" y="0"/>
                    <a:pt x="3358" y="0"/>
                  </a:cubicBezTo>
                  <a:cubicBezTo>
                    <a:pt x="3358" y="0"/>
                    <a:pt x="3302" y="56"/>
                    <a:pt x="3265" y="74"/>
                  </a:cubicBezTo>
                  <a:cubicBezTo>
                    <a:pt x="3247" y="93"/>
                    <a:pt x="3247" y="93"/>
                    <a:pt x="3247" y="93"/>
                  </a:cubicBezTo>
                  <a:cubicBezTo>
                    <a:pt x="3247" y="93"/>
                    <a:pt x="3209" y="93"/>
                    <a:pt x="3191" y="74"/>
                  </a:cubicBezTo>
                  <a:cubicBezTo>
                    <a:pt x="3172" y="56"/>
                    <a:pt x="3135" y="18"/>
                    <a:pt x="3098" y="37"/>
                  </a:cubicBezTo>
                  <a:cubicBezTo>
                    <a:pt x="3061" y="37"/>
                    <a:pt x="2876" y="18"/>
                    <a:pt x="2876" y="18"/>
                  </a:cubicBezTo>
                  <a:cubicBezTo>
                    <a:pt x="2876" y="18"/>
                    <a:pt x="2801" y="74"/>
                    <a:pt x="2764" y="74"/>
                  </a:cubicBezTo>
                  <a:cubicBezTo>
                    <a:pt x="2708" y="93"/>
                    <a:pt x="2245" y="93"/>
                    <a:pt x="2245" y="93"/>
                  </a:cubicBezTo>
                  <a:cubicBezTo>
                    <a:pt x="2245" y="93"/>
                    <a:pt x="2022" y="186"/>
                    <a:pt x="1985" y="204"/>
                  </a:cubicBezTo>
                  <a:cubicBezTo>
                    <a:pt x="1948" y="223"/>
                    <a:pt x="1892" y="278"/>
                    <a:pt x="1855" y="297"/>
                  </a:cubicBezTo>
                  <a:cubicBezTo>
                    <a:pt x="1818" y="297"/>
                    <a:pt x="1799" y="278"/>
                    <a:pt x="1781" y="297"/>
                  </a:cubicBezTo>
                  <a:cubicBezTo>
                    <a:pt x="1763" y="297"/>
                    <a:pt x="1688" y="353"/>
                    <a:pt x="1669" y="389"/>
                  </a:cubicBezTo>
                  <a:cubicBezTo>
                    <a:pt x="1651" y="408"/>
                    <a:pt x="1595" y="483"/>
                    <a:pt x="1595" y="483"/>
                  </a:cubicBezTo>
                  <a:cubicBezTo>
                    <a:pt x="1577" y="483"/>
                    <a:pt x="1558" y="483"/>
                    <a:pt x="1558" y="483"/>
                  </a:cubicBezTo>
                  <a:cubicBezTo>
                    <a:pt x="1558" y="483"/>
                    <a:pt x="1577" y="705"/>
                    <a:pt x="1595" y="760"/>
                  </a:cubicBezTo>
                  <a:cubicBezTo>
                    <a:pt x="1614" y="835"/>
                    <a:pt x="1688" y="965"/>
                    <a:pt x="1688" y="1076"/>
                  </a:cubicBezTo>
                  <a:cubicBezTo>
                    <a:pt x="1688" y="1169"/>
                    <a:pt x="1707" y="1225"/>
                    <a:pt x="1725" y="1261"/>
                  </a:cubicBezTo>
                  <a:cubicBezTo>
                    <a:pt x="1725" y="1299"/>
                    <a:pt x="1707" y="1391"/>
                    <a:pt x="1669" y="1391"/>
                  </a:cubicBezTo>
                  <a:cubicBezTo>
                    <a:pt x="1614" y="1391"/>
                    <a:pt x="1521" y="1391"/>
                    <a:pt x="1466" y="1391"/>
                  </a:cubicBezTo>
                  <a:cubicBezTo>
                    <a:pt x="1392" y="1391"/>
                    <a:pt x="1317" y="1373"/>
                    <a:pt x="1243" y="1484"/>
                  </a:cubicBezTo>
                  <a:cubicBezTo>
                    <a:pt x="1169" y="1596"/>
                    <a:pt x="1206" y="1707"/>
                    <a:pt x="1132" y="1707"/>
                  </a:cubicBezTo>
                  <a:cubicBezTo>
                    <a:pt x="1076" y="1707"/>
                    <a:pt x="1002" y="1725"/>
                    <a:pt x="946" y="1799"/>
                  </a:cubicBezTo>
                  <a:cubicBezTo>
                    <a:pt x="891" y="1892"/>
                    <a:pt x="816" y="1985"/>
                    <a:pt x="724" y="1985"/>
                  </a:cubicBezTo>
                  <a:cubicBezTo>
                    <a:pt x="650" y="1985"/>
                    <a:pt x="520" y="2041"/>
                    <a:pt x="427" y="2059"/>
                  </a:cubicBezTo>
                  <a:cubicBezTo>
                    <a:pt x="315" y="2078"/>
                    <a:pt x="279" y="2133"/>
                    <a:pt x="204" y="2152"/>
                  </a:cubicBezTo>
                  <a:cubicBezTo>
                    <a:pt x="130" y="2170"/>
                    <a:pt x="0" y="2263"/>
                    <a:pt x="19" y="2412"/>
                  </a:cubicBezTo>
                  <a:cubicBezTo>
                    <a:pt x="37" y="2541"/>
                    <a:pt x="19" y="2690"/>
                    <a:pt x="315" y="2820"/>
                  </a:cubicBezTo>
                  <a:cubicBezTo>
                    <a:pt x="594" y="2950"/>
                    <a:pt x="909" y="3265"/>
                    <a:pt x="909" y="3265"/>
                  </a:cubicBezTo>
                  <a:cubicBezTo>
                    <a:pt x="2356" y="4285"/>
                    <a:pt x="2356" y="4285"/>
                    <a:pt x="2356" y="4285"/>
                  </a:cubicBezTo>
                  <a:cubicBezTo>
                    <a:pt x="2356" y="4285"/>
                    <a:pt x="2356" y="4396"/>
                    <a:pt x="2393" y="4396"/>
                  </a:cubicBezTo>
                  <a:cubicBezTo>
                    <a:pt x="2449" y="4396"/>
                    <a:pt x="2708" y="4508"/>
                    <a:pt x="2727" y="4508"/>
                  </a:cubicBezTo>
                  <a:cubicBezTo>
                    <a:pt x="2746" y="4508"/>
                    <a:pt x="2801" y="4638"/>
                    <a:pt x="2801" y="4712"/>
                  </a:cubicBezTo>
                  <a:cubicBezTo>
                    <a:pt x="2801" y="4786"/>
                    <a:pt x="2931" y="4767"/>
                    <a:pt x="2987" y="4749"/>
                  </a:cubicBezTo>
                  <a:cubicBezTo>
                    <a:pt x="3061" y="4749"/>
                    <a:pt x="3302" y="4693"/>
                    <a:pt x="3358" y="4675"/>
                  </a:cubicBezTo>
                  <a:cubicBezTo>
                    <a:pt x="3413" y="4656"/>
                    <a:pt x="4823" y="3580"/>
                    <a:pt x="4823" y="3580"/>
                  </a:cubicBezTo>
                  <a:cubicBezTo>
                    <a:pt x="4823" y="3580"/>
                    <a:pt x="4805" y="3562"/>
                    <a:pt x="4786" y="3525"/>
                  </a:cubicBezTo>
                  <a:cubicBezTo>
                    <a:pt x="4786" y="3506"/>
                    <a:pt x="4805" y="3469"/>
                    <a:pt x="4749" y="3451"/>
                  </a:cubicBezTo>
                  <a:cubicBezTo>
                    <a:pt x="4712" y="3413"/>
                    <a:pt x="4601" y="3358"/>
                    <a:pt x="4563" y="3339"/>
                  </a:cubicBezTo>
                  <a:cubicBezTo>
                    <a:pt x="4526" y="3339"/>
                    <a:pt x="4489" y="3321"/>
                    <a:pt x="4471" y="3283"/>
                  </a:cubicBezTo>
                  <a:cubicBezTo>
                    <a:pt x="4452" y="3247"/>
                    <a:pt x="4396" y="3117"/>
                    <a:pt x="4378" y="3080"/>
                  </a:cubicBezTo>
                  <a:cubicBezTo>
                    <a:pt x="4360" y="3061"/>
                    <a:pt x="4304" y="2968"/>
                    <a:pt x="4304" y="2950"/>
                  </a:cubicBezTo>
                  <a:cubicBezTo>
                    <a:pt x="4304" y="2931"/>
                    <a:pt x="4322" y="2857"/>
                    <a:pt x="4322" y="2857"/>
                  </a:cubicBezTo>
                  <a:cubicBezTo>
                    <a:pt x="4322" y="2838"/>
                    <a:pt x="4322" y="2745"/>
                    <a:pt x="4322" y="2709"/>
                  </a:cubicBezTo>
                  <a:cubicBezTo>
                    <a:pt x="4322" y="2690"/>
                    <a:pt x="4304" y="2467"/>
                    <a:pt x="4304" y="2467"/>
                  </a:cubicBezTo>
                  <a:cubicBezTo>
                    <a:pt x="4304" y="2467"/>
                    <a:pt x="4285" y="2189"/>
                    <a:pt x="4285" y="2170"/>
                  </a:cubicBezTo>
                  <a:lnTo>
                    <a:pt x="4230" y="1781"/>
                  </a:lnTo>
                  <a:cubicBezTo>
                    <a:pt x="4230" y="1781"/>
                    <a:pt x="4211" y="1596"/>
                    <a:pt x="4174" y="1521"/>
                  </a:cubicBezTo>
                  <a:cubicBezTo>
                    <a:pt x="4174" y="1521"/>
                    <a:pt x="4118" y="1354"/>
                    <a:pt x="4063" y="1299"/>
                  </a:cubicBezTo>
                  <a:cubicBezTo>
                    <a:pt x="3989" y="1225"/>
                    <a:pt x="3877" y="1039"/>
                    <a:pt x="3840" y="1002"/>
                  </a:cubicBezTo>
                  <a:cubicBezTo>
                    <a:pt x="3803" y="965"/>
                    <a:pt x="3766" y="742"/>
                    <a:pt x="3803" y="724"/>
                  </a:cubicBezTo>
                  <a:cubicBezTo>
                    <a:pt x="3840" y="705"/>
                    <a:pt x="3859" y="686"/>
                    <a:pt x="3859" y="686"/>
                  </a:cubicBezTo>
                  <a:cubicBezTo>
                    <a:pt x="3933" y="464"/>
                    <a:pt x="3933" y="464"/>
                    <a:pt x="3933" y="464"/>
                  </a:cubicBezTo>
                  <a:cubicBezTo>
                    <a:pt x="3933" y="464"/>
                    <a:pt x="3877" y="260"/>
                    <a:pt x="3840" y="223"/>
                  </a:cubicBezTo>
                  <a:cubicBezTo>
                    <a:pt x="3803" y="186"/>
                    <a:pt x="3784" y="112"/>
                    <a:pt x="3784" y="11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9" name="Freeform 4">
              <a:extLst>
                <a:ext uri="{FF2B5EF4-FFF2-40B4-BE49-F238E27FC236}">
                  <a16:creationId xmlns:a16="http://schemas.microsoft.com/office/drawing/2014/main" id="{2A35F1FE-8707-1B4C-B6F6-56AC714A62ED}"/>
                </a:ext>
              </a:extLst>
            </p:cNvPr>
            <p:cNvSpPr>
              <a:spLocks noChangeArrowheads="1"/>
            </p:cNvSpPr>
            <p:nvPr/>
          </p:nvSpPr>
          <p:spPr bwMode="auto">
            <a:xfrm>
              <a:off x="1390650" y="881063"/>
              <a:ext cx="1389063" cy="1403350"/>
            </a:xfrm>
            <a:custGeom>
              <a:avLst/>
              <a:gdLst>
                <a:gd name="T0" fmla="*/ 3691 w 3859"/>
                <a:gd name="T1" fmla="*/ 149 h 3897"/>
                <a:gd name="T2" fmla="*/ 3691 w 3859"/>
                <a:gd name="T3" fmla="*/ 149 h 3897"/>
                <a:gd name="T4" fmla="*/ 3617 w 3859"/>
                <a:gd name="T5" fmla="*/ 149 h 3897"/>
                <a:gd name="T6" fmla="*/ 3450 w 3859"/>
                <a:gd name="T7" fmla="*/ 55 h 3897"/>
                <a:gd name="T8" fmla="*/ 3339 w 3859"/>
                <a:gd name="T9" fmla="*/ 130 h 3897"/>
                <a:gd name="T10" fmla="*/ 3209 w 3859"/>
                <a:gd name="T11" fmla="*/ 130 h 3897"/>
                <a:gd name="T12" fmla="*/ 3060 w 3859"/>
                <a:gd name="T13" fmla="*/ 130 h 3897"/>
                <a:gd name="T14" fmla="*/ 2894 w 3859"/>
                <a:gd name="T15" fmla="*/ 55 h 3897"/>
                <a:gd name="T16" fmla="*/ 2708 w 3859"/>
                <a:gd name="T17" fmla="*/ 74 h 3897"/>
                <a:gd name="T18" fmla="*/ 2634 w 3859"/>
                <a:gd name="T19" fmla="*/ 297 h 3897"/>
                <a:gd name="T20" fmla="*/ 2412 w 3859"/>
                <a:gd name="T21" fmla="*/ 556 h 3897"/>
                <a:gd name="T22" fmla="*/ 2059 w 3859"/>
                <a:gd name="T23" fmla="*/ 761 h 3897"/>
                <a:gd name="T24" fmla="*/ 1873 w 3859"/>
                <a:gd name="T25" fmla="*/ 983 h 3897"/>
                <a:gd name="T26" fmla="*/ 1836 w 3859"/>
                <a:gd name="T27" fmla="*/ 1243 h 3897"/>
                <a:gd name="T28" fmla="*/ 1818 w 3859"/>
                <a:gd name="T29" fmla="*/ 1354 h 3897"/>
                <a:gd name="T30" fmla="*/ 1855 w 3859"/>
                <a:gd name="T31" fmla="*/ 1539 h 3897"/>
                <a:gd name="T32" fmla="*/ 1780 w 3859"/>
                <a:gd name="T33" fmla="*/ 1744 h 3897"/>
                <a:gd name="T34" fmla="*/ 1391 w 3859"/>
                <a:gd name="T35" fmla="*/ 2004 h 3897"/>
                <a:gd name="T36" fmla="*/ 1261 w 3859"/>
                <a:gd name="T37" fmla="*/ 2096 h 3897"/>
                <a:gd name="T38" fmla="*/ 983 w 3859"/>
                <a:gd name="T39" fmla="*/ 2152 h 3897"/>
                <a:gd name="T40" fmla="*/ 908 w 3859"/>
                <a:gd name="T41" fmla="*/ 2375 h 3897"/>
                <a:gd name="T42" fmla="*/ 631 w 3859"/>
                <a:gd name="T43" fmla="*/ 2672 h 3897"/>
                <a:gd name="T44" fmla="*/ 575 w 3859"/>
                <a:gd name="T45" fmla="*/ 2949 h 3897"/>
                <a:gd name="T46" fmla="*/ 389 w 3859"/>
                <a:gd name="T47" fmla="*/ 3079 h 3897"/>
                <a:gd name="T48" fmla="*/ 278 w 3859"/>
                <a:gd name="T49" fmla="*/ 3320 h 3897"/>
                <a:gd name="T50" fmla="*/ 148 w 3859"/>
                <a:gd name="T51" fmla="*/ 3525 h 3897"/>
                <a:gd name="T52" fmla="*/ 55 w 3859"/>
                <a:gd name="T53" fmla="*/ 3691 h 3897"/>
                <a:gd name="T54" fmla="*/ 0 w 3859"/>
                <a:gd name="T55" fmla="*/ 3821 h 3897"/>
                <a:gd name="T56" fmla="*/ 964 w 3859"/>
                <a:gd name="T57" fmla="*/ 3896 h 3897"/>
                <a:gd name="T58" fmla="*/ 1020 w 3859"/>
                <a:gd name="T59" fmla="*/ 3766 h 3897"/>
                <a:gd name="T60" fmla="*/ 1038 w 3859"/>
                <a:gd name="T61" fmla="*/ 3488 h 3897"/>
                <a:gd name="T62" fmla="*/ 1243 w 3859"/>
                <a:gd name="T63" fmla="*/ 3320 h 3897"/>
                <a:gd name="T64" fmla="*/ 1279 w 3859"/>
                <a:gd name="T65" fmla="*/ 2987 h 3897"/>
                <a:gd name="T66" fmla="*/ 1279 w 3859"/>
                <a:gd name="T67" fmla="*/ 2727 h 3897"/>
                <a:gd name="T68" fmla="*/ 2133 w 3859"/>
                <a:gd name="T69" fmla="*/ 2708 h 3897"/>
                <a:gd name="T70" fmla="*/ 2133 w 3859"/>
                <a:gd name="T71" fmla="*/ 2040 h 3897"/>
                <a:gd name="T72" fmla="*/ 2244 w 3859"/>
                <a:gd name="T73" fmla="*/ 1874 h 3897"/>
                <a:gd name="T74" fmla="*/ 2412 w 3859"/>
                <a:gd name="T75" fmla="*/ 1781 h 3897"/>
                <a:gd name="T76" fmla="*/ 2578 w 3859"/>
                <a:gd name="T77" fmla="*/ 1725 h 3897"/>
                <a:gd name="T78" fmla="*/ 2819 w 3859"/>
                <a:gd name="T79" fmla="*/ 1651 h 3897"/>
                <a:gd name="T80" fmla="*/ 2894 w 3859"/>
                <a:gd name="T81" fmla="*/ 1651 h 3897"/>
                <a:gd name="T82" fmla="*/ 3005 w 3859"/>
                <a:gd name="T83" fmla="*/ 1577 h 3897"/>
                <a:gd name="T84" fmla="*/ 3154 w 3859"/>
                <a:gd name="T85" fmla="*/ 1410 h 3897"/>
                <a:gd name="T86" fmla="*/ 3265 w 3859"/>
                <a:gd name="T87" fmla="*/ 1373 h 3897"/>
                <a:gd name="T88" fmla="*/ 3320 w 3859"/>
                <a:gd name="T89" fmla="*/ 1317 h 3897"/>
                <a:gd name="T90" fmla="*/ 3506 w 3859"/>
                <a:gd name="T91" fmla="*/ 1057 h 3897"/>
                <a:gd name="T92" fmla="*/ 3784 w 3859"/>
                <a:gd name="T93" fmla="*/ 1057 h 3897"/>
                <a:gd name="T94" fmla="*/ 3858 w 3859"/>
                <a:gd name="T95" fmla="*/ 965 h 3897"/>
                <a:gd name="T96" fmla="*/ 3840 w 3859"/>
                <a:gd name="T97" fmla="*/ 872 h 3897"/>
                <a:gd name="T98" fmla="*/ 3821 w 3859"/>
                <a:gd name="T99" fmla="*/ 742 h 3897"/>
                <a:gd name="T100" fmla="*/ 3766 w 3859"/>
                <a:gd name="T101" fmla="*/ 538 h 3897"/>
                <a:gd name="T102" fmla="*/ 3728 w 3859"/>
                <a:gd name="T103" fmla="*/ 408 h 3897"/>
                <a:gd name="T104" fmla="*/ 3691 w 3859"/>
                <a:gd name="T105" fmla="*/ 149 h 3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9" h="3897">
                  <a:moveTo>
                    <a:pt x="3691" y="149"/>
                  </a:moveTo>
                  <a:lnTo>
                    <a:pt x="3691" y="149"/>
                  </a:lnTo>
                  <a:cubicBezTo>
                    <a:pt x="3691" y="149"/>
                    <a:pt x="3673" y="185"/>
                    <a:pt x="3617" y="149"/>
                  </a:cubicBezTo>
                  <a:cubicBezTo>
                    <a:pt x="3561" y="111"/>
                    <a:pt x="3525" y="37"/>
                    <a:pt x="3450" y="55"/>
                  </a:cubicBezTo>
                  <a:cubicBezTo>
                    <a:pt x="3376" y="74"/>
                    <a:pt x="3395" y="111"/>
                    <a:pt x="3339" y="130"/>
                  </a:cubicBezTo>
                  <a:cubicBezTo>
                    <a:pt x="3283" y="149"/>
                    <a:pt x="3302" y="130"/>
                    <a:pt x="3209" y="130"/>
                  </a:cubicBezTo>
                  <a:cubicBezTo>
                    <a:pt x="3135" y="130"/>
                    <a:pt x="3135" y="167"/>
                    <a:pt x="3060" y="130"/>
                  </a:cubicBezTo>
                  <a:cubicBezTo>
                    <a:pt x="2986" y="111"/>
                    <a:pt x="2931" y="93"/>
                    <a:pt x="2894" y="55"/>
                  </a:cubicBezTo>
                  <a:cubicBezTo>
                    <a:pt x="2875" y="19"/>
                    <a:pt x="2745" y="0"/>
                    <a:pt x="2708" y="74"/>
                  </a:cubicBezTo>
                  <a:cubicBezTo>
                    <a:pt x="2689" y="130"/>
                    <a:pt x="2727" y="223"/>
                    <a:pt x="2634" y="297"/>
                  </a:cubicBezTo>
                  <a:cubicBezTo>
                    <a:pt x="2523" y="371"/>
                    <a:pt x="2541" y="538"/>
                    <a:pt x="2412" y="556"/>
                  </a:cubicBezTo>
                  <a:cubicBezTo>
                    <a:pt x="2263" y="556"/>
                    <a:pt x="2115" y="686"/>
                    <a:pt x="2059" y="761"/>
                  </a:cubicBezTo>
                  <a:cubicBezTo>
                    <a:pt x="2003" y="816"/>
                    <a:pt x="1910" y="909"/>
                    <a:pt x="1873" y="983"/>
                  </a:cubicBezTo>
                  <a:cubicBezTo>
                    <a:pt x="1818" y="1039"/>
                    <a:pt x="1873" y="1187"/>
                    <a:pt x="1836" y="1243"/>
                  </a:cubicBezTo>
                  <a:cubicBezTo>
                    <a:pt x="1799" y="1280"/>
                    <a:pt x="1799" y="1317"/>
                    <a:pt x="1818" y="1354"/>
                  </a:cubicBezTo>
                  <a:cubicBezTo>
                    <a:pt x="1836" y="1410"/>
                    <a:pt x="1892" y="1465"/>
                    <a:pt x="1855" y="1539"/>
                  </a:cubicBezTo>
                  <a:cubicBezTo>
                    <a:pt x="1818" y="1633"/>
                    <a:pt x="1873" y="1669"/>
                    <a:pt x="1780" y="1744"/>
                  </a:cubicBezTo>
                  <a:cubicBezTo>
                    <a:pt x="1688" y="1818"/>
                    <a:pt x="1465" y="1985"/>
                    <a:pt x="1391" y="2004"/>
                  </a:cubicBezTo>
                  <a:cubicBezTo>
                    <a:pt x="1335" y="2040"/>
                    <a:pt x="1373" y="2096"/>
                    <a:pt x="1261" y="2096"/>
                  </a:cubicBezTo>
                  <a:cubicBezTo>
                    <a:pt x="1131" y="2096"/>
                    <a:pt x="983" y="2096"/>
                    <a:pt x="983" y="2152"/>
                  </a:cubicBezTo>
                  <a:cubicBezTo>
                    <a:pt x="964" y="2207"/>
                    <a:pt x="964" y="2300"/>
                    <a:pt x="908" y="2375"/>
                  </a:cubicBezTo>
                  <a:cubicBezTo>
                    <a:pt x="834" y="2449"/>
                    <a:pt x="705" y="2578"/>
                    <a:pt x="631" y="2672"/>
                  </a:cubicBezTo>
                  <a:cubicBezTo>
                    <a:pt x="556" y="2783"/>
                    <a:pt x="649" y="2913"/>
                    <a:pt x="575" y="2949"/>
                  </a:cubicBezTo>
                  <a:cubicBezTo>
                    <a:pt x="501" y="2987"/>
                    <a:pt x="463" y="2968"/>
                    <a:pt x="389" y="3079"/>
                  </a:cubicBezTo>
                  <a:cubicBezTo>
                    <a:pt x="315" y="3191"/>
                    <a:pt x="334" y="3209"/>
                    <a:pt x="278" y="3320"/>
                  </a:cubicBezTo>
                  <a:cubicBezTo>
                    <a:pt x="222" y="3432"/>
                    <a:pt x="222" y="3469"/>
                    <a:pt x="148" y="3525"/>
                  </a:cubicBezTo>
                  <a:cubicBezTo>
                    <a:pt x="55" y="3599"/>
                    <a:pt x="111" y="3673"/>
                    <a:pt x="55" y="3691"/>
                  </a:cubicBezTo>
                  <a:cubicBezTo>
                    <a:pt x="18" y="3710"/>
                    <a:pt x="0" y="3821"/>
                    <a:pt x="0" y="3821"/>
                  </a:cubicBezTo>
                  <a:cubicBezTo>
                    <a:pt x="964" y="3896"/>
                    <a:pt x="964" y="3896"/>
                    <a:pt x="964" y="3896"/>
                  </a:cubicBezTo>
                  <a:cubicBezTo>
                    <a:pt x="964" y="3896"/>
                    <a:pt x="1020" y="3821"/>
                    <a:pt x="1020" y="3766"/>
                  </a:cubicBezTo>
                  <a:cubicBezTo>
                    <a:pt x="1020" y="3691"/>
                    <a:pt x="1002" y="3562"/>
                    <a:pt x="1038" y="3488"/>
                  </a:cubicBezTo>
                  <a:cubicBezTo>
                    <a:pt x="1076" y="3414"/>
                    <a:pt x="1205" y="3376"/>
                    <a:pt x="1243" y="3320"/>
                  </a:cubicBezTo>
                  <a:cubicBezTo>
                    <a:pt x="1279" y="3246"/>
                    <a:pt x="1279" y="2987"/>
                    <a:pt x="1279" y="2987"/>
                  </a:cubicBezTo>
                  <a:cubicBezTo>
                    <a:pt x="1279" y="2727"/>
                    <a:pt x="1279" y="2727"/>
                    <a:pt x="1279" y="2727"/>
                  </a:cubicBezTo>
                  <a:cubicBezTo>
                    <a:pt x="2133" y="2708"/>
                    <a:pt x="2133" y="2708"/>
                    <a:pt x="2133" y="2708"/>
                  </a:cubicBezTo>
                  <a:cubicBezTo>
                    <a:pt x="2133" y="2040"/>
                    <a:pt x="2133" y="2040"/>
                    <a:pt x="2133" y="2040"/>
                  </a:cubicBezTo>
                  <a:cubicBezTo>
                    <a:pt x="2133" y="2040"/>
                    <a:pt x="2152" y="1910"/>
                    <a:pt x="2244" y="1874"/>
                  </a:cubicBezTo>
                  <a:cubicBezTo>
                    <a:pt x="2318" y="1818"/>
                    <a:pt x="2393" y="1799"/>
                    <a:pt x="2412" y="1781"/>
                  </a:cubicBezTo>
                  <a:cubicBezTo>
                    <a:pt x="2412" y="1781"/>
                    <a:pt x="2541" y="1725"/>
                    <a:pt x="2578" y="1725"/>
                  </a:cubicBezTo>
                  <a:cubicBezTo>
                    <a:pt x="2615" y="1707"/>
                    <a:pt x="2801" y="1669"/>
                    <a:pt x="2819" y="1651"/>
                  </a:cubicBezTo>
                  <a:cubicBezTo>
                    <a:pt x="2838" y="1651"/>
                    <a:pt x="2875" y="1669"/>
                    <a:pt x="2894" y="1651"/>
                  </a:cubicBezTo>
                  <a:cubicBezTo>
                    <a:pt x="2912" y="1651"/>
                    <a:pt x="2931" y="1651"/>
                    <a:pt x="3005" y="1577"/>
                  </a:cubicBezTo>
                  <a:cubicBezTo>
                    <a:pt x="3060" y="1503"/>
                    <a:pt x="3135" y="1410"/>
                    <a:pt x="3154" y="1410"/>
                  </a:cubicBezTo>
                  <a:cubicBezTo>
                    <a:pt x="3172" y="1391"/>
                    <a:pt x="3265" y="1373"/>
                    <a:pt x="3265" y="1373"/>
                  </a:cubicBezTo>
                  <a:cubicBezTo>
                    <a:pt x="3265" y="1373"/>
                    <a:pt x="3302" y="1410"/>
                    <a:pt x="3320" y="1317"/>
                  </a:cubicBezTo>
                  <a:cubicBezTo>
                    <a:pt x="3339" y="1243"/>
                    <a:pt x="3376" y="1076"/>
                    <a:pt x="3506" y="1057"/>
                  </a:cubicBezTo>
                  <a:cubicBezTo>
                    <a:pt x="3784" y="1057"/>
                    <a:pt x="3784" y="1057"/>
                    <a:pt x="3784" y="1057"/>
                  </a:cubicBezTo>
                  <a:cubicBezTo>
                    <a:pt x="3784" y="1057"/>
                    <a:pt x="3840" y="1076"/>
                    <a:pt x="3858" y="965"/>
                  </a:cubicBezTo>
                  <a:cubicBezTo>
                    <a:pt x="3858" y="965"/>
                    <a:pt x="3858" y="909"/>
                    <a:pt x="3840" y="872"/>
                  </a:cubicBezTo>
                  <a:cubicBezTo>
                    <a:pt x="3821" y="853"/>
                    <a:pt x="3821" y="761"/>
                    <a:pt x="3821" y="742"/>
                  </a:cubicBezTo>
                  <a:cubicBezTo>
                    <a:pt x="3821" y="723"/>
                    <a:pt x="3784" y="556"/>
                    <a:pt x="3766" y="538"/>
                  </a:cubicBezTo>
                  <a:cubicBezTo>
                    <a:pt x="3747" y="520"/>
                    <a:pt x="3728" y="426"/>
                    <a:pt x="3728" y="408"/>
                  </a:cubicBezTo>
                  <a:cubicBezTo>
                    <a:pt x="3710" y="408"/>
                    <a:pt x="3691" y="149"/>
                    <a:pt x="3691" y="14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1" name="Freeform 5">
              <a:extLst>
                <a:ext uri="{FF2B5EF4-FFF2-40B4-BE49-F238E27FC236}">
                  <a16:creationId xmlns:a16="http://schemas.microsoft.com/office/drawing/2014/main" id="{16614B9C-C726-C747-B8A5-654887402E23}"/>
                </a:ext>
              </a:extLst>
            </p:cNvPr>
            <p:cNvSpPr>
              <a:spLocks noChangeArrowheads="1"/>
            </p:cNvSpPr>
            <p:nvPr/>
          </p:nvSpPr>
          <p:spPr bwMode="auto">
            <a:xfrm>
              <a:off x="1376363" y="1616075"/>
              <a:ext cx="1101725" cy="1236663"/>
            </a:xfrm>
            <a:custGeom>
              <a:avLst/>
              <a:gdLst>
                <a:gd name="T0" fmla="*/ 1187 w 3062"/>
                <a:gd name="T1" fmla="*/ 3414 h 3433"/>
                <a:gd name="T2" fmla="*/ 1187 w 3062"/>
                <a:gd name="T3" fmla="*/ 3414 h 3433"/>
                <a:gd name="T4" fmla="*/ 1335 w 3062"/>
                <a:gd name="T5" fmla="*/ 3321 h 3433"/>
                <a:gd name="T6" fmla="*/ 1743 w 3062"/>
                <a:gd name="T7" fmla="*/ 3321 h 3433"/>
                <a:gd name="T8" fmla="*/ 2745 w 3062"/>
                <a:gd name="T9" fmla="*/ 3284 h 3433"/>
                <a:gd name="T10" fmla="*/ 2856 w 3062"/>
                <a:gd name="T11" fmla="*/ 3099 h 3433"/>
                <a:gd name="T12" fmla="*/ 2560 w 3062"/>
                <a:gd name="T13" fmla="*/ 928 h 3433"/>
                <a:gd name="T14" fmla="*/ 3061 w 3062"/>
                <a:gd name="T15" fmla="*/ 873 h 3433"/>
                <a:gd name="T16" fmla="*/ 2820 w 3062"/>
                <a:gd name="T17" fmla="*/ 650 h 3433"/>
                <a:gd name="T18" fmla="*/ 2523 w 3062"/>
                <a:gd name="T19" fmla="*/ 464 h 3433"/>
                <a:gd name="T20" fmla="*/ 2281 w 3062"/>
                <a:gd name="T21" fmla="*/ 316 h 3433"/>
                <a:gd name="T22" fmla="*/ 2170 w 3062"/>
                <a:gd name="T23" fmla="*/ 0 h 3433"/>
                <a:gd name="T24" fmla="*/ 2170 w 3062"/>
                <a:gd name="T25" fmla="*/ 668 h 3433"/>
                <a:gd name="T26" fmla="*/ 1316 w 3062"/>
                <a:gd name="T27" fmla="*/ 687 h 3433"/>
                <a:gd name="T28" fmla="*/ 1298 w 3062"/>
                <a:gd name="T29" fmla="*/ 1169 h 3433"/>
                <a:gd name="T30" fmla="*/ 1224 w 3062"/>
                <a:gd name="T31" fmla="*/ 1336 h 3433"/>
                <a:gd name="T32" fmla="*/ 1075 w 3062"/>
                <a:gd name="T33" fmla="*/ 1466 h 3433"/>
                <a:gd name="T34" fmla="*/ 1075 w 3062"/>
                <a:gd name="T35" fmla="*/ 1707 h 3433"/>
                <a:gd name="T36" fmla="*/ 1001 w 3062"/>
                <a:gd name="T37" fmla="*/ 1856 h 3433"/>
                <a:gd name="T38" fmla="*/ 37 w 3062"/>
                <a:gd name="T39" fmla="*/ 1781 h 3433"/>
                <a:gd name="T40" fmla="*/ 37 w 3062"/>
                <a:gd name="T41" fmla="*/ 1856 h 3433"/>
                <a:gd name="T42" fmla="*/ 55 w 3062"/>
                <a:gd name="T43" fmla="*/ 1948 h 3433"/>
                <a:gd name="T44" fmla="*/ 92 w 3062"/>
                <a:gd name="T45" fmla="*/ 1986 h 3433"/>
                <a:gd name="T46" fmla="*/ 259 w 3062"/>
                <a:gd name="T47" fmla="*/ 2060 h 3433"/>
                <a:gd name="T48" fmla="*/ 222 w 3062"/>
                <a:gd name="T49" fmla="*/ 2190 h 3433"/>
                <a:gd name="T50" fmla="*/ 203 w 3062"/>
                <a:gd name="T51" fmla="*/ 2264 h 3433"/>
                <a:gd name="T52" fmla="*/ 259 w 3062"/>
                <a:gd name="T53" fmla="*/ 2431 h 3433"/>
                <a:gd name="T54" fmla="*/ 333 w 3062"/>
                <a:gd name="T55" fmla="*/ 2709 h 3433"/>
                <a:gd name="T56" fmla="*/ 222 w 3062"/>
                <a:gd name="T57" fmla="*/ 2932 h 3433"/>
                <a:gd name="T58" fmla="*/ 222 w 3062"/>
                <a:gd name="T59" fmla="*/ 3080 h 3433"/>
                <a:gd name="T60" fmla="*/ 426 w 3062"/>
                <a:gd name="T61" fmla="*/ 3006 h 3433"/>
                <a:gd name="T62" fmla="*/ 574 w 3062"/>
                <a:gd name="T63" fmla="*/ 2969 h 3433"/>
                <a:gd name="T64" fmla="*/ 723 w 3062"/>
                <a:gd name="T65" fmla="*/ 3043 h 3433"/>
                <a:gd name="T66" fmla="*/ 797 w 3062"/>
                <a:gd name="T67" fmla="*/ 3080 h 3433"/>
                <a:gd name="T68" fmla="*/ 945 w 3062"/>
                <a:gd name="T69" fmla="*/ 3135 h 3433"/>
                <a:gd name="T70" fmla="*/ 1039 w 3062"/>
                <a:gd name="T71" fmla="*/ 3321 h 3433"/>
                <a:gd name="T72" fmla="*/ 1187 w 3062"/>
                <a:gd name="T73" fmla="*/ 3414 h 3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62" h="3433">
                  <a:moveTo>
                    <a:pt x="1187" y="3414"/>
                  </a:moveTo>
                  <a:lnTo>
                    <a:pt x="1187" y="3414"/>
                  </a:lnTo>
                  <a:cubicBezTo>
                    <a:pt x="1187" y="3414"/>
                    <a:pt x="1168" y="3340"/>
                    <a:pt x="1335" y="3321"/>
                  </a:cubicBezTo>
                  <a:cubicBezTo>
                    <a:pt x="1502" y="3303"/>
                    <a:pt x="1539" y="3358"/>
                    <a:pt x="1743" y="3321"/>
                  </a:cubicBezTo>
                  <a:cubicBezTo>
                    <a:pt x="1947" y="3303"/>
                    <a:pt x="2726" y="3303"/>
                    <a:pt x="2745" y="3284"/>
                  </a:cubicBezTo>
                  <a:cubicBezTo>
                    <a:pt x="2764" y="3265"/>
                    <a:pt x="2912" y="3284"/>
                    <a:pt x="2856" y="3099"/>
                  </a:cubicBezTo>
                  <a:cubicBezTo>
                    <a:pt x="2820" y="2932"/>
                    <a:pt x="2560" y="928"/>
                    <a:pt x="2560" y="928"/>
                  </a:cubicBezTo>
                  <a:cubicBezTo>
                    <a:pt x="3061" y="873"/>
                    <a:pt x="3061" y="873"/>
                    <a:pt x="3061" y="873"/>
                  </a:cubicBezTo>
                  <a:cubicBezTo>
                    <a:pt x="2820" y="650"/>
                    <a:pt x="2820" y="650"/>
                    <a:pt x="2820" y="650"/>
                  </a:cubicBezTo>
                  <a:cubicBezTo>
                    <a:pt x="2820" y="650"/>
                    <a:pt x="2560" y="483"/>
                    <a:pt x="2523" y="464"/>
                  </a:cubicBezTo>
                  <a:cubicBezTo>
                    <a:pt x="2504" y="464"/>
                    <a:pt x="2319" y="371"/>
                    <a:pt x="2281" y="316"/>
                  </a:cubicBezTo>
                  <a:cubicBezTo>
                    <a:pt x="2226" y="241"/>
                    <a:pt x="2207" y="241"/>
                    <a:pt x="2170" y="0"/>
                  </a:cubicBezTo>
                  <a:cubicBezTo>
                    <a:pt x="2170" y="668"/>
                    <a:pt x="2170" y="668"/>
                    <a:pt x="2170" y="668"/>
                  </a:cubicBezTo>
                  <a:cubicBezTo>
                    <a:pt x="1316" y="687"/>
                    <a:pt x="1316" y="687"/>
                    <a:pt x="1316" y="687"/>
                  </a:cubicBezTo>
                  <a:cubicBezTo>
                    <a:pt x="1316" y="687"/>
                    <a:pt x="1316" y="1114"/>
                    <a:pt x="1298" y="1169"/>
                  </a:cubicBezTo>
                  <a:cubicBezTo>
                    <a:pt x="1298" y="1169"/>
                    <a:pt x="1298" y="1299"/>
                    <a:pt x="1224" y="1336"/>
                  </a:cubicBezTo>
                  <a:cubicBezTo>
                    <a:pt x="1224" y="1336"/>
                    <a:pt x="1075" y="1429"/>
                    <a:pt x="1075" y="1466"/>
                  </a:cubicBezTo>
                  <a:cubicBezTo>
                    <a:pt x="1057" y="1522"/>
                    <a:pt x="1057" y="1670"/>
                    <a:pt x="1075" y="1707"/>
                  </a:cubicBezTo>
                  <a:cubicBezTo>
                    <a:pt x="1075" y="1707"/>
                    <a:pt x="1057" y="1819"/>
                    <a:pt x="1001" y="1856"/>
                  </a:cubicBezTo>
                  <a:cubicBezTo>
                    <a:pt x="37" y="1781"/>
                    <a:pt x="37" y="1781"/>
                    <a:pt x="37" y="1781"/>
                  </a:cubicBezTo>
                  <a:cubicBezTo>
                    <a:pt x="37" y="1781"/>
                    <a:pt x="0" y="1819"/>
                    <a:pt x="37" y="1856"/>
                  </a:cubicBezTo>
                  <a:cubicBezTo>
                    <a:pt x="55" y="1893"/>
                    <a:pt x="55" y="1911"/>
                    <a:pt x="55" y="1948"/>
                  </a:cubicBezTo>
                  <a:cubicBezTo>
                    <a:pt x="55" y="1986"/>
                    <a:pt x="74" y="2004"/>
                    <a:pt x="92" y="1986"/>
                  </a:cubicBezTo>
                  <a:cubicBezTo>
                    <a:pt x="111" y="1986"/>
                    <a:pt x="315" y="2004"/>
                    <a:pt x="259" y="2060"/>
                  </a:cubicBezTo>
                  <a:cubicBezTo>
                    <a:pt x="222" y="2116"/>
                    <a:pt x="259" y="2134"/>
                    <a:pt x="222" y="2190"/>
                  </a:cubicBezTo>
                  <a:cubicBezTo>
                    <a:pt x="185" y="2227"/>
                    <a:pt x="185" y="2208"/>
                    <a:pt x="203" y="2264"/>
                  </a:cubicBezTo>
                  <a:cubicBezTo>
                    <a:pt x="222" y="2338"/>
                    <a:pt x="241" y="2375"/>
                    <a:pt x="259" y="2431"/>
                  </a:cubicBezTo>
                  <a:cubicBezTo>
                    <a:pt x="278" y="2468"/>
                    <a:pt x="352" y="2653"/>
                    <a:pt x="333" y="2709"/>
                  </a:cubicBezTo>
                  <a:cubicBezTo>
                    <a:pt x="297" y="2783"/>
                    <a:pt x="241" y="2876"/>
                    <a:pt x="222" y="2932"/>
                  </a:cubicBezTo>
                  <a:cubicBezTo>
                    <a:pt x="203" y="2987"/>
                    <a:pt x="222" y="3080"/>
                    <a:pt x="222" y="3080"/>
                  </a:cubicBezTo>
                  <a:cubicBezTo>
                    <a:pt x="222" y="3080"/>
                    <a:pt x="352" y="3024"/>
                    <a:pt x="426" y="3006"/>
                  </a:cubicBezTo>
                  <a:cubicBezTo>
                    <a:pt x="482" y="2987"/>
                    <a:pt x="519" y="2950"/>
                    <a:pt x="574" y="2969"/>
                  </a:cubicBezTo>
                  <a:cubicBezTo>
                    <a:pt x="630" y="2987"/>
                    <a:pt x="723" y="2987"/>
                    <a:pt x="723" y="3043"/>
                  </a:cubicBezTo>
                  <a:cubicBezTo>
                    <a:pt x="742" y="3099"/>
                    <a:pt x="742" y="3061"/>
                    <a:pt x="797" y="3080"/>
                  </a:cubicBezTo>
                  <a:cubicBezTo>
                    <a:pt x="871" y="3099"/>
                    <a:pt x="927" y="3099"/>
                    <a:pt x="945" y="3135"/>
                  </a:cubicBezTo>
                  <a:cubicBezTo>
                    <a:pt x="945" y="3173"/>
                    <a:pt x="1001" y="3265"/>
                    <a:pt x="1039" y="3321"/>
                  </a:cubicBezTo>
                  <a:cubicBezTo>
                    <a:pt x="1057" y="3377"/>
                    <a:pt x="1150" y="3432"/>
                    <a:pt x="1187" y="341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2" name="Freeform 6">
              <a:extLst>
                <a:ext uri="{FF2B5EF4-FFF2-40B4-BE49-F238E27FC236}">
                  <a16:creationId xmlns:a16="http://schemas.microsoft.com/office/drawing/2014/main" id="{FF859462-DA2D-4B4F-84DA-31C298E98F8B}"/>
                </a:ext>
              </a:extLst>
            </p:cNvPr>
            <p:cNvSpPr>
              <a:spLocks noChangeArrowheads="1"/>
            </p:cNvSpPr>
            <p:nvPr/>
          </p:nvSpPr>
          <p:spPr bwMode="auto">
            <a:xfrm>
              <a:off x="1382713" y="2684463"/>
              <a:ext cx="528637" cy="420687"/>
            </a:xfrm>
            <a:custGeom>
              <a:avLst/>
              <a:gdLst>
                <a:gd name="T0" fmla="*/ 1410 w 1467"/>
                <a:gd name="T1" fmla="*/ 1150 h 1169"/>
                <a:gd name="T2" fmla="*/ 1410 w 1467"/>
                <a:gd name="T3" fmla="*/ 1150 h 1169"/>
                <a:gd name="T4" fmla="*/ 1280 w 1467"/>
                <a:gd name="T5" fmla="*/ 1150 h 1169"/>
                <a:gd name="T6" fmla="*/ 983 w 1467"/>
                <a:gd name="T7" fmla="*/ 1038 h 1169"/>
                <a:gd name="T8" fmla="*/ 668 w 1467"/>
                <a:gd name="T9" fmla="*/ 1020 h 1169"/>
                <a:gd name="T10" fmla="*/ 371 w 1467"/>
                <a:gd name="T11" fmla="*/ 1057 h 1169"/>
                <a:gd name="T12" fmla="*/ 260 w 1467"/>
                <a:gd name="T13" fmla="*/ 1113 h 1169"/>
                <a:gd name="T14" fmla="*/ 185 w 1467"/>
                <a:gd name="T15" fmla="*/ 1076 h 1169"/>
                <a:gd name="T16" fmla="*/ 167 w 1467"/>
                <a:gd name="T17" fmla="*/ 1020 h 1169"/>
                <a:gd name="T18" fmla="*/ 93 w 1467"/>
                <a:gd name="T19" fmla="*/ 927 h 1169"/>
                <a:gd name="T20" fmla="*/ 149 w 1467"/>
                <a:gd name="T21" fmla="*/ 834 h 1169"/>
                <a:gd name="T22" fmla="*/ 167 w 1467"/>
                <a:gd name="T23" fmla="*/ 742 h 1169"/>
                <a:gd name="T24" fmla="*/ 130 w 1467"/>
                <a:gd name="T25" fmla="*/ 705 h 1169"/>
                <a:gd name="T26" fmla="*/ 56 w 1467"/>
                <a:gd name="T27" fmla="*/ 612 h 1169"/>
                <a:gd name="T28" fmla="*/ 56 w 1467"/>
                <a:gd name="T29" fmla="*/ 408 h 1169"/>
                <a:gd name="T30" fmla="*/ 167 w 1467"/>
                <a:gd name="T31" fmla="*/ 296 h 1169"/>
                <a:gd name="T32" fmla="*/ 204 w 1467"/>
                <a:gd name="T33" fmla="*/ 111 h 1169"/>
                <a:gd name="T34" fmla="*/ 390 w 1467"/>
                <a:gd name="T35" fmla="*/ 37 h 1169"/>
                <a:gd name="T36" fmla="*/ 520 w 1467"/>
                <a:gd name="T37" fmla="*/ 0 h 1169"/>
                <a:gd name="T38" fmla="*/ 686 w 1467"/>
                <a:gd name="T39" fmla="*/ 37 h 1169"/>
                <a:gd name="T40" fmla="*/ 705 w 1467"/>
                <a:gd name="T41" fmla="*/ 92 h 1169"/>
                <a:gd name="T42" fmla="*/ 779 w 1467"/>
                <a:gd name="T43" fmla="*/ 111 h 1169"/>
                <a:gd name="T44" fmla="*/ 909 w 1467"/>
                <a:gd name="T45" fmla="*/ 148 h 1169"/>
                <a:gd name="T46" fmla="*/ 1021 w 1467"/>
                <a:gd name="T47" fmla="*/ 352 h 1169"/>
                <a:gd name="T48" fmla="*/ 1169 w 1467"/>
                <a:gd name="T49" fmla="*/ 445 h 1169"/>
                <a:gd name="T50" fmla="*/ 1224 w 1467"/>
                <a:gd name="T51" fmla="*/ 389 h 1169"/>
                <a:gd name="T52" fmla="*/ 1224 w 1467"/>
                <a:gd name="T53" fmla="*/ 463 h 1169"/>
                <a:gd name="T54" fmla="*/ 1298 w 1467"/>
                <a:gd name="T55" fmla="*/ 797 h 1169"/>
                <a:gd name="T56" fmla="*/ 1410 w 1467"/>
                <a:gd name="T57" fmla="*/ 1002 h 1169"/>
                <a:gd name="T58" fmla="*/ 1410 w 1467"/>
                <a:gd name="T59" fmla="*/ 1150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1169">
                  <a:moveTo>
                    <a:pt x="1410" y="1150"/>
                  </a:moveTo>
                  <a:lnTo>
                    <a:pt x="1410" y="1150"/>
                  </a:lnTo>
                  <a:cubicBezTo>
                    <a:pt x="1410" y="1150"/>
                    <a:pt x="1354" y="1168"/>
                    <a:pt x="1280" y="1150"/>
                  </a:cubicBezTo>
                  <a:cubicBezTo>
                    <a:pt x="1206" y="1131"/>
                    <a:pt x="1076" y="1076"/>
                    <a:pt x="983" y="1038"/>
                  </a:cubicBezTo>
                  <a:cubicBezTo>
                    <a:pt x="891" y="1020"/>
                    <a:pt x="853" y="1038"/>
                    <a:pt x="668" y="1020"/>
                  </a:cubicBezTo>
                  <a:cubicBezTo>
                    <a:pt x="464" y="1002"/>
                    <a:pt x="427" y="1057"/>
                    <a:pt x="371" y="1057"/>
                  </a:cubicBezTo>
                  <a:cubicBezTo>
                    <a:pt x="315" y="1076"/>
                    <a:pt x="279" y="1113"/>
                    <a:pt x="260" y="1113"/>
                  </a:cubicBezTo>
                  <a:cubicBezTo>
                    <a:pt x="241" y="1113"/>
                    <a:pt x="204" y="1094"/>
                    <a:pt x="185" y="1076"/>
                  </a:cubicBezTo>
                  <a:cubicBezTo>
                    <a:pt x="185" y="1076"/>
                    <a:pt x="185" y="1057"/>
                    <a:pt x="167" y="1020"/>
                  </a:cubicBezTo>
                  <a:cubicBezTo>
                    <a:pt x="130" y="983"/>
                    <a:pt x="74" y="964"/>
                    <a:pt x="93" y="927"/>
                  </a:cubicBezTo>
                  <a:cubicBezTo>
                    <a:pt x="111" y="890"/>
                    <a:pt x="130" y="853"/>
                    <a:pt x="149" y="834"/>
                  </a:cubicBezTo>
                  <a:cubicBezTo>
                    <a:pt x="167" y="816"/>
                    <a:pt x="204" y="760"/>
                    <a:pt x="167" y="742"/>
                  </a:cubicBezTo>
                  <a:cubicBezTo>
                    <a:pt x="130" y="723"/>
                    <a:pt x="111" y="723"/>
                    <a:pt x="130" y="705"/>
                  </a:cubicBezTo>
                  <a:cubicBezTo>
                    <a:pt x="130" y="667"/>
                    <a:pt x="74" y="667"/>
                    <a:pt x="56" y="612"/>
                  </a:cubicBezTo>
                  <a:cubicBezTo>
                    <a:pt x="19" y="556"/>
                    <a:pt x="0" y="445"/>
                    <a:pt x="56" y="408"/>
                  </a:cubicBezTo>
                  <a:cubicBezTo>
                    <a:pt x="93" y="352"/>
                    <a:pt x="130" y="334"/>
                    <a:pt x="167" y="296"/>
                  </a:cubicBezTo>
                  <a:cubicBezTo>
                    <a:pt x="204" y="241"/>
                    <a:pt x="204" y="111"/>
                    <a:pt x="204" y="111"/>
                  </a:cubicBezTo>
                  <a:cubicBezTo>
                    <a:pt x="204" y="111"/>
                    <a:pt x="371" y="37"/>
                    <a:pt x="390" y="37"/>
                  </a:cubicBezTo>
                  <a:cubicBezTo>
                    <a:pt x="408" y="37"/>
                    <a:pt x="501" y="0"/>
                    <a:pt x="520" y="0"/>
                  </a:cubicBezTo>
                  <a:cubicBezTo>
                    <a:pt x="538" y="0"/>
                    <a:pt x="668" y="18"/>
                    <a:pt x="686" y="37"/>
                  </a:cubicBezTo>
                  <a:cubicBezTo>
                    <a:pt x="705" y="55"/>
                    <a:pt x="705" y="92"/>
                    <a:pt x="705" y="92"/>
                  </a:cubicBezTo>
                  <a:cubicBezTo>
                    <a:pt x="705" y="92"/>
                    <a:pt x="761" y="111"/>
                    <a:pt x="779" y="111"/>
                  </a:cubicBezTo>
                  <a:cubicBezTo>
                    <a:pt x="816" y="111"/>
                    <a:pt x="891" y="130"/>
                    <a:pt x="909" y="148"/>
                  </a:cubicBezTo>
                  <a:cubicBezTo>
                    <a:pt x="927" y="148"/>
                    <a:pt x="983" y="315"/>
                    <a:pt x="1021" y="352"/>
                  </a:cubicBezTo>
                  <a:cubicBezTo>
                    <a:pt x="1039" y="389"/>
                    <a:pt x="1057" y="445"/>
                    <a:pt x="1169" y="445"/>
                  </a:cubicBezTo>
                  <a:cubicBezTo>
                    <a:pt x="1169" y="445"/>
                    <a:pt x="1187" y="389"/>
                    <a:pt x="1224" y="389"/>
                  </a:cubicBezTo>
                  <a:cubicBezTo>
                    <a:pt x="1243" y="371"/>
                    <a:pt x="1243" y="389"/>
                    <a:pt x="1224" y="463"/>
                  </a:cubicBezTo>
                  <a:cubicBezTo>
                    <a:pt x="1224" y="519"/>
                    <a:pt x="1187" y="667"/>
                    <a:pt x="1298" y="797"/>
                  </a:cubicBezTo>
                  <a:cubicBezTo>
                    <a:pt x="1392" y="946"/>
                    <a:pt x="1410" y="927"/>
                    <a:pt x="1410" y="1002"/>
                  </a:cubicBezTo>
                  <a:cubicBezTo>
                    <a:pt x="1410" y="1076"/>
                    <a:pt x="1466" y="1131"/>
                    <a:pt x="1410" y="115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3" name="Freeform 7">
              <a:extLst>
                <a:ext uri="{FF2B5EF4-FFF2-40B4-BE49-F238E27FC236}">
                  <a16:creationId xmlns:a16="http://schemas.microsoft.com/office/drawing/2014/main" id="{633A5E5E-BCB5-1C47-B94A-15F179793295}"/>
                </a:ext>
              </a:extLst>
            </p:cNvPr>
            <p:cNvSpPr>
              <a:spLocks noChangeArrowheads="1"/>
            </p:cNvSpPr>
            <p:nvPr/>
          </p:nvSpPr>
          <p:spPr bwMode="auto">
            <a:xfrm>
              <a:off x="1476375" y="3051175"/>
              <a:ext cx="233363" cy="153988"/>
            </a:xfrm>
            <a:custGeom>
              <a:avLst/>
              <a:gdLst>
                <a:gd name="T0" fmla="*/ 222 w 650"/>
                <a:gd name="T1" fmla="*/ 389 h 428"/>
                <a:gd name="T2" fmla="*/ 222 w 650"/>
                <a:gd name="T3" fmla="*/ 389 h 428"/>
                <a:gd name="T4" fmla="*/ 204 w 650"/>
                <a:gd name="T5" fmla="*/ 315 h 428"/>
                <a:gd name="T6" fmla="*/ 148 w 650"/>
                <a:gd name="T7" fmla="*/ 167 h 428"/>
                <a:gd name="T8" fmla="*/ 74 w 650"/>
                <a:gd name="T9" fmla="*/ 185 h 428"/>
                <a:gd name="T10" fmla="*/ 55 w 650"/>
                <a:gd name="T11" fmla="*/ 148 h 428"/>
                <a:gd name="T12" fmla="*/ 0 w 650"/>
                <a:gd name="T13" fmla="*/ 93 h 428"/>
                <a:gd name="T14" fmla="*/ 111 w 650"/>
                <a:gd name="T15" fmla="*/ 37 h 428"/>
                <a:gd name="T16" fmla="*/ 296 w 650"/>
                <a:gd name="T17" fmla="*/ 0 h 428"/>
                <a:gd name="T18" fmla="*/ 575 w 650"/>
                <a:gd name="T19" fmla="*/ 0 h 428"/>
                <a:gd name="T20" fmla="*/ 631 w 650"/>
                <a:gd name="T21" fmla="*/ 18 h 428"/>
                <a:gd name="T22" fmla="*/ 593 w 650"/>
                <a:gd name="T23" fmla="*/ 74 h 428"/>
                <a:gd name="T24" fmla="*/ 519 w 650"/>
                <a:gd name="T25" fmla="*/ 185 h 428"/>
                <a:gd name="T26" fmla="*/ 315 w 650"/>
                <a:gd name="T27" fmla="*/ 278 h 428"/>
                <a:gd name="T28" fmla="*/ 222 w 650"/>
                <a:gd name="T29" fmla="*/ 38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0" h="428">
                  <a:moveTo>
                    <a:pt x="222" y="389"/>
                  </a:moveTo>
                  <a:lnTo>
                    <a:pt x="222" y="389"/>
                  </a:lnTo>
                  <a:cubicBezTo>
                    <a:pt x="222" y="389"/>
                    <a:pt x="222" y="371"/>
                    <a:pt x="204" y="315"/>
                  </a:cubicBezTo>
                  <a:cubicBezTo>
                    <a:pt x="185" y="241"/>
                    <a:pt x="185" y="148"/>
                    <a:pt x="148" y="167"/>
                  </a:cubicBezTo>
                  <a:cubicBezTo>
                    <a:pt x="111" y="185"/>
                    <a:pt x="74" y="204"/>
                    <a:pt x="74" y="185"/>
                  </a:cubicBezTo>
                  <a:cubicBezTo>
                    <a:pt x="55" y="185"/>
                    <a:pt x="55" y="167"/>
                    <a:pt x="55" y="148"/>
                  </a:cubicBezTo>
                  <a:cubicBezTo>
                    <a:pt x="74" y="130"/>
                    <a:pt x="0" y="93"/>
                    <a:pt x="0" y="93"/>
                  </a:cubicBezTo>
                  <a:cubicBezTo>
                    <a:pt x="0" y="93"/>
                    <a:pt x="55" y="56"/>
                    <a:pt x="111" y="37"/>
                  </a:cubicBezTo>
                  <a:cubicBezTo>
                    <a:pt x="167" y="37"/>
                    <a:pt x="222" y="0"/>
                    <a:pt x="296" y="0"/>
                  </a:cubicBezTo>
                  <a:cubicBezTo>
                    <a:pt x="371" y="0"/>
                    <a:pt x="501" y="18"/>
                    <a:pt x="575" y="0"/>
                  </a:cubicBezTo>
                  <a:cubicBezTo>
                    <a:pt x="631" y="18"/>
                    <a:pt x="631" y="18"/>
                    <a:pt x="631" y="18"/>
                  </a:cubicBezTo>
                  <a:cubicBezTo>
                    <a:pt x="631" y="18"/>
                    <a:pt x="649" y="37"/>
                    <a:pt x="593" y="74"/>
                  </a:cubicBezTo>
                  <a:cubicBezTo>
                    <a:pt x="538" y="130"/>
                    <a:pt x="556" y="111"/>
                    <a:pt x="519" y="185"/>
                  </a:cubicBezTo>
                  <a:cubicBezTo>
                    <a:pt x="464" y="241"/>
                    <a:pt x="352" y="241"/>
                    <a:pt x="315" y="278"/>
                  </a:cubicBezTo>
                  <a:cubicBezTo>
                    <a:pt x="278" y="315"/>
                    <a:pt x="278" y="427"/>
                    <a:pt x="222" y="38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4" name="Freeform 8">
              <a:extLst>
                <a:ext uri="{FF2B5EF4-FFF2-40B4-BE49-F238E27FC236}">
                  <a16:creationId xmlns:a16="http://schemas.microsoft.com/office/drawing/2014/main" id="{F64BF66A-C6C5-3C4F-97BA-FAB29E2461DD}"/>
                </a:ext>
              </a:extLst>
            </p:cNvPr>
            <p:cNvSpPr>
              <a:spLocks noChangeArrowheads="1"/>
            </p:cNvSpPr>
            <p:nvPr/>
          </p:nvSpPr>
          <p:spPr bwMode="auto">
            <a:xfrm>
              <a:off x="1717675" y="3278188"/>
              <a:ext cx="266700" cy="287337"/>
            </a:xfrm>
            <a:custGeom>
              <a:avLst/>
              <a:gdLst>
                <a:gd name="T0" fmla="*/ 0 w 743"/>
                <a:gd name="T1" fmla="*/ 335 h 799"/>
                <a:gd name="T2" fmla="*/ 0 w 743"/>
                <a:gd name="T3" fmla="*/ 335 h 799"/>
                <a:gd name="T4" fmla="*/ 205 w 743"/>
                <a:gd name="T5" fmla="*/ 706 h 799"/>
                <a:gd name="T6" fmla="*/ 465 w 743"/>
                <a:gd name="T7" fmla="*/ 724 h 799"/>
                <a:gd name="T8" fmla="*/ 465 w 743"/>
                <a:gd name="T9" fmla="*/ 780 h 799"/>
                <a:gd name="T10" fmla="*/ 520 w 743"/>
                <a:gd name="T11" fmla="*/ 780 h 799"/>
                <a:gd name="T12" fmla="*/ 650 w 743"/>
                <a:gd name="T13" fmla="*/ 650 h 799"/>
                <a:gd name="T14" fmla="*/ 724 w 743"/>
                <a:gd name="T15" fmla="*/ 539 h 799"/>
                <a:gd name="T16" fmla="*/ 687 w 743"/>
                <a:gd name="T17" fmla="*/ 390 h 799"/>
                <a:gd name="T18" fmla="*/ 613 w 743"/>
                <a:gd name="T19" fmla="*/ 279 h 799"/>
                <a:gd name="T20" fmla="*/ 576 w 743"/>
                <a:gd name="T21" fmla="*/ 130 h 799"/>
                <a:gd name="T22" fmla="*/ 390 w 743"/>
                <a:gd name="T23" fmla="*/ 38 h 799"/>
                <a:gd name="T24" fmla="*/ 149 w 743"/>
                <a:gd name="T25" fmla="*/ 168 h 799"/>
                <a:gd name="T26" fmla="*/ 0 w 743"/>
                <a:gd name="T27" fmla="*/ 335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3" h="799">
                  <a:moveTo>
                    <a:pt x="0" y="335"/>
                  </a:moveTo>
                  <a:lnTo>
                    <a:pt x="0" y="335"/>
                  </a:lnTo>
                  <a:cubicBezTo>
                    <a:pt x="205" y="706"/>
                    <a:pt x="205" y="706"/>
                    <a:pt x="205" y="706"/>
                  </a:cubicBezTo>
                  <a:cubicBezTo>
                    <a:pt x="465" y="724"/>
                    <a:pt x="465" y="724"/>
                    <a:pt x="465" y="724"/>
                  </a:cubicBezTo>
                  <a:cubicBezTo>
                    <a:pt x="465" y="724"/>
                    <a:pt x="446" y="780"/>
                    <a:pt x="465" y="780"/>
                  </a:cubicBezTo>
                  <a:cubicBezTo>
                    <a:pt x="483" y="780"/>
                    <a:pt x="501" y="798"/>
                    <a:pt x="520" y="780"/>
                  </a:cubicBezTo>
                  <a:cubicBezTo>
                    <a:pt x="557" y="761"/>
                    <a:pt x="613" y="687"/>
                    <a:pt x="650" y="650"/>
                  </a:cubicBezTo>
                  <a:cubicBezTo>
                    <a:pt x="687" y="613"/>
                    <a:pt x="724" y="539"/>
                    <a:pt x="724" y="539"/>
                  </a:cubicBezTo>
                  <a:cubicBezTo>
                    <a:pt x="742" y="520"/>
                    <a:pt x="706" y="427"/>
                    <a:pt x="687" y="390"/>
                  </a:cubicBezTo>
                  <a:cubicBezTo>
                    <a:pt x="668" y="371"/>
                    <a:pt x="613" y="335"/>
                    <a:pt x="613" y="279"/>
                  </a:cubicBezTo>
                  <a:cubicBezTo>
                    <a:pt x="631" y="223"/>
                    <a:pt x="668" y="205"/>
                    <a:pt x="576" y="130"/>
                  </a:cubicBezTo>
                  <a:cubicBezTo>
                    <a:pt x="483" y="56"/>
                    <a:pt x="465" y="0"/>
                    <a:pt x="390" y="38"/>
                  </a:cubicBezTo>
                  <a:cubicBezTo>
                    <a:pt x="316" y="75"/>
                    <a:pt x="205" y="112"/>
                    <a:pt x="149" y="168"/>
                  </a:cubicBezTo>
                  <a:cubicBezTo>
                    <a:pt x="112" y="223"/>
                    <a:pt x="0" y="335"/>
                    <a:pt x="0" y="33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5" name="Freeform 9">
              <a:extLst>
                <a:ext uri="{FF2B5EF4-FFF2-40B4-BE49-F238E27FC236}">
                  <a16:creationId xmlns:a16="http://schemas.microsoft.com/office/drawing/2014/main" id="{F5D91B0B-1028-5F41-9538-3C398FA1F73B}"/>
                </a:ext>
              </a:extLst>
            </p:cNvPr>
            <p:cNvSpPr>
              <a:spLocks noChangeArrowheads="1"/>
            </p:cNvSpPr>
            <p:nvPr/>
          </p:nvSpPr>
          <p:spPr bwMode="auto">
            <a:xfrm>
              <a:off x="1550988" y="3057525"/>
              <a:ext cx="647700" cy="460375"/>
            </a:xfrm>
            <a:custGeom>
              <a:avLst/>
              <a:gdLst>
                <a:gd name="T0" fmla="*/ 946 w 1800"/>
                <a:gd name="T1" fmla="*/ 112 h 1281"/>
                <a:gd name="T2" fmla="*/ 946 w 1800"/>
                <a:gd name="T3" fmla="*/ 112 h 1281"/>
                <a:gd name="T4" fmla="*/ 1076 w 1800"/>
                <a:gd name="T5" fmla="*/ 205 h 1281"/>
                <a:gd name="T6" fmla="*/ 1280 w 1800"/>
                <a:gd name="T7" fmla="*/ 167 h 1281"/>
                <a:gd name="T8" fmla="*/ 1428 w 1800"/>
                <a:gd name="T9" fmla="*/ 75 h 1281"/>
                <a:gd name="T10" fmla="*/ 1558 w 1800"/>
                <a:gd name="T11" fmla="*/ 167 h 1281"/>
                <a:gd name="T12" fmla="*/ 1707 w 1800"/>
                <a:gd name="T13" fmla="*/ 501 h 1281"/>
                <a:gd name="T14" fmla="*/ 1762 w 1800"/>
                <a:gd name="T15" fmla="*/ 724 h 1281"/>
                <a:gd name="T16" fmla="*/ 1781 w 1800"/>
                <a:gd name="T17" fmla="*/ 947 h 1281"/>
                <a:gd name="T18" fmla="*/ 1670 w 1800"/>
                <a:gd name="T19" fmla="*/ 1206 h 1281"/>
                <a:gd name="T20" fmla="*/ 1484 w 1800"/>
                <a:gd name="T21" fmla="*/ 1262 h 1281"/>
                <a:gd name="T22" fmla="*/ 1391 w 1800"/>
                <a:gd name="T23" fmla="*/ 1132 h 1281"/>
                <a:gd name="T24" fmla="*/ 1317 w 1800"/>
                <a:gd name="T25" fmla="*/ 1058 h 1281"/>
                <a:gd name="T26" fmla="*/ 1187 w 1800"/>
                <a:gd name="T27" fmla="*/ 1151 h 1281"/>
                <a:gd name="T28" fmla="*/ 1150 w 1800"/>
                <a:gd name="T29" fmla="*/ 1021 h 1281"/>
                <a:gd name="T30" fmla="*/ 1076 w 1800"/>
                <a:gd name="T31" fmla="*/ 928 h 1281"/>
                <a:gd name="T32" fmla="*/ 1094 w 1800"/>
                <a:gd name="T33" fmla="*/ 835 h 1281"/>
                <a:gd name="T34" fmla="*/ 1039 w 1800"/>
                <a:gd name="T35" fmla="*/ 742 h 1281"/>
                <a:gd name="T36" fmla="*/ 928 w 1800"/>
                <a:gd name="T37" fmla="*/ 650 h 1281"/>
                <a:gd name="T38" fmla="*/ 834 w 1800"/>
                <a:gd name="T39" fmla="*/ 668 h 1281"/>
                <a:gd name="T40" fmla="*/ 649 w 1800"/>
                <a:gd name="T41" fmla="*/ 742 h 1281"/>
                <a:gd name="T42" fmla="*/ 463 w 1800"/>
                <a:gd name="T43" fmla="*/ 947 h 1281"/>
                <a:gd name="T44" fmla="*/ 297 w 1800"/>
                <a:gd name="T45" fmla="*/ 650 h 1281"/>
                <a:gd name="T46" fmla="*/ 167 w 1800"/>
                <a:gd name="T47" fmla="*/ 464 h 1281"/>
                <a:gd name="T48" fmla="*/ 56 w 1800"/>
                <a:gd name="T49" fmla="*/ 427 h 1281"/>
                <a:gd name="T50" fmla="*/ 18 w 1800"/>
                <a:gd name="T51" fmla="*/ 371 h 1281"/>
                <a:gd name="T52" fmla="*/ 74 w 1800"/>
                <a:gd name="T53" fmla="*/ 353 h 1281"/>
                <a:gd name="T54" fmla="*/ 148 w 1800"/>
                <a:gd name="T55" fmla="*/ 241 h 1281"/>
                <a:gd name="T56" fmla="*/ 278 w 1800"/>
                <a:gd name="T57" fmla="*/ 186 h 1281"/>
                <a:gd name="T58" fmla="*/ 352 w 1800"/>
                <a:gd name="T59" fmla="*/ 93 h 1281"/>
                <a:gd name="T60" fmla="*/ 427 w 1800"/>
                <a:gd name="T61" fmla="*/ 19 h 1281"/>
                <a:gd name="T62" fmla="*/ 427 w 1800"/>
                <a:gd name="T63" fmla="*/ 0 h 1281"/>
                <a:gd name="T64" fmla="*/ 612 w 1800"/>
                <a:gd name="T65" fmla="*/ 38 h 1281"/>
                <a:gd name="T66" fmla="*/ 872 w 1800"/>
                <a:gd name="T67" fmla="*/ 112 h 1281"/>
                <a:gd name="T68" fmla="*/ 946 w 1800"/>
                <a:gd name="T69" fmla="*/ 112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0" h="1281">
                  <a:moveTo>
                    <a:pt x="946" y="112"/>
                  </a:moveTo>
                  <a:lnTo>
                    <a:pt x="946" y="112"/>
                  </a:lnTo>
                  <a:cubicBezTo>
                    <a:pt x="946" y="112"/>
                    <a:pt x="1020" y="186"/>
                    <a:pt x="1076" y="205"/>
                  </a:cubicBezTo>
                  <a:cubicBezTo>
                    <a:pt x="1131" y="223"/>
                    <a:pt x="1187" y="186"/>
                    <a:pt x="1280" y="167"/>
                  </a:cubicBezTo>
                  <a:cubicBezTo>
                    <a:pt x="1354" y="130"/>
                    <a:pt x="1410" y="75"/>
                    <a:pt x="1428" y="75"/>
                  </a:cubicBezTo>
                  <a:cubicBezTo>
                    <a:pt x="1428" y="75"/>
                    <a:pt x="1502" y="0"/>
                    <a:pt x="1558" y="167"/>
                  </a:cubicBezTo>
                  <a:cubicBezTo>
                    <a:pt x="1614" y="335"/>
                    <a:pt x="1670" y="427"/>
                    <a:pt x="1707" y="501"/>
                  </a:cubicBezTo>
                  <a:cubicBezTo>
                    <a:pt x="1744" y="576"/>
                    <a:pt x="1762" y="631"/>
                    <a:pt x="1762" y="724"/>
                  </a:cubicBezTo>
                  <a:cubicBezTo>
                    <a:pt x="1744" y="798"/>
                    <a:pt x="1799" y="872"/>
                    <a:pt x="1781" y="947"/>
                  </a:cubicBezTo>
                  <a:cubicBezTo>
                    <a:pt x="1762" y="1021"/>
                    <a:pt x="1725" y="1151"/>
                    <a:pt x="1670" y="1206"/>
                  </a:cubicBezTo>
                  <a:cubicBezTo>
                    <a:pt x="1596" y="1262"/>
                    <a:pt x="1502" y="1280"/>
                    <a:pt x="1484" y="1262"/>
                  </a:cubicBezTo>
                  <a:cubicBezTo>
                    <a:pt x="1447" y="1243"/>
                    <a:pt x="1391" y="1151"/>
                    <a:pt x="1391" y="1132"/>
                  </a:cubicBezTo>
                  <a:cubicBezTo>
                    <a:pt x="1373" y="1113"/>
                    <a:pt x="1373" y="1039"/>
                    <a:pt x="1317" y="1058"/>
                  </a:cubicBezTo>
                  <a:cubicBezTo>
                    <a:pt x="1261" y="1077"/>
                    <a:pt x="1187" y="1151"/>
                    <a:pt x="1187" y="1151"/>
                  </a:cubicBezTo>
                  <a:cubicBezTo>
                    <a:pt x="1187" y="1151"/>
                    <a:pt x="1187" y="1058"/>
                    <a:pt x="1150" y="1021"/>
                  </a:cubicBezTo>
                  <a:cubicBezTo>
                    <a:pt x="1113" y="983"/>
                    <a:pt x="1094" y="928"/>
                    <a:pt x="1076" y="928"/>
                  </a:cubicBezTo>
                  <a:cubicBezTo>
                    <a:pt x="1076" y="909"/>
                    <a:pt x="1094" y="854"/>
                    <a:pt x="1094" y="835"/>
                  </a:cubicBezTo>
                  <a:cubicBezTo>
                    <a:pt x="1094" y="798"/>
                    <a:pt x="1057" y="761"/>
                    <a:pt x="1039" y="742"/>
                  </a:cubicBezTo>
                  <a:cubicBezTo>
                    <a:pt x="1002" y="724"/>
                    <a:pt x="928" y="650"/>
                    <a:pt x="928" y="650"/>
                  </a:cubicBezTo>
                  <a:cubicBezTo>
                    <a:pt x="928" y="650"/>
                    <a:pt x="909" y="631"/>
                    <a:pt x="834" y="668"/>
                  </a:cubicBezTo>
                  <a:cubicBezTo>
                    <a:pt x="760" y="687"/>
                    <a:pt x="649" y="742"/>
                    <a:pt x="649" y="742"/>
                  </a:cubicBezTo>
                  <a:cubicBezTo>
                    <a:pt x="463" y="947"/>
                    <a:pt x="463" y="947"/>
                    <a:pt x="463" y="947"/>
                  </a:cubicBezTo>
                  <a:cubicBezTo>
                    <a:pt x="463" y="947"/>
                    <a:pt x="297" y="668"/>
                    <a:pt x="297" y="650"/>
                  </a:cubicBezTo>
                  <a:cubicBezTo>
                    <a:pt x="278" y="650"/>
                    <a:pt x="167" y="464"/>
                    <a:pt x="167" y="464"/>
                  </a:cubicBezTo>
                  <a:cubicBezTo>
                    <a:pt x="167" y="464"/>
                    <a:pt x="92" y="483"/>
                    <a:pt x="56" y="427"/>
                  </a:cubicBezTo>
                  <a:cubicBezTo>
                    <a:pt x="37" y="390"/>
                    <a:pt x="0" y="353"/>
                    <a:pt x="18" y="371"/>
                  </a:cubicBezTo>
                  <a:cubicBezTo>
                    <a:pt x="37" y="371"/>
                    <a:pt x="37" y="409"/>
                    <a:pt x="74" y="353"/>
                  </a:cubicBezTo>
                  <a:cubicBezTo>
                    <a:pt x="111" y="279"/>
                    <a:pt x="92" y="260"/>
                    <a:pt x="148" y="241"/>
                  </a:cubicBezTo>
                  <a:cubicBezTo>
                    <a:pt x="204" y="205"/>
                    <a:pt x="260" y="205"/>
                    <a:pt x="278" y="186"/>
                  </a:cubicBezTo>
                  <a:cubicBezTo>
                    <a:pt x="315" y="167"/>
                    <a:pt x="352" y="93"/>
                    <a:pt x="352" y="93"/>
                  </a:cubicBezTo>
                  <a:cubicBezTo>
                    <a:pt x="352" y="93"/>
                    <a:pt x="427" y="38"/>
                    <a:pt x="427" y="19"/>
                  </a:cubicBezTo>
                  <a:lnTo>
                    <a:pt x="427" y="0"/>
                  </a:lnTo>
                  <a:cubicBezTo>
                    <a:pt x="427" y="0"/>
                    <a:pt x="538" y="0"/>
                    <a:pt x="612" y="38"/>
                  </a:cubicBezTo>
                  <a:cubicBezTo>
                    <a:pt x="705" y="75"/>
                    <a:pt x="798" y="112"/>
                    <a:pt x="872" y="112"/>
                  </a:cubicBezTo>
                  <a:cubicBezTo>
                    <a:pt x="946" y="112"/>
                    <a:pt x="946" y="112"/>
                    <a:pt x="946" y="11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6" name="Freeform 10">
              <a:extLst>
                <a:ext uri="{FF2B5EF4-FFF2-40B4-BE49-F238E27FC236}">
                  <a16:creationId xmlns:a16="http://schemas.microsoft.com/office/drawing/2014/main" id="{03A2BA9F-68AB-1F43-87E6-36A4EE053DCE}"/>
                </a:ext>
              </a:extLst>
            </p:cNvPr>
            <p:cNvSpPr>
              <a:spLocks noChangeArrowheads="1"/>
            </p:cNvSpPr>
            <p:nvPr/>
          </p:nvSpPr>
          <p:spPr bwMode="auto">
            <a:xfrm>
              <a:off x="1817688" y="1930400"/>
              <a:ext cx="1449387" cy="1343025"/>
            </a:xfrm>
            <a:custGeom>
              <a:avLst/>
              <a:gdLst>
                <a:gd name="T0" fmla="*/ 1614 w 4026"/>
                <a:gd name="T1" fmla="*/ 3728 h 3729"/>
                <a:gd name="T2" fmla="*/ 1614 w 4026"/>
                <a:gd name="T3" fmla="*/ 3728 h 3729"/>
                <a:gd name="T4" fmla="*/ 1428 w 4026"/>
                <a:gd name="T5" fmla="*/ 3728 h 3729"/>
                <a:gd name="T6" fmla="*/ 1206 w 4026"/>
                <a:gd name="T7" fmla="*/ 3691 h 3729"/>
                <a:gd name="T8" fmla="*/ 983 w 4026"/>
                <a:gd name="T9" fmla="*/ 3710 h 3729"/>
                <a:gd name="T10" fmla="*/ 890 w 4026"/>
                <a:gd name="T11" fmla="*/ 3487 h 3729"/>
                <a:gd name="T12" fmla="*/ 816 w 4026"/>
                <a:gd name="T13" fmla="*/ 3283 h 3729"/>
                <a:gd name="T14" fmla="*/ 686 w 4026"/>
                <a:gd name="T15" fmla="*/ 3209 h 3729"/>
                <a:gd name="T16" fmla="*/ 463 w 4026"/>
                <a:gd name="T17" fmla="*/ 3320 h 3729"/>
                <a:gd name="T18" fmla="*/ 334 w 4026"/>
                <a:gd name="T19" fmla="*/ 3339 h 3729"/>
                <a:gd name="T20" fmla="*/ 204 w 4026"/>
                <a:gd name="T21" fmla="*/ 3246 h 3729"/>
                <a:gd name="T22" fmla="*/ 222 w 4026"/>
                <a:gd name="T23" fmla="*/ 3209 h 3729"/>
                <a:gd name="T24" fmla="*/ 204 w 4026"/>
                <a:gd name="T25" fmla="*/ 3116 h 3729"/>
                <a:gd name="T26" fmla="*/ 204 w 4026"/>
                <a:gd name="T27" fmla="*/ 3042 h 3729"/>
                <a:gd name="T28" fmla="*/ 56 w 4026"/>
                <a:gd name="T29" fmla="*/ 2875 h 3729"/>
                <a:gd name="T30" fmla="*/ 0 w 4026"/>
                <a:gd name="T31" fmla="*/ 2652 h 3729"/>
                <a:gd name="T32" fmla="*/ 37 w 4026"/>
                <a:gd name="T33" fmla="*/ 2467 h 3729"/>
                <a:gd name="T34" fmla="*/ 204 w 4026"/>
                <a:gd name="T35" fmla="*/ 2448 h 3729"/>
                <a:gd name="T36" fmla="*/ 445 w 4026"/>
                <a:gd name="T37" fmla="*/ 2467 h 3729"/>
                <a:gd name="T38" fmla="*/ 872 w 4026"/>
                <a:gd name="T39" fmla="*/ 2430 h 3729"/>
                <a:gd name="T40" fmla="*/ 1447 w 4026"/>
                <a:gd name="T41" fmla="*/ 2411 h 3729"/>
                <a:gd name="T42" fmla="*/ 1596 w 4026"/>
                <a:gd name="T43" fmla="*/ 2392 h 3729"/>
                <a:gd name="T44" fmla="*/ 1632 w 4026"/>
                <a:gd name="T45" fmla="*/ 2226 h 3729"/>
                <a:gd name="T46" fmla="*/ 1521 w 4026"/>
                <a:gd name="T47" fmla="*/ 1465 h 3729"/>
                <a:gd name="T48" fmla="*/ 1336 w 4026"/>
                <a:gd name="T49" fmla="*/ 55 h 3729"/>
                <a:gd name="T50" fmla="*/ 1837 w 4026"/>
                <a:gd name="T51" fmla="*/ 0 h 3729"/>
                <a:gd name="T52" fmla="*/ 3302 w 4026"/>
                <a:gd name="T53" fmla="*/ 1038 h 3729"/>
                <a:gd name="T54" fmla="*/ 3339 w 4026"/>
                <a:gd name="T55" fmla="*/ 1149 h 3729"/>
                <a:gd name="T56" fmla="*/ 3673 w 4026"/>
                <a:gd name="T57" fmla="*/ 1261 h 3729"/>
                <a:gd name="T58" fmla="*/ 3747 w 4026"/>
                <a:gd name="T59" fmla="*/ 1465 h 3729"/>
                <a:gd name="T60" fmla="*/ 3877 w 4026"/>
                <a:gd name="T61" fmla="*/ 1520 h 3729"/>
                <a:gd name="T62" fmla="*/ 4025 w 4026"/>
                <a:gd name="T63" fmla="*/ 1502 h 3729"/>
                <a:gd name="T64" fmla="*/ 3988 w 4026"/>
                <a:gd name="T65" fmla="*/ 1985 h 3729"/>
                <a:gd name="T66" fmla="*/ 3896 w 4026"/>
                <a:gd name="T67" fmla="*/ 2281 h 3729"/>
                <a:gd name="T68" fmla="*/ 3822 w 4026"/>
                <a:gd name="T69" fmla="*/ 2411 h 3729"/>
                <a:gd name="T70" fmla="*/ 3395 w 4026"/>
                <a:gd name="T71" fmla="*/ 2448 h 3729"/>
                <a:gd name="T72" fmla="*/ 3209 w 4026"/>
                <a:gd name="T73" fmla="*/ 2504 h 3729"/>
                <a:gd name="T74" fmla="*/ 3024 w 4026"/>
                <a:gd name="T75" fmla="*/ 2578 h 3729"/>
                <a:gd name="T76" fmla="*/ 2801 w 4026"/>
                <a:gd name="T77" fmla="*/ 2541 h 3729"/>
                <a:gd name="T78" fmla="*/ 2412 w 4026"/>
                <a:gd name="T79" fmla="*/ 2689 h 3729"/>
                <a:gd name="T80" fmla="*/ 2152 w 4026"/>
                <a:gd name="T81" fmla="*/ 2893 h 3729"/>
                <a:gd name="T82" fmla="*/ 2059 w 4026"/>
                <a:gd name="T83" fmla="*/ 2986 h 3729"/>
                <a:gd name="T84" fmla="*/ 1855 w 4026"/>
                <a:gd name="T85" fmla="*/ 3134 h 3729"/>
                <a:gd name="T86" fmla="*/ 1614 w 4026"/>
                <a:gd name="T87" fmla="*/ 3728 h 3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26" h="3729">
                  <a:moveTo>
                    <a:pt x="1614" y="3728"/>
                  </a:moveTo>
                  <a:lnTo>
                    <a:pt x="1614" y="3728"/>
                  </a:lnTo>
                  <a:cubicBezTo>
                    <a:pt x="1614" y="3728"/>
                    <a:pt x="1502" y="3728"/>
                    <a:pt x="1428" y="3728"/>
                  </a:cubicBezTo>
                  <a:cubicBezTo>
                    <a:pt x="1373" y="3710"/>
                    <a:pt x="1261" y="3691"/>
                    <a:pt x="1206" y="3691"/>
                  </a:cubicBezTo>
                  <a:cubicBezTo>
                    <a:pt x="1150" y="3672"/>
                    <a:pt x="983" y="3710"/>
                    <a:pt x="983" y="3710"/>
                  </a:cubicBezTo>
                  <a:cubicBezTo>
                    <a:pt x="890" y="3487"/>
                    <a:pt x="890" y="3487"/>
                    <a:pt x="890" y="3487"/>
                  </a:cubicBezTo>
                  <a:cubicBezTo>
                    <a:pt x="816" y="3283"/>
                    <a:pt x="816" y="3283"/>
                    <a:pt x="816" y="3283"/>
                  </a:cubicBezTo>
                  <a:cubicBezTo>
                    <a:pt x="816" y="3283"/>
                    <a:pt x="779" y="3153"/>
                    <a:pt x="686" y="3209"/>
                  </a:cubicBezTo>
                  <a:cubicBezTo>
                    <a:pt x="593" y="3264"/>
                    <a:pt x="463" y="3320"/>
                    <a:pt x="463" y="3320"/>
                  </a:cubicBezTo>
                  <a:cubicBezTo>
                    <a:pt x="463" y="3320"/>
                    <a:pt x="371" y="3357"/>
                    <a:pt x="334" y="3339"/>
                  </a:cubicBezTo>
                  <a:cubicBezTo>
                    <a:pt x="297" y="3339"/>
                    <a:pt x="204" y="3246"/>
                    <a:pt x="204" y="3246"/>
                  </a:cubicBezTo>
                  <a:cubicBezTo>
                    <a:pt x="204" y="3246"/>
                    <a:pt x="241" y="3227"/>
                    <a:pt x="222" y="3209"/>
                  </a:cubicBezTo>
                  <a:cubicBezTo>
                    <a:pt x="222" y="3190"/>
                    <a:pt x="204" y="3134"/>
                    <a:pt x="204" y="3116"/>
                  </a:cubicBezTo>
                  <a:cubicBezTo>
                    <a:pt x="204" y="3098"/>
                    <a:pt x="204" y="3042"/>
                    <a:pt x="204" y="3042"/>
                  </a:cubicBezTo>
                  <a:cubicBezTo>
                    <a:pt x="204" y="3042"/>
                    <a:pt x="92" y="2912"/>
                    <a:pt x="56" y="2875"/>
                  </a:cubicBezTo>
                  <a:cubicBezTo>
                    <a:pt x="37" y="2838"/>
                    <a:pt x="0" y="2708"/>
                    <a:pt x="0" y="2652"/>
                  </a:cubicBezTo>
                  <a:cubicBezTo>
                    <a:pt x="18" y="2615"/>
                    <a:pt x="37" y="2467"/>
                    <a:pt x="37" y="2467"/>
                  </a:cubicBezTo>
                  <a:cubicBezTo>
                    <a:pt x="37" y="2467"/>
                    <a:pt x="148" y="2448"/>
                    <a:pt x="204" y="2448"/>
                  </a:cubicBezTo>
                  <a:cubicBezTo>
                    <a:pt x="260" y="2467"/>
                    <a:pt x="352" y="2467"/>
                    <a:pt x="445" y="2467"/>
                  </a:cubicBezTo>
                  <a:cubicBezTo>
                    <a:pt x="519" y="2448"/>
                    <a:pt x="872" y="2430"/>
                    <a:pt x="872" y="2430"/>
                  </a:cubicBezTo>
                  <a:cubicBezTo>
                    <a:pt x="1447" y="2411"/>
                    <a:pt x="1447" y="2411"/>
                    <a:pt x="1447" y="2411"/>
                  </a:cubicBezTo>
                  <a:cubicBezTo>
                    <a:pt x="1447" y="2411"/>
                    <a:pt x="1558" y="2411"/>
                    <a:pt x="1596" y="2392"/>
                  </a:cubicBezTo>
                  <a:cubicBezTo>
                    <a:pt x="1632" y="2356"/>
                    <a:pt x="1670" y="2337"/>
                    <a:pt x="1632" y="2226"/>
                  </a:cubicBezTo>
                  <a:cubicBezTo>
                    <a:pt x="1614" y="2133"/>
                    <a:pt x="1521" y="1465"/>
                    <a:pt x="1521" y="1465"/>
                  </a:cubicBezTo>
                  <a:cubicBezTo>
                    <a:pt x="1336" y="55"/>
                    <a:pt x="1336" y="55"/>
                    <a:pt x="1336" y="55"/>
                  </a:cubicBezTo>
                  <a:cubicBezTo>
                    <a:pt x="1837" y="0"/>
                    <a:pt x="1837" y="0"/>
                    <a:pt x="1837" y="0"/>
                  </a:cubicBezTo>
                  <a:cubicBezTo>
                    <a:pt x="3302" y="1038"/>
                    <a:pt x="3302" y="1038"/>
                    <a:pt x="3302" y="1038"/>
                  </a:cubicBezTo>
                  <a:cubicBezTo>
                    <a:pt x="3302" y="1038"/>
                    <a:pt x="3321" y="1149"/>
                    <a:pt x="3339" y="1149"/>
                  </a:cubicBezTo>
                  <a:cubicBezTo>
                    <a:pt x="3376" y="1149"/>
                    <a:pt x="3673" y="1261"/>
                    <a:pt x="3673" y="1261"/>
                  </a:cubicBezTo>
                  <a:cubicBezTo>
                    <a:pt x="3673" y="1261"/>
                    <a:pt x="3747" y="1354"/>
                    <a:pt x="3747" y="1465"/>
                  </a:cubicBezTo>
                  <a:cubicBezTo>
                    <a:pt x="3747" y="1465"/>
                    <a:pt x="3747" y="1539"/>
                    <a:pt x="3877" y="1520"/>
                  </a:cubicBezTo>
                  <a:cubicBezTo>
                    <a:pt x="4025" y="1502"/>
                    <a:pt x="4025" y="1502"/>
                    <a:pt x="4025" y="1502"/>
                  </a:cubicBezTo>
                  <a:cubicBezTo>
                    <a:pt x="4025" y="1502"/>
                    <a:pt x="4007" y="1855"/>
                    <a:pt x="3988" y="1985"/>
                  </a:cubicBezTo>
                  <a:cubicBezTo>
                    <a:pt x="3951" y="2114"/>
                    <a:pt x="3914" y="2244"/>
                    <a:pt x="3896" y="2281"/>
                  </a:cubicBezTo>
                  <a:cubicBezTo>
                    <a:pt x="3877" y="2318"/>
                    <a:pt x="3914" y="2411"/>
                    <a:pt x="3822" y="2411"/>
                  </a:cubicBezTo>
                  <a:cubicBezTo>
                    <a:pt x="3728" y="2411"/>
                    <a:pt x="3487" y="2448"/>
                    <a:pt x="3395" y="2448"/>
                  </a:cubicBezTo>
                  <a:cubicBezTo>
                    <a:pt x="3302" y="2448"/>
                    <a:pt x="3283" y="2485"/>
                    <a:pt x="3209" y="2504"/>
                  </a:cubicBezTo>
                  <a:cubicBezTo>
                    <a:pt x="3116" y="2541"/>
                    <a:pt x="3042" y="2559"/>
                    <a:pt x="3024" y="2578"/>
                  </a:cubicBezTo>
                  <a:cubicBezTo>
                    <a:pt x="3005" y="2578"/>
                    <a:pt x="2894" y="2504"/>
                    <a:pt x="2801" y="2541"/>
                  </a:cubicBezTo>
                  <a:cubicBezTo>
                    <a:pt x="2709" y="2559"/>
                    <a:pt x="2486" y="2633"/>
                    <a:pt x="2412" y="2689"/>
                  </a:cubicBezTo>
                  <a:cubicBezTo>
                    <a:pt x="2319" y="2763"/>
                    <a:pt x="2189" y="2819"/>
                    <a:pt x="2152" y="2893"/>
                  </a:cubicBezTo>
                  <a:cubicBezTo>
                    <a:pt x="2115" y="2949"/>
                    <a:pt x="2133" y="2968"/>
                    <a:pt x="2059" y="2986"/>
                  </a:cubicBezTo>
                  <a:cubicBezTo>
                    <a:pt x="1985" y="3023"/>
                    <a:pt x="1929" y="3023"/>
                    <a:pt x="1855" y="3134"/>
                  </a:cubicBezTo>
                  <a:cubicBezTo>
                    <a:pt x="1781" y="3246"/>
                    <a:pt x="1596" y="3598"/>
                    <a:pt x="1614" y="372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7" name="Freeform 11">
              <a:extLst>
                <a:ext uri="{FF2B5EF4-FFF2-40B4-BE49-F238E27FC236}">
                  <a16:creationId xmlns:a16="http://schemas.microsoft.com/office/drawing/2014/main" id="{A7D94A3F-79C1-6146-9E36-5C0CCB06DDCD}"/>
                </a:ext>
              </a:extLst>
            </p:cNvPr>
            <p:cNvSpPr>
              <a:spLocks noChangeArrowheads="1"/>
            </p:cNvSpPr>
            <p:nvPr/>
          </p:nvSpPr>
          <p:spPr bwMode="auto">
            <a:xfrm>
              <a:off x="1871663" y="3438525"/>
              <a:ext cx="368300" cy="381000"/>
            </a:xfrm>
            <a:custGeom>
              <a:avLst/>
              <a:gdLst>
                <a:gd name="T0" fmla="*/ 965 w 1022"/>
                <a:gd name="T1" fmla="*/ 1038 h 1058"/>
                <a:gd name="T2" fmla="*/ 965 w 1022"/>
                <a:gd name="T3" fmla="*/ 1038 h 1058"/>
                <a:gd name="T4" fmla="*/ 983 w 1022"/>
                <a:gd name="T5" fmla="*/ 909 h 1058"/>
                <a:gd name="T6" fmla="*/ 983 w 1022"/>
                <a:gd name="T7" fmla="*/ 835 h 1058"/>
                <a:gd name="T8" fmla="*/ 1002 w 1022"/>
                <a:gd name="T9" fmla="*/ 705 h 1058"/>
                <a:gd name="T10" fmla="*/ 947 w 1022"/>
                <a:gd name="T11" fmla="*/ 593 h 1058"/>
                <a:gd name="T12" fmla="*/ 761 w 1022"/>
                <a:gd name="T13" fmla="*/ 464 h 1058"/>
                <a:gd name="T14" fmla="*/ 724 w 1022"/>
                <a:gd name="T15" fmla="*/ 371 h 1058"/>
                <a:gd name="T16" fmla="*/ 724 w 1022"/>
                <a:gd name="T17" fmla="*/ 167 h 1058"/>
                <a:gd name="T18" fmla="*/ 612 w 1022"/>
                <a:gd name="T19" fmla="*/ 204 h 1058"/>
                <a:gd name="T20" fmla="*/ 501 w 1022"/>
                <a:gd name="T21" fmla="*/ 111 h 1058"/>
                <a:gd name="T22" fmla="*/ 464 w 1022"/>
                <a:gd name="T23" fmla="*/ 0 h 1058"/>
                <a:gd name="T24" fmla="*/ 390 w 1022"/>
                <a:gd name="T25" fmla="*/ 0 h 1058"/>
                <a:gd name="T26" fmla="*/ 297 w 1022"/>
                <a:gd name="T27" fmla="*/ 93 h 1058"/>
                <a:gd name="T28" fmla="*/ 223 w 1022"/>
                <a:gd name="T29" fmla="*/ 204 h 1058"/>
                <a:gd name="T30" fmla="*/ 112 w 1022"/>
                <a:gd name="T31" fmla="*/ 296 h 1058"/>
                <a:gd name="T32" fmla="*/ 56 w 1022"/>
                <a:gd name="T33" fmla="*/ 334 h 1058"/>
                <a:gd name="T34" fmla="*/ 74 w 1022"/>
                <a:gd name="T35" fmla="*/ 371 h 1058"/>
                <a:gd name="T36" fmla="*/ 149 w 1022"/>
                <a:gd name="T37" fmla="*/ 390 h 1058"/>
                <a:gd name="T38" fmla="*/ 223 w 1022"/>
                <a:gd name="T39" fmla="*/ 445 h 1058"/>
                <a:gd name="T40" fmla="*/ 315 w 1022"/>
                <a:gd name="T41" fmla="*/ 575 h 1058"/>
                <a:gd name="T42" fmla="*/ 464 w 1022"/>
                <a:gd name="T43" fmla="*/ 686 h 1058"/>
                <a:gd name="T44" fmla="*/ 706 w 1022"/>
                <a:gd name="T45" fmla="*/ 927 h 1058"/>
                <a:gd name="T46" fmla="*/ 872 w 1022"/>
                <a:gd name="T47" fmla="*/ 1038 h 1058"/>
                <a:gd name="T48" fmla="*/ 965 w 1022"/>
                <a:gd name="T49" fmla="*/ 1038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22" h="1058">
                  <a:moveTo>
                    <a:pt x="965" y="1038"/>
                  </a:moveTo>
                  <a:lnTo>
                    <a:pt x="965" y="1038"/>
                  </a:lnTo>
                  <a:cubicBezTo>
                    <a:pt x="965" y="1038"/>
                    <a:pt x="983" y="946"/>
                    <a:pt x="983" y="909"/>
                  </a:cubicBezTo>
                  <a:cubicBezTo>
                    <a:pt x="983" y="872"/>
                    <a:pt x="983" y="853"/>
                    <a:pt x="983" y="835"/>
                  </a:cubicBezTo>
                  <a:cubicBezTo>
                    <a:pt x="1002" y="797"/>
                    <a:pt x="1021" y="723"/>
                    <a:pt x="1002" y="705"/>
                  </a:cubicBezTo>
                  <a:cubicBezTo>
                    <a:pt x="983" y="667"/>
                    <a:pt x="1002" y="649"/>
                    <a:pt x="947" y="593"/>
                  </a:cubicBezTo>
                  <a:cubicBezTo>
                    <a:pt x="872" y="538"/>
                    <a:pt x="761" y="464"/>
                    <a:pt x="761" y="464"/>
                  </a:cubicBezTo>
                  <a:cubicBezTo>
                    <a:pt x="761" y="464"/>
                    <a:pt x="724" y="426"/>
                    <a:pt x="724" y="371"/>
                  </a:cubicBezTo>
                  <a:cubicBezTo>
                    <a:pt x="706" y="315"/>
                    <a:pt x="724" y="167"/>
                    <a:pt x="724" y="167"/>
                  </a:cubicBezTo>
                  <a:cubicBezTo>
                    <a:pt x="724" y="167"/>
                    <a:pt x="650" y="204"/>
                    <a:pt x="612" y="204"/>
                  </a:cubicBezTo>
                  <a:cubicBezTo>
                    <a:pt x="594" y="204"/>
                    <a:pt x="520" y="130"/>
                    <a:pt x="501" y="111"/>
                  </a:cubicBezTo>
                  <a:cubicBezTo>
                    <a:pt x="501" y="93"/>
                    <a:pt x="483" y="19"/>
                    <a:pt x="464" y="0"/>
                  </a:cubicBezTo>
                  <a:cubicBezTo>
                    <a:pt x="464" y="0"/>
                    <a:pt x="427" y="0"/>
                    <a:pt x="390" y="0"/>
                  </a:cubicBezTo>
                  <a:cubicBezTo>
                    <a:pt x="371" y="19"/>
                    <a:pt x="297" y="93"/>
                    <a:pt x="297" y="93"/>
                  </a:cubicBezTo>
                  <a:cubicBezTo>
                    <a:pt x="297" y="93"/>
                    <a:pt x="241" y="185"/>
                    <a:pt x="223" y="204"/>
                  </a:cubicBezTo>
                  <a:cubicBezTo>
                    <a:pt x="186" y="222"/>
                    <a:pt x="149" y="278"/>
                    <a:pt x="112" y="296"/>
                  </a:cubicBezTo>
                  <a:cubicBezTo>
                    <a:pt x="93" y="315"/>
                    <a:pt x="93" y="334"/>
                    <a:pt x="56" y="334"/>
                  </a:cubicBezTo>
                  <a:cubicBezTo>
                    <a:pt x="0" y="334"/>
                    <a:pt x="38" y="352"/>
                    <a:pt x="74" y="371"/>
                  </a:cubicBezTo>
                  <a:cubicBezTo>
                    <a:pt x="112" y="390"/>
                    <a:pt x="112" y="390"/>
                    <a:pt x="149" y="390"/>
                  </a:cubicBezTo>
                  <a:cubicBezTo>
                    <a:pt x="204" y="390"/>
                    <a:pt x="223" y="390"/>
                    <a:pt x="223" y="445"/>
                  </a:cubicBezTo>
                  <a:cubicBezTo>
                    <a:pt x="241" y="519"/>
                    <a:pt x="279" y="538"/>
                    <a:pt x="315" y="575"/>
                  </a:cubicBezTo>
                  <a:cubicBezTo>
                    <a:pt x="353" y="593"/>
                    <a:pt x="427" y="649"/>
                    <a:pt x="464" y="686"/>
                  </a:cubicBezTo>
                  <a:cubicBezTo>
                    <a:pt x="501" y="742"/>
                    <a:pt x="668" y="872"/>
                    <a:pt x="706" y="927"/>
                  </a:cubicBezTo>
                  <a:cubicBezTo>
                    <a:pt x="761" y="964"/>
                    <a:pt x="835" y="1038"/>
                    <a:pt x="872" y="1038"/>
                  </a:cubicBezTo>
                  <a:cubicBezTo>
                    <a:pt x="891" y="1038"/>
                    <a:pt x="947" y="1057"/>
                    <a:pt x="965" y="103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8" name="Freeform 12">
              <a:extLst>
                <a:ext uri="{FF2B5EF4-FFF2-40B4-BE49-F238E27FC236}">
                  <a16:creationId xmlns:a16="http://schemas.microsoft.com/office/drawing/2014/main" id="{B890EF3C-17BB-A445-B1C4-0F973548DB7F}"/>
                </a:ext>
              </a:extLst>
            </p:cNvPr>
            <p:cNvSpPr>
              <a:spLocks noChangeArrowheads="1"/>
            </p:cNvSpPr>
            <p:nvPr/>
          </p:nvSpPr>
          <p:spPr bwMode="auto">
            <a:xfrm>
              <a:off x="2125663" y="3251200"/>
              <a:ext cx="547687" cy="561975"/>
            </a:xfrm>
            <a:custGeom>
              <a:avLst/>
              <a:gdLst>
                <a:gd name="T0" fmla="*/ 760 w 1521"/>
                <a:gd name="T1" fmla="*/ 56 h 1559"/>
                <a:gd name="T2" fmla="*/ 760 w 1521"/>
                <a:gd name="T3" fmla="*/ 56 h 1559"/>
                <a:gd name="T4" fmla="*/ 760 w 1521"/>
                <a:gd name="T5" fmla="*/ 0 h 1559"/>
                <a:gd name="T6" fmla="*/ 834 w 1521"/>
                <a:gd name="T7" fmla="*/ 19 h 1559"/>
                <a:gd name="T8" fmla="*/ 908 w 1521"/>
                <a:gd name="T9" fmla="*/ 112 h 1559"/>
                <a:gd name="T10" fmla="*/ 1094 w 1521"/>
                <a:gd name="T11" fmla="*/ 168 h 1559"/>
                <a:gd name="T12" fmla="*/ 1372 w 1521"/>
                <a:gd name="T13" fmla="*/ 130 h 1559"/>
                <a:gd name="T14" fmla="*/ 1428 w 1521"/>
                <a:gd name="T15" fmla="*/ 242 h 1559"/>
                <a:gd name="T16" fmla="*/ 1502 w 1521"/>
                <a:gd name="T17" fmla="*/ 390 h 1559"/>
                <a:gd name="T18" fmla="*/ 1484 w 1521"/>
                <a:gd name="T19" fmla="*/ 483 h 1559"/>
                <a:gd name="T20" fmla="*/ 1335 w 1521"/>
                <a:gd name="T21" fmla="*/ 761 h 1559"/>
                <a:gd name="T22" fmla="*/ 1354 w 1521"/>
                <a:gd name="T23" fmla="*/ 910 h 1559"/>
                <a:gd name="T24" fmla="*/ 1428 w 1521"/>
                <a:gd name="T25" fmla="*/ 1169 h 1559"/>
                <a:gd name="T26" fmla="*/ 1446 w 1521"/>
                <a:gd name="T27" fmla="*/ 1317 h 1559"/>
                <a:gd name="T28" fmla="*/ 1224 w 1521"/>
                <a:gd name="T29" fmla="*/ 1281 h 1559"/>
                <a:gd name="T30" fmla="*/ 983 w 1521"/>
                <a:gd name="T31" fmla="*/ 1317 h 1559"/>
                <a:gd name="T32" fmla="*/ 574 w 1521"/>
                <a:gd name="T33" fmla="*/ 1429 h 1559"/>
                <a:gd name="T34" fmla="*/ 259 w 1521"/>
                <a:gd name="T35" fmla="*/ 1558 h 1559"/>
                <a:gd name="T36" fmla="*/ 277 w 1521"/>
                <a:gd name="T37" fmla="*/ 1410 h 1559"/>
                <a:gd name="T38" fmla="*/ 296 w 1521"/>
                <a:gd name="T39" fmla="*/ 1336 h 1559"/>
                <a:gd name="T40" fmla="*/ 296 w 1521"/>
                <a:gd name="T41" fmla="*/ 1225 h 1559"/>
                <a:gd name="T42" fmla="*/ 277 w 1521"/>
                <a:gd name="T43" fmla="*/ 1169 h 1559"/>
                <a:gd name="T44" fmla="*/ 111 w 1521"/>
                <a:gd name="T45" fmla="*/ 1021 h 1559"/>
                <a:gd name="T46" fmla="*/ 18 w 1521"/>
                <a:gd name="T47" fmla="*/ 946 h 1559"/>
                <a:gd name="T48" fmla="*/ 18 w 1521"/>
                <a:gd name="T49" fmla="*/ 687 h 1559"/>
                <a:gd name="T50" fmla="*/ 129 w 1521"/>
                <a:gd name="T51" fmla="*/ 539 h 1559"/>
                <a:gd name="T52" fmla="*/ 185 w 1521"/>
                <a:gd name="T53" fmla="*/ 390 h 1559"/>
                <a:gd name="T54" fmla="*/ 166 w 1521"/>
                <a:gd name="T55" fmla="*/ 279 h 1559"/>
                <a:gd name="T56" fmla="*/ 166 w 1521"/>
                <a:gd name="T57" fmla="*/ 149 h 1559"/>
                <a:gd name="T58" fmla="*/ 129 w 1521"/>
                <a:gd name="T59" fmla="*/ 38 h 1559"/>
                <a:gd name="T60" fmla="*/ 352 w 1521"/>
                <a:gd name="T61" fmla="*/ 19 h 1559"/>
                <a:gd name="T62" fmla="*/ 612 w 1521"/>
                <a:gd name="T63" fmla="*/ 56 h 1559"/>
                <a:gd name="T64" fmla="*/ 760 w 1521"/>
                <a:gd name="T65" fmla="*/ 56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1" h="1559">
                  <a:moveTo>
                    <a:pt x="760" y="56"/>
                  </a:moveTo>
                  <a:lnTo>
                    <a:pt x="760" y="56"/>
                  </a:lnTo>
                  <a:cubicBezTo>
                    <a:pt x="760" y="56"/>
                    <a:pt x="742" y="0"/>
                    <a:pt x="760" y="0"/>
                  </a:cubicBezTo>
                  <a:cubicBezTo>
                    <a:pt x="778" y="19"/>
                    <a:pt x="778" y="0"/>
                    <a:pt x="834" y="19"/>
                  </a:cubicBezTo>
                  <a:cubicBezTo>
                    <a:pt x="871" y="38"/>
                    <a:pt x="890" y="74"/>
                    <a:pt x="908" y="112"/>
                  </a:cubicBezTo>
                  <a:cubicBezTo>
                    <a:pt x="927" y="149"/>
                    <a:pt x="1001" y="186"/>
                    <a:pt x="1094" y="168"/>
                  </a:cubicBezTo>
                  <a:cubicBezTo>
                    <a:pt x="1168" y="149"/>
                    <a:pt x="1335" y="149"/>
                    <a:pt x="1372" y="130"/>
                  </a:cubicBezTo>
                  <a:cubicBezTo>
                    <a:pt x="1390" y="130"/>
                    <a:pt x="1409" y="168"/>
                    <a:pt x="1428" y="242"/>
                  </a:cubicBezTo>
                  <a:cubicBezTo>
                    <a:pt x="1465" y="297"/>
                    <a:pt x="1502" y="353"/>
                    <a:pt x="1502" y="390"/>
                  </a:cubicBezTo>
                  <a:cubicBezTo>
                    <a:pt x="1502" y="427"/>
                    <a:pt x="1520" y="390"/>
                    <a:pt x="1484" y="483"/>
                  </a:cubicBezTo>
                  <a:cubicBezTo>
                    <a:pt x="1446" y="575"/>
                    <a:pt x="1372" y="724"/>
                    <a:pt x="1335" y="761"/>
                  </a:cubicBezTo>
                  <a:cubicBezTo>
                    <a:pt x="1316" y="798"/>
                    <a:pt x="1298" y="798"/>
                    <a:pt x="1354" y="910"/>
                  </a:cubicBezTo>
                  <a:cubicBezTo>
                    <a:pt x="1390" y="1039"/>
                    <a:pt x="1409" y="1095"/>
                    <a:pt x="1428" y="1169"/>
                  </a:cubicBezTo>
                  <a:cubicBezTo>
                    <a:pt x="1446" y="1262"/>
                    <a:pt x="1446" y="1317"/>
                    <a:pt x="1446" y="1317"/>
                  </a:cubicBezTo>
                  <a:cubicBezTo>
                    <a:pt x="1446" y="1317"/>
                    <a:pt x="1279" y="1281"/>
                    <a:pt x="1224" y="1281"/>
                  </a:cubicBezTo>
                  <a:cubicBezTo>
                    <a:pt x="1168" y="1281"/>
                    <a:pt x="1057" y="1299"/>
                    <a:pt x="983" y="1317"/>
                  </a:cubicBezTo>
                  <a:cubicBezTo>
                    <a:pt x="890" y="1336"/>
                    <a:pt x="630" y="1410"/>
                    <a:pt x="574" y="1429"/>
                  </a:cubicBezTo>
                  <a:cubicBezTo>
                    <a:pt x="537" y="1447"/>
                    <a:pt x="277" y="1558"/>
                    <a:pt x="259" y="1558"/>
                  </a:cubicBezTo>
                  <a:cubicBezTo>
                    <a:pt x="277" y="1410"/>
                    <a:pt x="277" y="1410"/>
                    <a:pt x="277" y="1410"/>
                  </a:cubicBezTo>
                  <a:cubicBezTo>
                    <a:pt x="277" y="1410"/>
                    <a:pt x="296" y="1355"/>
                    <a:pt x="296" y="1336"/>
                  </a:cubicBezTo>
                  <a:cubicBezTo>
                    <a:pt x="296" y="1317"/>
                    <a:pt x="296" y="1243"/>
                    <a:pt x="296" y="1225"/>
                  </a:cubicBezTo>
                  <a:cubicBezTo>
                    <a:pt x="296" y="1225"/>
                    <a:pt x="296" y="1187"/>
                    <a:pt x="277" y="1169"/>
                  </a:cubicBezTo>
                  <a:cubicBezTo>
                    <a:pt x="277" y="1151"/>
                    <a:pt x="129" y="1039"/>
                    <a:pt x="111" y="1021"/>
                  </a:cubicBezTo>
                  <a:cubicBezTo>
                    <a:pt x="92" y="1002"/>
                    <a:pt x="36" y="984"/>
                    <a:pt x="18" y="946"/>
                  </a:cubicBezTo>
                  <a:cubicBezTo>
                    <a:pt x="0" y="910"/>
                    <a:pt x="18" y="687"/>
                    <a:pt x="18" y="687"/>
                  </a:cubicBezTo>
                  <a:cubicBezTo>
                    <a:pt x="18" y="687"/>
                    <a:pt x="92" y="668"/>
                    <a:pt x="129" y="539"/>
                  </a:cubicBezTo>
                  <a:lnTo>
                    <a:pt x="185" y="390"/>
                  </a:lnTo>
                  <a:cubicBezTo>
                    <a:pt x="185" y="371"/>
                    <a:pt x="185" y="316"/>
                    <a:pt x="166" y="279"/>
                  </a:cubicBezTo>
                  <a:cubicBezTo>
                    <a:pt x="166" y="242"/>
                    <a:pt x="148" y="168"/>
                    <a:pt x="166" y="149"/>
                  </a:cubicBezTo>
                  <a:cubicBezTo>
                    <a:pt x="166" y="130"/>
                    <a:pt x="129" y="38"/>
                    <a:pt x="129" y="38"/>
                  </a:cubicBezTo>
                  <a:cubicBezTo>
                    <a:pt x="129" y="38"/>
                    <a:pt x="296" y="0"/>
                    <a:pt x="352" y="19"/>
                  </a:cubicBezTo>
                  <a:cubicBezTo>
                    <a:pt x="389" y="19"/>
                    <a:pt x="556" y="56"/>
                    <a:pt x="612" y="56"/>
                  </a:cubicBezTo>
                  <a:cubicBezTo>
                    <a:pt x="667" y="56"/>
                    <a:pt x="760" y="56"/>
                    <a:pt x="760" y="5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29" name="Freeform 13">
              <a:extLst>
                <a:ext uri="{FF2B5EF4-FFF2-40B4-BE49-F238E27FC236}">
                  <a16:creationId xmlns:a16="http://schemas.microsoft.com/office/drawing/2014/main" id="{5DD864F1-11D4-0243-9410-4FE2A8D63DD4}"/>
                </a:ext>
              </a:extLst>
            </p:cNvPr>
            <p:cNvSpPr>
              <a:spLocks noChangeArrowheads="1"/>
            </p:cNvSpPr>
            <p:nvPr/>
          </p:nvSpPr>
          <p:spPr bwMode="auto">
            <a:xfrm>
              <a:off x="2398713" y="2838450"/>
              <a:ext cx="720725" cy="481013"/>
            </a:xfrm>
            <a:custGeom>
              <a:avLst/>
              <a:gdLst>
                <a:gd name="T0" fmla="*/ 2003 w 2004"/>
                <a:gd name="T1" fmla="*/ 724 h 1337"/>
                <a:gd name="T2" fmla="*/ 2003 w 2004"/>
                <a:gd name="T3" fmla="*/ 724 h 1337"/>
                <a:gd name="T4" fmla="*/ 1948 w 2004"/>
                <a:gd name="T5" fmla="*/ 891 h 1337"/>
                <a:gd name="T6" fmla="*/ 1725 w 2004"/>
                <a:gd name="T7" fmla="*/ 909 h 1337"/>
                <a:gd name="T8" fmla="*/ 1577 w 2004"/>
                <a:gd name="T9" fmla="*/ 1002 h 1337"/>
                <a:gd name="T10" fmla="*/ 1447 w 2004"/>
                <a:gd name="T11" fmla="*/ 1021 h 1337"/>
                <a:gd name="T12" fmla="*/ 1076 w 2004"/>
                <a:gd name="T13" fmla="*/ 965 h 1337"/>
                <a:gd name="T14" fmla="*/ 705 w 2004"/>
                <a:gd name="T15" fmla="*/ 1002 h 1337"/>
                <a:gd name="T16" fmla="*/ 630 w 2004"/>
                <a:gd name="T17" fmla="*/ 1169 h 1337"/>
                <a:gd name="T18" fmla="*/ 630 w 2004"/>
                <a:gd name="T19" fmla="*/ 1299 h 1337"/>
                <a:gd name="T20" fmla="*/ 538 w 2004"/>
                <a:gd name="T21" fmla="*/ 1299 h 1337"/>
                <a:gd name="T22" fmla="*/ 353 w 2004"/>
                <a:gd name="T23" fmla="*/ 1318 h 1337"/>
                <a:gd name="T24" fmla="*/ 259 w 2004"/>
                <a:gd name="T25" fmla="*/ 1318 h 1337"/>
                <a:gd name="T26" fmla="*/ 148 w 2004"/>
                <a:gd name="T27" fmla="*/ 1243 h 1337"/>
                <a:gd name="T28" fmla="*/ 0 w 2004"/>
                <a:gd name="T29" fmla="*/ 1150 h 1337"/>
                <a:gd name="T30" fmla="*/ 167 w 2004"/>
                <a:gd name="T31" fmla="*/ 742 h 1337"/>
                <a:gd name="T32" fmla="*/ 408 w 2004"/>
                <a:gd name="T33" fmla="*/ 482 h 1337"/>
                <a:gd name="T34" fmla="*/ 538 w 2004"/>
                <a:gd name="T35" fmla="*/ 371 h 1337"/>
                <a:gd name="T36" fmla="*/ 742 w 2004"/>
                <a:gd name="T37" fmla="*/ 205 h 1337"/>
                <a:gd name="T38" fmla="*/ 890 w 2004"/>
                <a:gd name="T39" fmla="*/ 111 h 1337"/>
                <a:gd name="T40" fmla="*/ 1187 w 2004"/>
                <a:gd name="T41" fmla="*/ 19 h 1337"/>
                <a:gd name="T42" fmla="*/ 1372 w 2004"/>
                <a:gd name="T43" fmla="*/ 19 h 1337"/>
                <a:gd name="T44" fmla="*/ 1410 w 2004"/>
                <a:gd name="T45" fmla="*/ 56 h 1337"/>
                <a:gd name="T46" fmla="*/ 1428 w 2004"/>
                <a:gd name="T47" fmla="*/ 149 h 1337"/>
                <a:gd name="T48" fmla="*/ 1558 w 2004"/>
                <a:gd name="T49" fmla="*/ 371 h 1337"/>
                <a:gd name="T50" fmla="*/ 1632 w 2004"/>
                <a:gd name="T51" fmla="*/ 464 h 1337"/>
                <a:gd name="T52" fmla="*/ 1799 w 2004"/>
                <a:gd name="T53" fmla="*/ 594 h 1337"/>
                <a:gd name="T54" fmla="*/ 2003 w 2004"/>
                <a:gd name="T55" fmla="*/ 724 h 1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4" h="1337">
                  <a:moveTo>
                    <a:pt x="2003" y="724"/>
                  </a:moveTo>
                  <a:lnTo>
                    <a:pt x="2003" y="724"/>
                  </a:lnTo>
                  <a:cubicBezTo>
                    <a:pt x="2003" y="724"/>
                    <a:pt x="2003" y="891"/>
                    <a:pt x="1948" y="891"/>
                  </a:cubicBezTo>
                  <a:cubicBezTo>
                    <a:pt x="1873" y="891"/>
                    <a:pt x="1799" y="891"/>
                    <a:pt x="1725" y="909"/>
                  </a:cubicBezTo>
                  <a:cubicBezTo>
                    <a:pt x="1669" y="928"/>
                    <a:pt x="1632" y="965"/>
                    <a:pt x="1577" y="1002"/>
                  </a:cubicBezTo>
                  <a:cubicBezTo>
                    <a:pt x="1540" y="1021"/>
                    <a:pt x="1577" y="1058"/>
                    <a:pt x="1447" y="1021"/>
                  </a:cubicBezTo>
                  <a:cubicBezTo>
                    <a:pt x="1317" y="1002"/>
                    <a:pt x="1224" y="965"/>
                    <a:pt x="1076" y="965"/>
                  </a:cubicBezTo>
                  <a:cubicBezTo>
                    <a:pt x="909" y="965"/>
                    <a:pt x="760" y="965"/>
                    <a:pt x="705" y="1002"/>
                  </a:cubicBezTo>
                  <a:cubicBezTo>
                    <a:pt x="649" y="1058"/>
                    <a:pt x="630" y="1095"/>
                    <a:pt x="630" y="1169"/>
                  </a:cubicBezTo>
                  <a:cubicBezTo>
                    <a:pt x="630" y="1224"/>
                    <a:pt x="630" y="1299"/>
                    <a:pt x="630" y="1299"/>
                  </a:cubicBezTo>
                  <a:cubicBezTo>
                    <a:pt x="630" y="1299"/>
                    <a:pt x="612" y="1280"/>
                    <a:pt x="538" y="1299"/>
                  </a:cubicBezTo>
                  <a:cubicBezTo>
                    <a:pt x="482" y="1299"/>
                    <a:pt x="389" y="1299"/>
                    <a:pt x="353" y="1318"/>
                  </a:cubicBezTo>
                  <a:cubicBezTo>
                    <a:pt x="334" y="1318"/>
                    <a:pt x="297" y="1336"/>
                    <a:pt x="259" y="1318"/>
                  </a:cubicBezTo>
                  <a:cubicBezTo>
                    <a:pt x="223" y="1318"/>
                    <a:pt x="185" y="1280"/>
                    <a:pt x="148" y="1243"/>
                  </a:cubicBezTo>
                  <a:cubicBezTo>
                    <a:pt x="111" y="1206"/>
                    <a:pt x="74" y="1132"/>
                    <a:pt x="0" y="1150"/>
                  </a:cubicBezTo>
                  <a:cubicBezTo>
                    <a:pt x="0" y="1150"/>
                    <a:pt x="56" y="909"/>
                    <a:pt x="167" y="742"/>
                  </a:cubicBezTo>
                  <a:cubicBezTo>
                    <a:pt x="259" y="576"/>
                    <a:pt x="278" y="538"/>
                    <a:pt x="408" y="482"/>
                  </a:cubicBezTo>
                  <a:cubicBezTo>
                    <a:pt x="538" y="427"/>
                    <a:pt x="501" y="446"/>
                    <a:pt x="538" y="371"/>
                  </a:cubicBezTo>
                  <a:cubicBezTo>
                    <a:pt x="538" y="371"/>
                    <a:pt x="556" y="316"/>
                    <a:pt x="742" y="205"/>
                  </a:cubicBezTo>
                  <a:cubicBezTo>
                    <a:pt x="742" y="205"/>
                    <a:pt x="853" y="130"/>
                    <a:pt x="890" y="111"/>
                  </a:cubicBezTo>
                  <a:cubicBezTo>
                    <a:pt x="927" y="93"/>
                    <a:pt x="1169" y="19"/>
                    <a:pt x="1187" y="19"/>
                  </a:cubicBezTo>
                  <a:cubicBezTo>
                    <a:pt x="1206" y="0"/>
                    <a:pt x="1336" y="19"/>
                    <a:pt x="1372" y="19"/>
                  </a:cubicBezTo>
                  <a:cubicBezTo>
                    <a:pt x="1391" y="37"/>
                    <a:pt x="1410" y="56"/>
                    <a:pt x="1410" y="56"/>
                  </a:cubicBezTo>
                  <a:cubicBezTo>
                    <a:pt x="1410" y="56"/>
                    <a:pt x="1372" y="56"/>
                    <a:pt x="1428" y="149"/>
                  </a:cubicBezTo>
                  <a:cubicBezTo>
                    <a:pt x="1466" y="241"/>
                    <a:pt x="1540" y="353"/>
                    <a:pt x="1558" y="371"/>
                  </a:cubicBezTo>
                  <a:cubicBezTo>
                    <a:pt x="1595" y="371"/>
                    <a:pt x="1614" y="427"/>
                    <a:pt x="1632" y="464"/>
                  </a:cubicBezTo>
                  <a:cubicBezTo>
                    <a:pt x="1651" y="501"/>
                    <a:pt x="1725" y="557"/>
                    <a:pt x="1799" y="594"/>
                  </a:cubicBezTo>
                  <a:cubicBezTo>
                    <a:pt x="1873" y="612"/>
                    <a:pt x="2003" y="705"/>
                    <a:pt x="2003" y="72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0" name="Freeform 14">
              <a:extLst>
                <a:ext uri="{FF2B5EF4-FFF2-40B4-BE49-F238E27FC236}">
                  <a16:creationId xmlns:a16="http://schemas.microsoft.com/office/drawing/2014/main" id="{D12297DD-F09C-C14C-ACA2-C6618E8594F4}"/>
                </a:ext>
              </a:extLst>
            </p:cNvPr>
            <p:cNvSpPr>
              <a:spLocks noChangeArrowheads="1"/>
            </p:cNvSpPr>
            <p:nvPr/>
          </p:nvSpPr>
          <p:spPr bwMode="auto">
            <a:xfrm>
              <a:off x="2919413" y="3198813"/>
              <a:ext cx="106362" cy="460375"/>
            </a:xfrm>
            <a:custGeom>
              <a:avLst/>
              <a:gdLst>
                <a:gd name="T0" fmla="*/ 296 w 297"/>
                <a:gd name="T1" fmla="*/ 1224 h 1281"/>
                <a:gd name="T2" fmla="*/ 296 w 297"/>
                <a:gd name="T3" fmla="*/ 1224 h 1281"/>
                <a:gd name="T4" fmla="*/ 111 w 297"/>
                <a:gd name="T5" fmla="*/ 1280 h 1281"/>
                <a:gd name="T6" fmla="*/ 55 w 297"/>
                <a:gd name="T7" fmla="*/ 1113 h 1281"/>
                <a:gd name="T8" fmla="*/ 74 w 297"/>
                <a:gd name="T9" fmla="*/ 835 h 1281"/>
                <a:gd name="T10" fmla="*/ 74 w 297"/>
                <a:gd name="T11" fmla="*/ 631 h 1281"/>
                <a:gd name="T12" fmla="*/ 19 w 297"/>
                <a:gd name="T13" fmla="*/ 352 h 1281"/>
                <a:gd name="T14" fmla="*/ 0 w 297"/>
                <a:gd name="T15" fmla="*/ 93 h 1281"/>
                <a:gd name="T16" fmla="*/ 19 w 297"/>
                <a:gd name="T17" fmla="*/ 19 h 1281"/>
                <a:gd name="T18" fmla="*/ 74 w 297"/>
                <a:gd name="T19" fmla="*/ 37 h 1281"/>
                <a:gd name="T20" fmla="*/ 93 w 297"/>
                <a:gd name="T21" fmla="*/ 37 h 1281"/>
                <a:gd name="T22" fmla="*/ 111 w 297"/>
                <a:gd name="T23" fmla="*/ 0 h 1281"/>
                <a:gd name="T24" fmla="*/ 130 w 297"/>
                <a:gd name="T25" fmla="*/ 0 h 1281"/>
                <a:gd name="T26" fmla="*/ 204 w 297"/>
                <a:gd name="T27" fmla="*/ 93 h 1281"/>
                <a:gd name="T28" fmla="*/ 222 w 297"/>
                <a:gd name="T29" fmla="*/ 222 h 1281"/>
                <a:gd name="T30" fmla="*/ 278 w 297"/>
                <a:gd name="T31" fmla="*/ 371 h 1281"/>
                <a:gd name="T32" fmla="*/ 260 w 297"/>
                <a:gd name="T33" fmla="*/ 631 h 1281"/>
                <a:gd name="T34" fmla="*/ 278 w 297"/>
                <a:gd name="T35" fmla="*/ 946 h 1281"/>
                <a:gd name="T36" fmla="*/ 296 w 297"/>
                <a:gd name="T37" fmla="*/ 1224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1281">
                  <a:moveTo>
                    <a:pt x="296" y="1224"/>
                  </a:moveTo>
                  <a:lnTo>
                    <a:pt x="296" y="1224"/>
                  </a:lnTo>
                  <a:cubicBezTo>
                    <a:pt x="296" y="1224"/>
                    <a:pt x="167" y="1261"/>
                    <a:pt x="111" y="1280"/>
                  </a:cubicBezTo>
                  <a:cubicBezTo>
                    <a:pt x="111" y="1280"/>
                    <a:pt x="55" y="1187"/>
                    <a:pt x="55" y="1113"/>
                  </a:cubicBezTo>
                  <a:cubicBezTo>
                    <a:pt x="74" y="1020"/>
                    <a:pt x="74" y="909"/>
                    <a:pt x="74" y="835"/>
                  </a:cubicBezTo>
                  <a:cubicBezTo>
                    <a:pt x="74" y="779"/>
                    <a:pt x="74" y="723"/>
                    <a:pt x="74" y="631"/>
                  </a:cubicBezTo>
                  <a:cubicBezTo>
                    <a:pt x="74" y="538"/>
                    <a:pt x="37" y="427"/>
                    <a:pt x="19" y="352"/>
                  </a:cubicBezTo>
                  <a:cubicBezTo>
                    <a:pt x="19" y="260"/>
                    <a:pt x="0" y="111"/>
                    <a:pt x="0" y="93"/>
                  </a:cubicBezTo>
                  <a:cubicBezTo>
                    <a:pt x="0" y="56"/>
                    <a:pt x="19" y="19"/>
                    <a:pt x="19" y="19"/>
                  </a:cubicBezTo>
                  <a:cubicBezTo>
                    <a:pt x="19" y="19"/>
                    <a:pt x="55" y="37"/>
                    <a:pt x="74" y="37"/>
                  </a:cubicBezTo>
                  <a:cubicBezTo>
                    <a:pt x="93" y="37"/>
                    <a:pt x="93" y="37"/>
                    <a:pt x="93" y="37"/>
                  </a:cubicBezTo>
                  <a:cubicBezTo>
                    <a:pt x="111" y="0"/>
                    <a:pt x="111" y="0"/>
                    <a:pt x="111" y="0"/>
                  </a:cubicBezTo>
                  <a:cubicBezTo>
                    <a:pt x="130" y="0"/>
                    <a:pt x="130" y="0"/>
                    <a:pt x="130" y="0"/>
                  </a:cubicBezTo>
                  <a:cubicBezTo>
                    <a:pt x="130" y="0"/>
                    <a:pt x="204" y="74"/>
                    <a:pt x="204" y="93"/>
                  </a:cubicBezTo>
                  <a:cubicBezTo>
                    <a:pt x="204" y="130"/>
                    <a:pt x="204" y="204"/>
                    <a:pt x="222" y="222"/>
                  </a:cubicBezTo>
                  <a:cubicBezTo>
                    <a:pt x="241" y="241"/>
                    <a:pt x="278" y="297"/>
                    <a:pt x="278" y="371"/>
                  </a:cubicBezTo>
                  <a:cubicBezTo>
                    <a:pt x="278" y="464"/>
                    <a:pt x="278" y="482"/>
                    <a:pt x="260" y="631"/>
                  </a:cubicBezTo>
                  <a:cubicBezTo>
                    <a:pt x="260" y="761"/>
                    <a:pt x="296" y="853"/>
                    <a:pt x="278" y="946"/>
                  </a:cubicBezTo>
                  <a:cubicBezTo>
                    <a:pt x="278" y="1020"/>
                    <a:pt x="296" y="1224"/>
                    <a:pt x="296" y="122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1" name="Freeform 15">
              <a:extLst>
                <a:ext uri="{FF2B5EF4-FFF2-40B4-BE49-F238E27FC236}">
                  <a16:creationId xmlns:a16="http://schemas.microsoft.com/office/drawing/2014/main" id="{5390E5DF-3A13-1443-A2AD-355F29FE8DB0}"/>
                </a:ext>
              </a:extLst>
            </p:cNvPr>
            <p:cNvSpPr>
              <a:spLocks noChangeArrowheads="1"/>
            </p:cNvSpPr>
            <p:nvPr/>
          </p:nvSpPr>
          <p:spPr bwMode="auto">
            <a:xfrm>
              <a:off x="2967038" y="3071813"/>
              <a:ext cx="260350" cy="568325"/>
            </a:xfrm>
            <a:custGeom>
              <a:avLst/>
              <a:gdLst>
                <a:gd name="T0" fmla="*/ 426 w 724"/>
                <a:gd name="T1" fmla="*/ 1539 h 1577"/>
                <a:gd name="T2" fmla="*/ 426 w 724"/>
                <a:gd name="T3" fmla="*/ 1539 h 1577"/>
                <a:gd name="T4" fmla="*/ 166 w 724"/>
                <a:gd name="T5" fmla="*/ 1576 h 1577"/>
                <a:gd name="T6" fmla="*/ 148 w 724"/>
                <a:gd name="T7" fmla="*/ 1428 h 1577"/>
                <a:gd name="T8" fmla="*/ 148 w 724"/>
                <a:gd name="T9" fmla="*/ 1168 h 1577"/>
                <a:gd name="T10" fmla="*/ 130 w 724"/>
                <a:gd name="T11" fmla="*/ 1039 h 1577"/>
                <a:gd name="T12" fmla="*/ 148 w 724"/>
                <a:gd name="T13" fmla="*/ 871 h 1577"/>
                <a:gd name="T14" fmla="*/ 148 w 724"/>
                <a:gd name="T15" fmla="*/ 668 h 1577"/>
                <a:gd name="T16" fmla="*/ 92 w 724"/>
                <a:gd name="T17" fmla="*/ 574 h 1577"/>
                <a:gd name="T18" fmla="*/ 74 w 724"/>
                <a:gd name="T19" fmla="*/ 463 h 1577"/>
                <a:gd name="T20" fmla="*/ 0 w 724"/>
                <a:gd name="T21" fmla="*/ 352 h 1577"/>
                <a:gd name="T22" fmla="*/ 148 w 724"/>
                <a:gd name="T23" fmla="*/ 259 h 1577"/>
                <a:gd name="T24" fmla="*/ 371 w 724"/>
                <a:gd name="T25" fmla="*/ 241 h 1577"/>
                <a:gd name="T26" fmla="*/ 408 w 724"/>
                <a:gd name="T27" fmla="*/ 167 h 1577"/>
                <a:gd name="T28" fmla="*/ 426 w 724"/>
                <a:gd name="T29" fmla="*/ 74 h 1577"/>
                <a:gd name="T30" fmla="*/ 537 w 724"/>
                <a:gd name="T31" fmla="*/ 55 h 1577"/>
                <a:gd name="T32" fmla="*/ 649 w 724"/>
                <a:gd name="T33" fmla="*/ 241 h 1577"/>
                <a:gd name="T34" fmla="*/ 649 w 724"/>
                <a:gd name="T35" fmla="*/ 297 h 1577"/>
                <a:gd name="T36" fmla="*/ 686 w 724"/>
                <a:gd name="T37" fmla="*/ 463 h 1577"/>
                <a:gd name="T38" fmla="*/ 519 w 724"/>
                <a:gd name="T39" fmla="*/ 816 h 1577"/>
                <a:gd name="T40" fmla="*/ 426 w 724"/>
                <a:gd name="T41" fmla="*/ 1113 h 1577"/>
                <a:gd name="T42" fmla="*/ 426 w 724"/>
                <a:gd name="T43" fmla="*/ 153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4" h="1577">
                  <a:moveTo>
                    <a:pt x="426" y="1539"/>
                  </a:moveTo>
                  <a:lnTo>
                    <a:pt x="426" y="1539"/>
                  </a:lnTo>
                  <a:cubicBezTo>
                    <a:pt x="166" y="1576"/>
                    <a:pt x="166" y="1576"/>
                    <a:pt x="166" y="1576"/>
                  </a:cubicBezTo>
                  <a:cubicBezTo>
                    <a:pt x="148" y="1428"/>
                    <a:pt x="148" y="1428"/>
                    <a:pt x="148" y="1428"/>
                  </a:cubicBezTo>
                  <a:cubicBezTo>
                    <a:pt x="148" y="1168"/>
                    <a:pt x="148" y="1168"/>
                    <a:pt x="148" y="1168"/>
                  </a:cubicBezTo>
                  <a:cubicBezTo>
                    <a:pt x="130" y="1039"/>
                    <a:pt x="130" y="1039"/>
                    <a:pt x="130" y="1039"/>
                  </a:cubicBezTo>
                  <a:cubicBezTo>
                    <a:pt x="148" y="871"/>
                    <a:pt x="148" y="871"/>
                    <a:pt x="148" y="871"/>
                  </a:cubicBezTo>
                  <a:cubicBezTo>
                    <a:pt x="148" y="871"/>
                    <a:pt x="166" y="686"/>
                    <a:pt x="148" y="668"/>
                  </a:cubicBezTo>
                  <a:cubicBezTo>
                    <a:pt x="130" y="649"/>
                    <a:pt x="130" y="612"/>
                    <a:pt x="92" y="574"/>
                  </a:cubicBezTo>
                  <a:cubicBezTo>
                    <a:pt x="55" y="519"/>
                    <a:pt x="74" y="463"/>
                    <a:pt x="74" y="463"/>
                  </a:cubicBezTo>
                  <a:cubicBezTo>
                    <a:pt x="74" y="463"/>
                    <a:pt x="55" y="389"/>
                    <a:pt x="0" y="352"/>
                  </a:cubicBezTo>
                  <a:cubicBezTo>
                    <a:pt x="0" y="352"/>
                    <a:pt x="92" y="259"/>
                    <a:pt x="148" y="259"/>
                  </a:cubicBezTo>
                  <a:cubicBezTo>
                    <a:pt x="222" y="241"/>
                    <a:pt x="334" y="259"/>
                    <a:pt x="371" y="241"/>
                  </a:cubicBezTo>
                  <a:cubicBezTo>
                    <a:pt x="389" y="241"/>
                    <a:pt x="408" y="203"/>
                    <a:pt x="408" y="167"/>
                  </a:cubicBezTo>
                  <a:cubicBezTo>
                    <a:pt x="408" y="129"/>
                    <a:pt x="426" y="74"/>
                    <a:pt x="426" y="74"/>
                  </a:cubicBezTo>
                  <a:cubicBezTo>
                    <a:pt x="426" y="74"/>
                    <a:pt x="463" y="0"/>
                    <a:pt x="537" y="55"/>
                  </a:cubicBezTo>
                  <a:cubicBezTo>
                    <a:pt x="612" y="92"/>
                    <a:pt x="631" y="185"/>
                    <a:pt x="649" y="241"/>
                  </a:cubicBezTo>
                  <a:cubicBezTo>
                    <a:pt x="649" y="297"/>
                    <a:pt x="649" y="297"/>
                    <a:pt x="649" y="297"/>
                  </a:cubicBezTo>
                  <a:cubicBezTo>
                    <a:pt x="649" y="297"/>
                    <a:pt x="723" y="333"/>
                    <a:pt x="686" y="463"/>
                  </a:cubicBezTo>
                  <a:cubicBezTo>
                    <a:pt x="649" y="593"/>
                    <a:pt x="556" y="704"/>
                    <a:pt x="519" y="816"/>
                  </a:cubicBezTo>
                  <a:cubicBezTo>
                    <a:pt x="482" y="945"/>
                    <a:pt x="445" y="964"/>
                    <a:pt x="426" y="1113"/>
                  </a:cubicBezTo>
                  <a:cubicBezTo>
                    <a:pt x="408" y="1261"/>
                    <a:pt x="408" y="1484"/>
                    <a:pt x="426" y="153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2" name="Freeform 16">
              <a:extLst>
                <a:ext uri="{FF2B5EF4-FFF2-40B4-BE49-F238E27FC236}">
                  <a16:creationId xmlns:a16="http://schemas.microsoft.com/office/drawing/2014/main" id="{27D373D0-B86E-6E47-BE33-25C3560DAF82}"/>
                </a:ext>
              </a:extLst>
            </p:cNvPr>
            <p:cNvSpPr>
              <a:spLocks noChangeArrowheads="1"/>
            </p:cNvSpPr>
            <p:nvPr/>
          </p:nvSpPr>
          <p:spPr bwMode="auto">
            <a:xfrm>
              <a:off x="2592388" y="3178175"/>
              <a:ext cx="368300" cy="581025"/>
            </a:xfrm>
            <a:custGeom>
              <a:avLst/>
              <a:gdLst>
                <a:gd name="T0" fmla="*/ 1020 w 1021"/>
                <a:gd name="T1" fmla="*/ 1335 h 1614"/>
                <a:gd name="T2" fmla="*/ 1020 w 1021"/>
                <a:gd name="T3" fmla="*/ 1335 h 1614"/>
                <a:gd name="T4" fmla="*/ 834 w 1021"/>
                <a:gd name="T5" fmla="*/ 1409 h 1614"/>
                <a:gd name="T6" fmla="*/ 557 w 1021"/>
                <a:gd name="T7" fmla="*/ 1539 h 1614"/>
                <a:gd name="T8" fmla="*/ 352 w 1021"/>
                <a:gd name="T9" fmla="*/ 1595 h 1614"/>
                <a:gd name="T10" fmla="*/ 148 w 1021"/>
                <a:gd name="T11" fmla="*/ 1520 h 1614"/>
                <a:gd name="T12" fmla="*/ 111 w 1021"/>
                <a:gd name="T13" fmla="*/ 1335 h 1614"/>
                <a:gd name="T14" fmla="*/ 18 w 1021"/>
                <a:gd name="T15" fmla="*/ 1075 h 1614"/>
                <a:gd name="T16" fmla="*/ 37 w 1021"/>
                <a:gd name="T17" fmla="*/ 983 h 1614"/>
                <a:gd name="T18" fmla="*/ 186 w 1021"/>
                <a:gd name="T19" fmla="*/ 686 h 1614"/>
                <a:gd name="T20" fmla="*/ 186 w 1021"/>
                <a:gd name="T21" fmla="*/ 556 h 1614"/>
                <a:gd name="T22" fmla="*/ 92 w 1021"/>
                <a:gd name="T23" fmla="*/ 352 h 1614"/>
                <a:gd name="T24" fmla="*/ 111 w 1021"/>
                <a:gd name="T25" fmla="*/ 129 h 1614"/>
                <a:gd name="T26" fmla="*/ 315 w 1021"/>
                <a:gd name="T27" fmla="*/ 18 h 1614"/>
                <a:gd name="T28" fmla="*/ 686 w 1021"/>
                <a:gd name="T29" fmla="*/ 36 h 1614"/>
                <a:gd name="T30" fmla="*/ 909 w 1021"/>
                <a:gd name="T31" fmla="*/ 74 h 1614"/>
                <a:gd name="T32" fmla="*/ 928 w 1021"/>
                <a:gd name="T33" fmla="*/ 74 h 1614"/>
                <a:gd name="T34" fmla="*/ 928 w 1021"/>
                <a:gd name="T35" fmla="*/ 407 h 1614"/>
                <a:gd name="T36" fmla="*/ 983 w 1021"/>
                <a:gd name="T37" fmla="*/ 667 h 1614"/>
                <a:gd name="T38" fmla="*/ 983 w 1021"/>
                <a:gd name="T39" fmla="*/ 1094 h 1614"/>
                <a:gd name="T40" fmla="*/ 1020 w 1021"/>
                <a:gd name="T41" fmla="*/ 1335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1" h="1614">
                  <a:moveTo>
                    <a:pt x="1020" y="1335"/>
                  </a:moveTo>
                  <a:lnTo>
                    <a:pt x="1020" y="1335"/>
                  </a:lnTo>
                  <a:cubicBezTo>
                    <a:pt x="1020" y="1335"/>
                    <a:pt x="983" y="1335"/>
                    <a:pt x="834" y="1409"/>
                  </a:cubicBezTo>
                  <a:cubicBezTo>
                    <a:pt x="668" y="1484"/>
                    <a:pt x="612" y="1484"/>
                    <a:pt x="557" y="1539"/>
                  </a:cubicBezTo>
                  <a:cubicBezTo>
                    <a:pt x="482" y="1595"/>
                    <a:pt x="445" y="1613"/>
                    <a:pt x="352" y="1595"/>
                  </a:cubicBezTo>
                  <a:cubicBezTo>
                    <a:pt x="278" y="1576"/>
                    <a:pt x="148" y="1520"/>
                    <a:pt x="148" y="1520"/>
                  </a:cubicBezTo>
                  <a:cubicBezTo>
                    <a:pt x="148" y="1520"/>
                    <a:pt x="148" y="1409"/>
                    <a:pt x="111" y="1335"/>
                  </a:cubicBezTo>
                  <a:cubicBezTo>
                    <a:pt x="92" y="1261"/>
                    <a:pt x="18" y="1075"/>
                    <a:pt x="18" y="1075"/>
                  </a:cubicBezTo>
                  <a:cubicBezTo>
                    <a:pt x="18" y="1075"/>
                    <a:pt x="0" y="1019"/>
                    <a:pt x="37" y="983"/>
                  </a:cubicBezTo>
                  <a:cubicBezTo>
                    <a:pt x="74" y="927"/>
                    <a:pt x="186" y="686"/>
                    <a:pt x="186" y="686"/>
                  </a:cubicBezTo>
                  <a:cubicBezTo>
                    <a:pt x="186" y="686"/>
                    <a:pt x="222" y="612"/>
                    <a:pt x="186" y="556"/>
                  </a:cubicBezTo>
                  <a:cubicBezTo>
                    <a:pt x="167" y="500"/>
                    <a:pt x="92" y="352"/>
                    <a:pt x="92" y="352"/>
                  </a:cubicBezTo>
                  <a:cubicBezTo>
                    <a:pt x="92" y="352"/>
                    <a:pt x="74" y="185"/>
                    <a:pt x="111" y="129"/>
                  </a:cubicBezTo>
                  <a:cubicBezTo>
                    <a:pt x="148" y="92"/>
                    <a:pt x="186" y="18"/>
                    <a:pt x="315" y="18"/>
                  </a:cubicBezTo>
                  <a:cubicBezTo>
                    <a:pt x="445" y="18"/>
                    <a:pt x="593" y="0"/>
                    <a:pt x="686" y="36"/>
                  </a:cubicBezTo>
                  <a:cubicBezTo>
                    <a:pt x="779" y="55"/>
                    <a:pt x="872" y="74"/>
                    <a:pt x="909" y="74"/>
                  </a:cubicBezTo>
                  <a:cubicBezTo>
                    <a:pt x="909" y="74"/>
                    <a:pt x="928" y="55"/>
                    <a:pt x="928" y="74"/>
                  </a:cubicBezTo>
                  <a:cubicBezTo>
                    <a:pt x="928" y="111"/>
                    <a:pt x="928" y="352"/>
                    <a:pt x="928" y="407"/>
                  </a:cubicBezTo>
                  <a:cubicBezTo>
                    <a:pt x="946" y="463"/>
                    <a:pt x="983" y="630"/>
                    <a:pt x="983" y="667"/>
                  </a:cubicBezTo>
                  <a:cubicBezTo>
                    <a:pt x="983" y="704"/>
                    <a:pt x="983" y="1019"/>
                    <a:pt x="983" y="1094"/>
                  </a:cubicBezTo>
                  <a:cubicBezTo>
                    <a:pt x="964" y="1168"/>
                    <a:pt x="964" y="1242"/>
                    <a:pt x="1020" y="133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3" name="Freeform 17">
              <a:extLst>
                <a:ext uri="{FF2B5EF4-FFF2-40B4-BE49-F238E27FC236}">
                  <a16:creationId xmlns:a16="http://schemas.microsoft.com/office/drawing/2014/main" id="{C181FC52-9BB3-584E-B0B6-5D8C6F72DBC3}"/>
                </a:ext>
              </a:extLst>
            </p:cNvPr>
            <p:cNvSpPr>
              <a:spLocks noChangeArrowheads="1"/>
            </p:cNvSpPr>
            <p:nvPr/>
          </p:nvSpPr>
          <p:spPr bwMode="auto">
            <a:xfrm>
              <a:off x="2898775" y="2049463"/>
              <a:ext cx="1355725" cy="1062037"/>
            </a:xfrm>
            <a:custGeom>
              <a:avLst/>
              <a:gdLst>
                <a:gd name="T0" fmla="*/ 3562 w 3767"/>
                <a:gd name="T1" fmla="*/ 204 h 2951"/>
                <a:gd name="T2" fmla="*/ 3562 w 3767"/>
                <a:gd name="T3" fmla="*/ 204 h 2951"/>
                <a:gd name="T4" fmla="*/ 3617 w 3767"/>
                <a:gd name="T5" fmla="*/ 371 h 2951"/>
                <a:gd name="T6" fmla="*/ 3636 w 3767"/>
                <a:gd name="T7" fmla="*/ 613 h 2951"/>
                <a:gd name="T8" fmla="*/ 3747 w 3767"/>
                <a:gd name="T9" fmla="*/ 816 h 2951"/>
                <a:gd name="T10" fmla="*/ 3710 w 3767"/>
                <a:gd name="T11" fmla="*/ 1151 h 2951"/>
                <a:gd name="T12" fmla="*/ 3710 w 3767"/>
                <a:gd name="T13" fmla="*/ 1596 h 2951"/>
                <a:gd name="T14" fmla="*/ 3432 w 3767"/>
                <a:gd name="T15" fmla="*/ 1929 h 2951"/>
                <a:gd name="T16" fmla="*/ 3246 w 3767"/>
                <a:gd name="T17" fmla="*/ 2264 h 2951"/>
                <a:gd name="T18" fmla="*/ 2987 w 3767"/>
                <a:gd name="T19" fmla="*/ 2616 h 2951"/>
                <a:gd name="T20" fmla="*/ 2746 w 3767"/>
                <a:gd name="T21" fmla="*/ 2653 h 2951"/>
                <a:gd name="T22" fmla="*/ 2393 w 3767"/>
                <a:gd name="T23" fmla="*/ 2653 h 2951"/>
                <a:gd name="T24" fmla="*/ 2207 w 3767"/>
                <a:gd name="T25" fmla="*/ 2783 h 2951"/>
                <a:gd name="T26" fmla="*/ 1614 w 3767"/>
                <a:gd name="T27" fmla="*/ 2635 h 2951"/>
                <a:gd name="T28" fmla="*/ 1262 w 3767"/>
                <a:gd name="T29" fmla="*/ 2523 h 2951"/>
                <a:gd name="T30" fmla="*/ 965 w 3767"/>
                <a:gd name="T31" fmla="*/ 2709 h 2951"/>
                <a:gd name="T32" fmla="*/ 798 w 3767"/>
                <a:gd name="T33" fmla="*/ 2950 h 2951"/>
                <a:gd name="T34" fmla="*/ 687 w 3767"/>
                <a:gd name="T35" fmla="*/ 2876 h 2951"/>
                <a:gd name="T36" fmla="*/ 612 w 3767"/>
                <a:gd name="T37" fmla="*/ 2913 h 2951"/>
                <a:gd name="T38" fmla="*/ 464 w 3767"/>
                <a:gd name="T39" fmla="*/ 2801 h 2951"/>
                <a:gd name="T40" fmla="*/ 278 w 3767"/>
                <a:gd name="T41" fmla="*/ 2690 h 2951"/>
                <a:gd name="T42" fmla="*/ 204 w 3767"/>
                <a:gd name="T43" fmla="*/ 2560 h 2951"/>
                <a:gd name="T44" fmla="*/ 93 w 3767"/>
                <a:gd name="T45" fmla="*/ 2468 h 2951"/>
                <a:gd name="T46" fmla="*/ 0 w 3767"/>
                <a:gd name="T47" fmla="*/ 2264 h 2951"/>
                <a:gd name="T48" fmla="*/ 37 w 3767"/>
                <a:gd name="T49" fmla="*/ 2226 h 2951"/>
                <a:gd name="T50" fmla="*/ 297 w 3767"/>
                <a:gd name="T51" fmla="*/ 2134 h 2951"/>
                <a:gd name="T52" fmla="*/ 575 w 3767"/>
                <a:gd name="T53" fmla="*/ 2097 h 2951"/>
                <a:gd name="T54" fmla="*/ 817 w 3767"/>
                <a:gd name="T55" fmla="*/ 2078 h 2951"/>
                <a:gd name="T56" fmla="*/ 891 w 3767"/>
                <a:gd name="T57" fmla="*/ 1985 h 2951"/>
                <a:gd name="T58" fmla="*/ 965 w 3767"/>
                <a:gd name="T59" fmla="*/ 1707 h 2951"/>
                <a:gd name="T60" fmla="*/ 1002 w 3767"/>
                <a:gd name="T61" fmla="*/ 1447 h 2951"/>
                <a:gd name="T62" fmla="*/ 1020 w 3767"/>
                <a:gd name="T63" fmla="*/ 1169 h 2951"/>
                <a:gd name="T64" fmla="*/ 1299 w 3767"/>
                <a:gd name="T65" fmla="*/ 1095 h 2951"/>
                <a:gd name="T66" fmla="*/ 2764 w 3767"/>
                <a:gd name="T67" fmla="*/ 0 h 2951"/>
                <a:gd name="T68" fmla="*/ 2913 w 3767"/>
                <a:gd name="T69" fmla="*/ 19 h 2951"/>
                <a:gd name="T70" fmla="*/ 3154 w 3767"/>
                <a:gd name="T71" fmla="*/ 38 h 2951"/>
                <a:gd name="T72" fmla="*/ 3284 w 3767"/>
                <a:gd name="T73" fmla="*/ 204 h 2951"/>
                <a:gd name="T74" fmla="*/ 3562 w 3767"/>
                <a:gd name="T75" fmla="*/ 204 h 2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7" h="2951">
                  <a:moveTo>
                    <a:pt x="3562" y="204"/>
                  </a:moveTo>
                  <a:lnTo>
                    <a:pt x="3562" y="204"/>
                  </a:lnTo>
                  <a:cubicBezTo>
                    <a:pt x="3562" y="204"/>
                    <a:pt x="3617" y="260"/>
                    <a:pt x="3617" y="371"/>
                  </a:cubicBezTo>
                  <a:cubicBezTo>
                    <a:pt x="3617" y="483"/>
                    <a:pt x="3599" y="539"/>
                    <a:pt x="3636" y="613"/>
                  </a:cubicBezTo>
                  <a:cubicBezTo>
                    <a:pt x="3655" y="687"/>
                    <a:pt x="3729" y="705"/>
                    <a:pt x="3747" y="816"/>
                  </a:cubicBezTo>
                  <a:cubicBezTo>
                    <a:pt x="3766" y="928"/>
                    <a:pt x="3747" y="1021"/>
                    <a:pt x="3710" y="1151"/>
                  </a:cubicBezTo>
                  <a:cubicBezTo>
                    <a:pt x="3691" y="1262"/>
                    <a:pt x="3747" y="1503"/>
                    <a:pt x="3710" y="1596"/>
                  </a:cubicBezTo>
                  <a:cubicBezTo>
                    <a:pt x="3673" y="1688"/>
                    <a:pt x="3562" y="1837"/>
                    <a:pt x="3432" y="1929"/>
                  </a:cubicBezTo>
                  <a:cubicBezTo>
                    <a:pt x="3320" y="2041"/>
                    <a:pt x="3246" y="2226"/>
                    <a:pt x="3246" y="2264"/>
                  </a:cubicBezTo>
                  <a:cubicBezTo>
                    <a:pt x="3246" y="2300"/>
                    <a:pt x="3079" y="2579"/>
                    <a:pt x="2987" y="2616"/>
                  </a:cubicBezTo>
                  <a:cubicBezTo>
                    <a:pt x="2913" y="2653"/>
                    <a:pt x="2857" y="2671"/>
                    <a:pt x="2746" y="2653"/>
                  </a:cubicBezTo>
                  <a:cubicBezTo>
                    <a:pt x="2634" y="2653"/>
                    <a:pt x="2504" y="2560"/>
                    <a:pt x="2393" y="2653"/>
                  </a:cubicBezTo>
                  <a:cubicBezTo>
                    <a:pt x="2282" y="2746"/>
                    <a:pt x="2375" y="2839"/>
                    <a:pt x="2207" y="2783"/>
                  </a:cubicBezTo>
                  <a:cubicBezTo>
                    <a:pt x="2022" y="2727"/>
                    <a:pt x="1818" y="2579"/>
                    <a:pt x="1614" y="2635"/>
                  </a:cubicBezTo>
                  <a:cubicBezTo>
                    <a:pt x="1410" y="2671"/>
                    <a:pt x="1429" y="2505"/>
                    <a:pt x="1262" y="2523"/>
                  </a:cubicBezTo>
                  <a:cubicBezTo>
                    <a:pt x="1076" y="2560"/>
                    <a:pt x="1094" y="2597"/>
                    <a:pt x="965" y="2709"/>
                  </a:cubicBezTo>
                  <a:cubicBezTo>
                    <a:pt x="835" y="2839"/>
                    <a:pt x="798" y="2950"/>
                    <a:pt x="798" y="2950"/>
                  </a:cubicBezTo>
                  <a:cubicBezTo>
                    <a:pt x="798" y="2950"/>
                    <a:pt x="723" y="2876"/>
                    <a:pt x="687" y="2876"/>
                  </a:cubicBezTo>
                  <a:cubicBezTo>
                    <a:pt x="631" y="2876"/>
                    <a:pt x="612" y="2913"/>
                    <a:pt x="612" y="2913"/>
                  </a:cubicBezTo>
                  <a:cubicBezTo>
                    <a:pt x="612" y="2913"/>
                    <a:pt x="538" y="2820"/>
                    <a:pt x="464" y="2801"/>
                  </a:cubicBezTo>
                  <a:cubicBezTo>
                    <a:pt x="408" y="2783"/>
                    <a:pt x="334" y="2746"/>
                    <a:pt x="278" y="2690"/>
                  </a:cubicBezTo>
                  <a:cubicBezTo>
                    <a:pt x="241" y="2653"/>
                    <a:pt x="223" y="2579"/>
                    <a:pt x="204" y="2560"/>
                  </a:cubicBezTo>
                  <a:cubicBezTo>
                    <a:pt x="167" y="2560"/>
                    <a:pt x="130" y="2523"/>
                    <a:pt x="93" y="2468"/>
                  </a:cubicBezTo>
                  <a:cubicBezTo>
                    <a:pt x="56" y="2412"/>
                    <a:pt x="0" y="2264"/>
                    <a:pt x="0" y="2264"/>
                  </a:cubicBezTo>
                  <a:cubicBezTo>
                    <a:pt x="0" y="2264"/>
                    <a:pt x="19" y="2226"/>
                    <a:pt x="37" y="2226"/>
                  </a:cubicBezTo>
                  <a:cubicBezTo>
                    <a:pt x="75" y="2226"/>
                    <a:pt x="260" y="2152"/>
                    <a:pt x="297" y="2134"/>
                  </a:cubicBezTo>
                  <a:cubicBezTo>
                    <a:pt x="334" y="2097"/>
                    <a:pt x="446" y="2115"/>
                    <a:pt x="575" y="2097"/>
                  </a:cubicBezTo>
                  <a:cubicBezTo>
                    <a:pt x="687" y="2078"/>
                    <a:pt x="817" y="2078"/>
                    <a:pt x="817" y="2078"/>
                  </a:cubicBezTo>
                  <a:cubicBezTo>
                    <a:pt x="817" y="2078"/>
                    <a:pt x="872" y="2097"/>
                    <a:pt x="891" y="1985"/>
                  </a:cubicBezTo>
                  <a:cubicBezTo>
                    <a:pt x="891" y="1985"/>
                    <a:pt x="946" y="1763"/>
                    <a:pt x="965" y="1707"/>
                  </a:cubicBezTo>
                  <a:cubicBezTo>
                    <a:pt x="983" y="1670"/>
                    <a:pt x="1002" y="1447"/>
                    <a:pt x="1002" y="1447"/>
                  </a:cubicBezTo>
                  <a:cubicBezTo>
                    <a:pt x="1020" y="1169"/>
                    <a:pt x="1020" y="1169"/>
                    <a:pt x="1020" y="1169"/>
                  </a:cubicBezTo>
                  <a:cubicBezTo>
                    <a:pt x="1299" y="1095"/>
                    <a:pt x="1299" y="1095"/>
                    <a:pt x="1299" y="1095"/>
                  </a:cubicBezTo>
                  <a:cubicBezTo>
                    <a:pt x="2764" y="0"/>
                    <a:pt x="2764" y="0"/>
                    <a:pt x="2764" y="0"/>
                  </a:cubicBezTo>
                  <a:cubicBezTo>
                    <a:pt x="2764" y="0"/>
                    <a:pt x="2838" y="19"/>
                    <a:pt x="2913" y="19"/>
                  </a:cubicBezTo>
                  <a:cubicBezTo>
                    <a:pt x="2987" y="0"/>
                    <a:pt x="3117" y="19"/>
                    <a:pt x="3154" y="38"/>
                  </a:cubicBezTo>
                  <a:cubicBezTo>
                    <a:pt x="3191" y="56"/>
                    <a:pt x="3246" y="130"/>
                    <a:pt x="3284" y="204"/>
                  </a:cubicBezTo>
                  <a:cubicBezTo>
                    <a:pt x="3339" y="297"/>
                    <a:pt x="3432" y="260"/>
                    <a:pt x="3562" y="20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4" name="Freeform 18">
              <a:extLst>
                <a:ext uri="{FF2B5EF4-FFF2-40B4-BE49-F238E27FC236}">
                  <a16:creationId xmlns:a16="http://schemas.microsoft.com/office/drawing/2014/main" id="{4C7896D3-1CEF-FB40-B696-946A9035B0A6}"/>
                </a:ext>
              </a:extLst>
            </p:cNvPr>
            <p:cNvSpPr>
              <a:spLocks noChangeArrowheads="1"/>
            </p:cNvSpPr>
            <p:nvPr/>
          </p:nvSpPr>
          <p:spPr bwMode="auto">
            <a:xfrm>
              <a:off x="4068763" y="2070100"/>
              <a:ext cx="881062" cy="1430338"/>
            </a:xfrm>
            <a:custGeom>
              <a:avLst/>
              <a:gdLst>
                <a:gd name="T0" fmla="*/ 2430 w 2449"/>
                <a:gd name="T1" fmla="*/ 890 h 3971"/>
                <a:gd name="T2" fmla="*/ 2430 w 2449"/>
                <a:gd name="T3" fmla="*/ 890 h 3971"/>
                <a:gd name="T4" fmla="*/ 2448 w 2449"/>
                <a:gd name="T5" fmla="*/ 1929 h 3971"/>
                <a:gd name="T6" fmla="*/ 2244 w 2449"/>
                <a:gd name="T7" fmla="*/ 2096 h 3971"/>
                <a:gd name="T8" fmla="*/ 2114 w 2449"/>
                <a:gd name="T9" fmla="*/ 2467 h 3971"/>
                <a:gd name="T10" fmla="*/ 2170 w 2449"/>
                <a:gd name="T11" fmla="*/ 2783 h 3971"/>
                <a:gd name="T12" fmla="*/ 2244 w 2449"/>
                <a:gd name="T13" fmla="*/ 3080 h 3971"/>
                <a:gd name="T14" fmla="*/ 2022 w 2449"/>
                <a:gd name="T15" fmla="*/ 3116 h 3971"/>
                <a:gd name="T16" fmla="*/ 1725 w 2449"/>
                <a:gd name="T17" fmla="*/ 3487 h 3971"/>
                <a:gd name="T18" fmla="*/ 1391 w 2449"/>
                <a:gd name="T19" fmla="*/ 3636 h 3971"/>
                <a:gd name="T20" fmla="*/ 1280 w 2449"/>
                <a:gd name="T21" fmla="*/ 3692 h 3971"/>
                <a:gd name="T22" fmla="*/ 1002 w 2449"/>
                <a:gd name="T23" fmla="*/ 3877 h 3971"/>
                <a:gd name="T24" fmla="*/ 539 w 2449"/>
                <a:gd name="T25" fmla="*/ 3970 h 3971"/>
                <a:gd name="T26" fmla="*/ 464 w 2449"/>
                <a:gd name="T27" fmla="*/ 3803 h 3971"/>
                <a:gd name="T28" fmla="*/ 353 w 2449"/>
                <a:gd name="T29" fmla="*/ 3636 h 3971"/>
                <a:gd name="T30" fmla="*/ 130 w 2449"/>
                <a:gd name="T31" fmla="*/ 3525 h 3971"/>
                <a:gd name="T32" fmla="*/ 204 w 2449"/>
                <a:gd name="T33" fmla="*/ 3357 h 3971"/>
                <a:gd name="T34" fmla="*/ 409 w 2449"/>
                <a:gd name="T35" fmla="*/ 3098 h 3971"/>
                <a:gd name="T36" fmla="*/ 353 w 2449"/>
                <a:gd name="T37" fmla="*/ 2894 h 3971"/>
                <a:gd name="T38" fmla="*/ 353 w 2449"/>
                <a:gd name="T39" fmla="*/ 2745 h 3971"/>
                <a:gd name="T40" fmla="*/ 168 w 2449"/>
                <a:gd name="T41" fmla="*/ 2560 h 3971"/>
                <a:gd name="T42" fmla="*/ 0 w 2449"/>
                <a:gd name="T43" fmla="*/ 2208 h 3971"/>
                <a:gd name="T44" fmla="*/ 93 w 2449"/>
                <a:gd name="T45" fmla="*/ 1985 h 3971"/>
                <a:gd name="T46" fmla="*/ 279 w 2449"/>
                <a:gd name="T47" fmla="*/ 1799 h 3971"/>
                <a:gd name="T48" fmla="*/ 464 w 2449"/>
                <a:gd name="T49" fmla="*/ 1540 h 3971"/>
                <a:gd name="T50" fmla="*/ 464 w 2449"/>
                <a:gd name="T51" fmla="*/ 1206 h 3971"/>
                <a:gd name="T52" fmla="*/ 501 w 2449"/>
                <a:gd name="T53" fmla="*/ 983 h 3971"/>
                <a:gd name="T54" fmla="*/ 464 w 2449"/>
                <a:gd name="T55" fmla="*/ 668 h 3971"/>
                <a:gd name="T56" fmla="*/ 353 w 2449"/>
                <a:gd name="T57" fmla="*/ 483 h 3971"/>
                <a:gd name="T58" fmla="*/ 316 w 2449"/>
                <a:gd name="T59" fmla="*/ 148 h 3971"/>
                <a:gd name="T60" fmla="*/ 501 w 2449"/>
                <a:gd name="T61" fmla="*/ 18 h 3971"/>
                <a:gd name="T62" fmla="*/ 650 w 2449"/>
                <a:gd name="T63" fmla="*/ 37 h 3971"/>
                <a:gd name="T64" fmla="*/ 2430 w 2449"/>
                <a:gd name="T65" fmla="*/ 890 h 3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49" h="3971">
                  <a:moveTo>
                    <a:pt x="2430" y="890"/>
                  </a:moveTo>
                  <a:lnTo>
                    <a:pt x="2430" y="890"/>
                  </a:lnTo>
                  <a:cubicBezTo>
                    <a:pt x="2448" y="1929"/>
                    <a:pt x="2448" y="1929"/>
                    <a:pt x="2448" y="1929"/>
                  </a:cubicBezTo>
                  <a:cubicBezTo>
                    <a:pt x="2448" y="1929"/>
                    <a:pt x="2319" y="1948"/>
                    <a:pt x="2244" y="2096"/>
                  </a:cubicBezTo>
                  <a:cubicBezTo>
                    <a:pt x="2170" y="2226"/>
                    <a:pt x="2096" y="2338"/>
                    <a:pt x="2114" y="2467"/>
                  </a:cubicBezTo>
                  <a:cubicBezTo>
                    <a:pt x="2133" y="2579"/>
                    <a:pt x="2096" y="2634"/>
                    <a:pt x="2170" y="2783"/>
                  </a:cubicBezTo>
                  <a:cubicBezTo>
                    <a:pt x="2244" y="2931"/>
                    <a:pt x="2319" y="3042"/>
                    <a:pt x="2244" y="3080"/>
                  </a:cubicBezTo>
                  <a:cubicBezTo>
                    <a:pt x="2170" y="3135"/>
                    <a:pt x="2077" y="3061"/>
                    <a:pt x="2022" y="3116"/>
                  </a:cubicBezTo>
                  <a:cubicBezTo>
                    <a:pt x="1966" y="3191"/>
                    <a:pt x="1873" y="3376"/>
                    <a:pt x="1725" y="3487"/>
                  </a:cubicBezTo>
                  <a:cubicBezTo>
                    <a:pt x="1577" y="3599"/>
                    <a:pt x="1483" y="3636"/>
                    <a:pt x="1391" y="3636"/>
                  </a:cubicBezTo>
                  <a:cubicBezTo>
                    <a:pt x="1317" y="3654"/>
                    <a:pt x="1298" y="3636"/>
                    <a:pt x="1280" y="3692"/>
                  </a:cubicBezTo>
                  <a:cubicBezTo>
                    <a:pt x="1261" y="3766"/>
                    <a:pt x="1112" y="3840"/>
                    <a:pt x="1002" y="3877"/>
                  </a:cubicBezTo>
                  <a:cubicBezTo>
                    <a:pt x="872" y="3933"/>
                    <a:pt x="539" y="3970"/>
                    <a:pt x="539" y="3970"/>
                  </a:cubicBezTo>
                  <a:cubicBezTo>
                    <a:pt x="539" y="3970"/>
                    <a:pt x="483" y="3858"/>
                    <a:pt x="464" y="3803"/>
                  </a:cubicBezTo>
                  <a:cubicBezTo>
                    <a:pt x="445" y="3766"/>
                    <a:pt x="427" y="3673"/>
                    <a:pt x="353" y="3636"/>
                  </a:cubicBezTo>
                  <a:cubicBezTo>
                    <a:pt x="260" y="3599"/>
                    <a:pt x="149" y="3562"/>
                    <a:pt x="130" y="3525"/>
                  </a:cubicBezTo>
                  <a:cubicBezTo>
                    <a:pt x="93" y="3487"/>
                    <a:pt x="56" y="3395"/>
                    <a:pt x="204" y="3357"/>
                  </a:cubicBezTo>
                  <a:cubicBezTo>
                    <a:pt x="371" y="3321"/>
                    <a:pt x="445" y="3191"/>
                    <a:pt x="409" y="3098"/>
                  </a:cubicBezTo>
                  <a:cubicBezTo>
                    <a:pt x="371" y="3005"/>
                    <a:pt x="334" y="2931"/>
                    <a:pt x="353" y="2894"/>
                  </a:cubicBezTo>
                  <a:cubicBezTo>
                    <a:pt x="371" y="2875"/>
                    <a:pt x="445" y="2801"/>
                    <a:pt x="353" y="2745"/>
                  </a:cubicBezTo>
                  <a:cubicBezTo>
                    <a:pt x="279" y="2709"/>
                    <a:pt x="223" y="2653"/>
                    <a:pt x="168" y="2560"/>
                  </a:cubicBezTo>
                  <a:cubicBezTo>
                    <a:pt x="130" y="2467"/>
                    <a:pt x="0" y="2208"/>
                    <a:pt x="0" y="2208"/>
                  </a:cubicBezTo>
                  <a:cubicBezTo>
                    <a:pt x="0" y="2208"/>
                    <a:pt x="56" y="2041"/>
                    <a:pt x="93" y="1985"/>
                  </a:cubicBezTo>
                  <a:cubicBezTo>
                    <a:pt x="130" y="1948"/>
                    <a:pt x="186" y="1855"/>
                    <a:pt x="279" y="1799"/>
                  </a:cubicBezTo>
                  <a:cubicBezTo>
                    <a:pt x="353" y="1744"/>
                    <a:pt x="445" y="1596"/>
                    <a:pt x="464" y="1540"/>
                  </a:cubicBezTo>
                  <a:cubicBezTo>
                    <a:pt x="483" y="1484"/>
                    <a:pt x="464" y="1206"/>
                    <a:pt x="464" y="1206"/>
                  </a:cubicBezTo>
                  <a:cubicBezTo>
                    <a:pt x="464" y="1206"/>
                    <a:pt x="483" y="1002"/>
                    <a:pt x="501" y="983"/>
                  </a:cubicBezTo>
                  <a:cubicBezTo>
                    <a:pt x="501" y="965"/>
                    <a:pt x="520" y="760"/>
                    <a:pt x="464" y="668"/>
                  </a:cubicBezTo>
                  <a:cubicBezTo>
                    <a:pt x="409" y="575"/>
                    <a:pt x="371" y="557"/>
                    <a:pt x="353" y="483"/>
                  </a:cubicBezTo>
                  <a:cubicBezTo>
                    <a:pt x="353" y="483"/>
                    <a:pt x="390" y="204"/>
                    <a:pt x="316" y="148"/>
                  </a:cubicBezTo>
                  <a:cubicBezTo>
                    <a:pt x="316" y="148"/>
                    <a:pt x="464" y="37"/>
                    <a:pt x="501" y="18"/>
                  </a:cubicBezTo>
                  <a:cubicBezTo>
                    <a:pt x="539" y="18"/>
                    <a:pt x="575" y="0"/>
                    <a:pt x="650" y="37"/>
                  </a:cubicBezTo>
                  <a:cubicBezTo>
                    <a:pt x="705" y="74"/>
                    <a:pt x="2319" y="872"/>
                    <a:pt x="2430" y="89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5" name="Freeform 19">
              <a:extLst>
                <a:ext uri="{FF2B5EF4-FFF2-40B4-BE49-F238E27FC236}">
                  <a16:creationId xmlns:a16="http://schemas.microsoft.com/office/drawing/2014/main" id="{2C7EF9E3-D5B2-8E43-BA0C-44E75F21E39C}"/>
                </a:ext>
              </a:extLst>
            </p:cNvPr>
            <p:cNvSpPr>
              <a:spLocks noChangeArrowheads="1"/>
            </p:cNvSpPr>
            <p:nvPr/>
          </p:nvSpPr>
          <p:spPr bwMode="auto">
            <a:xfrm>
              <a:off x="3113088" y="2957513"/>
              <a:ext cx="1008062" cy="841375"/>
            </a:xfrm>
            <a:custGeom>
              <a:avLst/>
              <a:gdLst>
                <a:gd name="T0" fmla="*/ 1428 w 2802"/>
                <a:gd name="T1" fmla="*/ 2226 h 2339"/>
                <a:gd name="T2" fmla="*/ 1428 w 2802"/>
                <a:gd name="T3" fmla="*/ 2226 h 2339"/>
                <a:gd name="T4" fmla="*/ 1484 w 2802"/>
                <a:gd name="T5" fmla="*/ 2133 h 2339"/>
                <a:gd name="T6" fmla="*/ 1558 w 2802"/>
                <a:gd name="T7" fmla="*/ 1892 h 2339"/>
                <a:gd name="T8" fmla="*/ 1818 w 2802"/>
                <a:gd name="T9" fmla="*/ 1688 h 2339"/>
                <a:gd name="T10" fmla="*/ 2189 w 2802"/>
                <a:gd name="T11" fmla="*/ 1651 h 2339"/>
                <a:gd name="T12" fmla="*/ 2485 w 2802"/>
                <a:gd name="T13" fmla="*/ 1076 h 2339"/>
                <a:gd name="T14" fmla="*/ 2541 w 2802"/>
                <a:gd name="T15" fmla="*/ 946 h 2339"/>
                <a:gd name="T16" fmla="*/ 2652 w 2802"/>
                <a:gd name="T17" fmla="*/ 742 h 2339"/>
                <a:gd name="T18" fmla="*/ 2652 w 2802"/>
                <a:gd name="T19" fmla="*/ 649 h 2339"/>
                <a:gd name="T20" fmla="*/ 2801 w 2802"/>
                <a:gd name="T21" fmla="*/ 445 h 2339"/>
                <a:gd name="T22" fmla="*/ 2782 w 2802"/>
                <a:gd name="T23" fmla="*/ 297 h 2339"/>
                <a:gd name="T24" fmla="*/ 2467 w 2802"/>
                <a:gd name="T25" fmla="*/ 19 h 2339"/>
                <a:gd name="T26" fmla="*/ 2355 w 2802"/>
                <a:gd name="T27" fmla="*/ 112 h 2339"/>
                <a:gd name="T28" fmla="*/ 2078 w 2802"/>
                <a:gd name="T29" fmla="*/ 112 h 2339"/>
                <a:gd name="T30" fmla="*/ 1873 w 2802"/>
                <a:gd name="T31" fmla="*/ 93 h 2339"/>
                <a:gd name="T32" fmla="*/ 1725 w 2802"/>
                <a:gd name="T33" fmla="*/ 242 h 2339"/>
                <a:gd name="T34" fmla="*/ 1539 w 2802"/>
                <a:gd name="T35" fmla="*/ 242 h 2339"/>
                <a:gd name="T36" fmla="*/ 1131 w 2802"/>
                <a:gd name="T37" fmla="*/ 93 h 2339"/>
                <a:gd name="T38" fmla="*/ 927 w 2802"/>
                <a:gd name="T39" fmla="*/ 112 h 2339"/>
                <a:gd name="T40" fmla="*/ 760 w 2802"/>
                <a:gd name="T41" fmla="*/ 19 h 2339"/>
                <a:gd name="T42" fmla="*/ 556 w 2802"/>
                <a:gd name="T43" fmla="*/ 19 h 2339"/>
                <a:gd name="T44" fmla="*/ 408 w 2802"/>
                <a:gd name="T45" fmla="*/ 148 h 2339"/>
                <a:gd name="T46" fmla="*/ 204 w 2802"/>
                <a:gd name="T47" fmla="*/ 427 h 2339"/>
                <a:gd name="T48" fmla="*/ 241 w 2802"/>
                <a:gd name="T49" fmla="*/ 613 h 2339"/>
                <a:gd name="T50" fmla="*/ 278 w 2802"/>
                <a:gd name="T51" fmla="*/ 687 h 2339"/>
                <a:gd name="T52" fmla="*/ 129 w 2802"/>
                <a:gd name="T53" fmla="*/ 1058 h 2339"/>
                <a:gd name="T54" fmla="*/ 74 w 2802"/>
                <a:gd name="T55" fmla="*/ 1225 h 2339"/>
                <a:gd name="T56" fmla="*/ 18 w 2802"/>
                <a:gd name="T57" fmla="*/ 1429 h 2339"/>
                <a:gd name="T58" fmla="*/ 18 w 2802"/>
                <a:gd name="T59" fmla="*/ 1855 h 2339"/>
                <a:gd name="T60" fmla="*/ 278 w 2802"/>
                <a:gd name="T61" fmla="*/ 1818 h 2339"/>
                <a:gd name="T62" fmla="*/ 482 w 2802"/>
                <a:gd name="T63" fmla="*/ 1892 h 2339"/>
                <a:gd name="T64" fmla="*/ 594 w 2802"/>
                <a:gd name="T65" fmla="*/ 2003 h 2339"/>
                <a:gd name="T66" fmla="*/ 630 w 2802"/>
                <a:gd name="T67" fmla="*/ 2097 h 2339"/>
                <a:gd name="T68" fmla="*/ 723 w 2802"/>
                <a:gd name="T69" fmla="*/ 2097 h 2339"/>
                <a:gd name="T70" fmla="*/ 760 w 2802"/>
                <a:gd name="T71" fmla="*/ 2226 h 2339"/>
                <a:gd name="T72" fmla="*/ 927 w 2802"/>
                <a:gd name="T73" fmla="*/ 2300 h 2339"/>
                <a:gd name="T74" fmla="*/ 1057 w 2802"/>
                <a:gd name="T75" fmla="*/ 2319 h 2339"/>
                <a:gd name="T76" fmla="*/ 1094 w 2802"/>
                <a:gd name="T77" fmla="*/ 2282 h 2339"/>
                <a:gd name="T78" fmla="*/ 1317 w 2802"/>
                <a:gd name="T79" fmla="*/ 2263 h 2339"/>
                <a:gd name="T80" fmla="*/ 1428 w 2802"/>
                <a:gd name="T81" fmla="*/ 2226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2" h="2339">
                  <a:moveTo>
                    <a:pt x="1428" y="2226"/>
                  </a:moveTo>
                  <a:lnTo>
                    <a:pt x="1428" y="2226"/>
                  </a:lnTo>
                  <a:cubicBezTo>
                    <a:pt x="1428" y="2226"/>
                    <a:pt x="1428" y="2226"/>
                    <a:pt x="1484" y="2133"/>
                  </a:cubicBezTo>
                  <a:cubicBezTo>
                    <a:pt x="1558" y="2022"/>
                    <a:pt x="1539" y="1985"/>
                    <a:pt x="1558" y="1892"/>
                  </a:cubicBezTo>
                  <a:cubicBezTo>
                    <a:pt x="1595" y="1818"/>
                    <a:pt x="1651" y="1670"/>
                    <a:pt x="1818" y="1688"/>
                  </a:cubicBezTo>
                  <a:cubicBezTo>
                    <a:pt x="1966" y="1688"/>
                    <a:pt x="2096" y="1837"/>
                    <a:pt x="2189" y="1651"/>
                  </a:cubicBezTo>
                  <a:cubicBezTo>
                    <a:pt x="2300" y="1466"/>
                    <a:pt x="2467" y="1150"/>
                    <a:pt x="2485" y="1076"/>
                  </a:cubicBezTo>
                  <a:cubicBezTo>
                    <a:pt x="2523" y="1020"/>
                    <a:pt x="2504" y="984"/>
                    <a:pt x="2541" y="946"/>
                  </a:cubicBezTo>
                  <a:cubicBezTo>
                    <a:pt x="2597" y="890"/>
                    <a:pt x="2671" y="798"/>
                    <a:pt x="2652" y="742"/>
                  </a:cubicBezTo>
                  <a:cubicBezTo>
                    <a:pt x="2634" y="705"/>
                    <a:pt x="2597" y="687"/>
                    <a:pt x="2652" y="649"/>
                  </a:cubicBezTo>
                  <a:cubicBezTo>
                    <a:pt x="2690" y="613"/>
                    <a:pt x="2801" y="501"/>
                    <a:pt x="2801" y="445"/>
                  </a:cubicBezTo>
                  <a:cubicBezTo>
                    <a:pt x="2801" y="408"/>
                    <a:pt x="2782" y="316"/>
                    <a:pt x="2782" y="297"/>
                  </a:cubicBezTo>
                  <a:cubicBezTo>
                    <a:pt x="2764" y="278"/>
                    <a:pt x="2523" y="0"/>
                    <a:pt x="2467" y="19"/>
                  </a:cubicBezTo>
                  <a:cubicBezTo>
                    <a:pt x="2467" y="19"/>
                    <a:pt x="2393" y="93"/>
                    <a:pt x="2355" y="112"/>
                  </a:cubicBezTo>
                  <a:cubicBezTo>
                    <a:pt x="2300" y="112"/>
                    <a:pt x="2189" y="148"/>
                    <a:pt x="2078" y="112"/>
                  </a:cubicBezTo>
                  <a:cubicBezTo>
                    <a:pt x="1984" y="74"/>
                    <a:pt x="1873" y="93"/>
                    <a:pt x="1873" y="93"/>
                  </a:cubicBezTo>
                  <a:cubicBezTo>
                    <a:pt x="1873" y="93"/>
                    <a:pt x="1781" y="112"/>
                    <a:pt x="1725" y="242"/>
                  </a:cubicBezTo>
                  <a:cubicBezTo>
                    <a:pt x="1725" y="242"/>
                    <a:pt x="1707" y="316"/>
                    <a:pt x="1539" y="242"/>
                  </a:cubicBezTo>
                  <a:cubicBezTo>
                    <a:pt x="1391" y="167"/>
                    <a:pt x="1187" y="93"/>
                    <a:pt x="1131" y="93"/>
                  </a:cubicBezTo>
                  <a:cubicBezTo>
                    <a:pt x="1057" y="93"/>
                    <a:pt x="965" y="112"/>
                    <a:pt x="927" y="112"/>
                  </a:cubicBezTo>
                  <a:cubicBezTo>
                    <a:pt x="890" y="112"/>
                    <a:pt x="797" y="37"/>
                    <a:pt x="760" y="19"/>
                  </a:cubicBezTo>
                  <a:cubicBezTo>
                    <a:pt x="742" y="0"/>
                    <a:pt x="594" y="0"/>
                    <a:pt x="556" y="19"/>
                  </a:cubicBezTo>
                  <a:cubicBezTo>
                    <a:pt x="500" y="56"/>
                    <a:pt x="426" y="130"/>
                    <a:pt x="408" y="148"/>
                  </a:cubicBezTo>
                  <a:cubicBezTo>
                    <a:pt x="371" y="186"/>
                    <a:pt x="204" y="371"/>
                    <a:pt x="204" y="427"/>
                  </a:cubicBezTo>
                  <a:cubicBezTo>
                    <a:pt x="241" y="613"/>
                    <a:pt x="241" y="613"/>
                    <a:pt x="241" y="613"/>
                  </a:cubicBezTo>
                  <a:cubicBezTo>
                    <a:pt x="241" y="613"/>
                    <a:pt x="278" y="649"/>
                    <a:pt x="278" y="687"/>
                  </a:cubicBezTo>
                  <a:cubicBezTo>
                    <a:pt x="278" y="705"/>
                    <a:pt x="241" y="872"/>
                    <a:pt x="129" y="1058"/>
                  </a:cubicBezTo>
                  <a:cubicBezTo>
                    <a:pt x="129" y="1058"/>
                    <a:pt x="93" y="1206"/>
                    <a:pt x="74" y="1225"/>
                  </a:cubicBezTo>
                  <a:cubicBezTo>
                    <a:pt x="55" y="1243"/>
                    <a:pt x="18" y="1391"/>
                    <a:pt x="18" y="1429"/>
                  </a:cubicBezTo>
                  <a:cubicBezTo>
                    <a:pt x="18" y="1447"/>
                    <a:pt x="0" y="1818"/>
                    <a:pt x="18" y="1855"/>
                  </a:cubicBezTo>
                  <a:cubicBezTo>
                    <a:pt x="18" y="1855"/>
                    <a:pt x="167" y="1800"/>
                    <a:pt x="278" y="1818"/>
                  </a:cubicBezTo>
                  <a:cubicBezTo>
                    <a:pt x="371" y="1837"/>
                    <a:pt x="445" y="1837"/>
                    <a:pt x="482" y="1892"/>
                  </a:cubicBezTo>
                  <a:cubicBezTo>
                    <a:pt x="538" y="1967"/>
                    <a:pt x="594" y="1948"/>
                    <a:pt x="594" y="2003"/>
                  </a:cubicBezTo>
                  <a:cubicBezTo>
                    <a:pt x="594" y="2059"/>
                    <a:pt x="594" y="2097"/>
                    <a:pt x="630" y="2097"/>
                  </a:cubicBezTo>
                  <a:cubicBezTo>
                    <a:pt x="668" y="2097"/>
                    <a:pt x="723" y="2078"/>
                    <a:pt x="723" y="2097"/>
                  </a:cubicBezTo>
                  <a:cubicBezTo>
                    <a:pt x="742" y="2133"/>
                    <a:pt x="723" y="2208"/>
                    <a:pt x="760" y="2226"/>
                  </a:cubicBezTo>
                  <a:cubicBezTo>
                    <a:pt x="797" y="2263"/>
                    <a:pt x="835" y="2300"/>
                    <a:pt x="927" y="2300"/>
                  </a:cubicBezTo>
                  <a:cubicBezTo>
                    <a:pt x="1001" y="2319"/>
                    <a:pt x="1039" y="2338"/>
                    <a:pt x="1057" y="2319"/>
                  </a:cubicBezTo>
                  <a:cubicBezTo>
                    <a:pt x="1076" y="2282"/>
                    <a:pt x="1039" y="2263"/>
                    <a:pt x="1094" y="2282"/>
                  </a:cubicBezTo>
                  <a:cubicBezTo>
                    <a:pt x="1168" y="2300"/>
                    <a:pt x="1242" y="2263"/>
                    <a:pt x="1317" y="2263"/>
                  </a:cubicBezTo>
                  <a:cubicBezTo>
                    <a:pt x="1372" y="2282"/>
                    <a:pt x="1372" y="2282"/>
                    <a:pt x="1428" y="2226"/>
                  </a:cubicBezTo>
                </a:path>
              </a:pathLst>
            </a:custGeom>
            <a:solidFill>
              <a:schemeClr val="accent2"/>
            </a:solid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6" name="Freeform 20">
              <a:extLst>
                <a:ext uri="{FF2B5EF4-FFF2-40B4-BE49-F238E27FC236}">
                  <a16:creationId xmlns:a16="http://schemas.microsoft.com/office/drawing/2014/main" id="{B3491597-E82E-6E4B-935C-3BE53C053E6F}"/>
                </a:ext>
              </a:extLst>
            </p:cNvPr>
            <p:cNvSpPr>
              <a:spLocks noChangeArrowheads="1"/>
            </p:cNvSpPr>
            <p:nvPr/>
          </p:nvSpPr>
          <p:spPr bwMode="auto">
            <a:xfrm>
              <a:off x="3714750" y="3967163"/>
              <a:ext cx="193675" cy="120650"/>
            </a:xfrm>
            <a:custGeom>
              <a:avLst/>
              <a:gdLst>
                <a:gd name="T0" fmla="*/ 112 w 539"/>
                <a:gd name="T1" fmla="*/ 56 h 335"/>
                <a:gd name="T2" fmla="*/ 112 w 539"/>
                <a:gd name="T3" fmla="*/ 56 h 335"/>
                <a:gd name="T4" fmla="*/ 56 w 539"/>
                <a:gd name="T5" fmla="*/ 186 h 335"/>
                <a:gd name="T6" fmla="*/ 0 w 539"/>
                <a:gd name="T7" fmla="*/ 279 h 335"/>
                <a:gd name="T8" fmla="*/ 93 w 539"/>
                <a:gd name="T9" fmla="*/ 334 h 335"/>
                <a:gd name="T10" fmla="*/ 353 w 539"/>
                <a:gd name="T11" fmla="*/ 315 h 335"/>
                <a:gd name="T12" fmla="*/ 483 w 539"/>
                <a:gd name="T13" fmla="*/ 297 h 335"/>
                <a:gd name="T14" fmla="*/ 501 w 539"/>
                <a:gd name="T15" fmla="*/ 186 h 335"/>
                <a:gd name="T16" fmla="*/ 445 w 539"/>
                <a:gd name="T17" fmla="*/ 74 h 335"/>
                <a:gd name="T18" fmla="*/ 112 w 539"/>
                <a:gd name="T19"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335">
                  <a:moveTo>
                    <a:pt x="112" y="56"/>
                  </a:moveTo>
                  <a:lnTo>
                    <a:pt x="112" y="56"/>
                  </a:lnTo>
                  <a:cubicBezTo>
                    <a:pt x="112" y="56"/>
                    <a:pt x="93" y="149"/>
                    <a:pt x="56" y="186"/>
                  </a:cubicBezTo>
                  <a:cubicBezTo>
                    <a:pt x="38" y="223"/>
                    <a:pt x="0" y="223"/>
                    <a:pt x="0" y="279"/>
                  </a:cubicBezTo>
                  <a:cubicBezTo>
                    <a:pt x="0" y="315"/>
                    <a:pt x="19" y="334"/>
                    <a:pt x="93" y="334"/>
                  </a:cubicBezTo>
                  <a:cubicBezTo>
                    <a:pt x="167" y="334"/>
                    <a:pt x="297" y="315"/>
                    <a:pt x="353" y="315"/>
                  </a:cubicBezTo>
                  <a:cubicBezTo>
                    <a:pt x="409" y="315"/>
                    <a:pt x="464" y="334"/>
                    <a:pt x="483" y="297"/>
                  </a:cubicBezTo>
                  <a:cubicBezTo>
                    <a:pt x="483" y="241"/>
                    <a:pt x="464" y="241"/>
                    <a:pt x="501" y="186"/>
                  </a:cubicBezTo>
                  <a:cubicBezTo>
                    <a:pt x="538" y="112"/>
                    <a:pt x="501" y="74"/>
                    <a:pt x="445" y="74"/>
                  </a:cubicBezTo>
                  <a:cubicBezTo>
                    <a:pt x="390" y="74"/>
                    <a:pt x="130" y="0"/>
                    <a:pt x="112" y="5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7" name="Freeform 21">
              <a:extLst>
                <a:ext uri="{FF2B5EF4-FFF2-40B4-BE49-F238E27FC236}">
                  <a16:creationId xmlns:a16="http://schemas.microsoft.com/office/drawing/2014/main" id="{B2B266EB-2650-2447-B93E-247917A4A929}"/>
                </a:ext>
              </a:extLst>
            </p:cNvPr>
            <p:cNvSpPr>
              <a:spLocks noChangeArrowheads="1"/>
            </p:cNvSpPr>
            <p:nvPr/>
          </p:nvSpPr>
          <p:spPr bwMode="auto">
            <a:xfrm>
              <a:off x="3627438" y="2865438"/>
              <a:ext cx="708025" cy="1149350"/>
            </a:xfrm>
            <a:custGeom>
              <a:avLst/>
              <a:gdLst>
                <a:gd name="T0" fmla="*/ 1763 w 1967"/>
                <a:gd name="T1" fmla="*/ 1762 h 3191"/>
                <a:gd name="T2" fmla="*/ 1763 w 1967"/>
                <a:gd name="T3" fmla="*/ 1762 h 3191"/>
                <a:gd name="T4" fmla="*/ 1651 w 1967"/>
                <a:gd name="T5" fmla="*/ 1985 h 3191"/>
                <a:gd name="T6" fmla="*/ 1503 w 1967"/>
                <a:gd name="T7" fmla="*/ 2262 h 3191"/>
                <a:gd name="T8" fmla="*/ 1614 w 1967"/>
                <a:gd name="T9" fmla="*/ 2467 h 3191"/>
                <a:gd name="T10" fmla="*/ 1651 w 1967"/>
                <a:gd name="T11" fmla="*/ 2652 h 3191"/>
                <a:gd name="T12" fmla="*/ 1855 w 1967"/>
                <a:gd name="T13" fmla="*/ 2875 h 3191"/>
                <a:gd name="T14" fmla="*/ 1892 w 1967"/>
                <a:gd name="T15" fmla="*/ 3079 h 3191"/>
                <a:gd name="T16" fmla="*/ 1744 w 1967"/>
                <a:gd name="T17" fmla="*/ 3172 h 3191"/>
                <a:gd name="T18" fmla="*/ 761 w 1967"/>
                <a:gd name="T19" fmla="*/ 3172 h 3191"/>
                <a:gd name="T20" fmla="*/ 650 w 1967"/>
                <a:gd name="T21" fmla="*/ 3134 h 3191"/>
                <a:gd name="T22" fmla="*/ 445 w 1967"/>
                <a:gd name="T23" fmla="*/ 3098 h 3191"/>
                <a:gd name="T24" fmla="*/ 353 w 1967"/>
                <a:gd name="T25" fmla="*/ 3116 h 3191"/>
                <a:gd name="T26" fmla="*/ 353 w 1967"/>
                <a:gd name="T27" fmla="*/ 3023 h 3191"/>
                <a:gd name="T28" fmla="*/ 315 w 1967"/>
                <a:gd name="T29" fmla="*/ 2856 h 3191"/>
                <a:gd name="T30" fmla="*/ 315 w 1967"/>
                <a:gd name="T31" fmla="*/ 2801 h 3191"/>
                <a:gd name="T32" fmla="*/ 279 w 1967"/>
                <a:gd name="T33" fmla="*/ 2727 h 3191"/>
                <a:gd name="T34" fmla="*/ 241 w 1967"/>
                <a:gd name="T35" fmla="*/ 2689 h 3191"/>
                <a:gd name="T36" fmla="*/ 185 w 1967"/>
                <a:gd name="T37" fmla="*/ 2671 h 3191"/>
                <a:gd name="T38" fmla="*/ 111 w 1967"/>
                <a:gd name="T39" fmla="*/ 2652 h 3191"/>
                <a:gd name="T40" fmla="*/ 56 w 1967"/>
                <a:gd name="T41" fmla="*/ 2578 h 3191"/>
                <a:gd name="T42" fmla="*/ 0 w 1967"/>
                <a:gd name="T43" fmla="*/ 2485 h 3191"/>
                <a:gd name="T44" fmla="*/ 37 w 1967"/>
                <a:gd name="T45" fmla="*/ 2430 h 3191"/>
                <a:gd name="T46" fmla="*/ 130 w 1967"/>
                <a:gd name="T47" fmla="*/ 2262 h 3191"/>
                <a:gd name="T48" fmla="*/ 204 w 1967"/>
                <a:gd name="T49" fmla="*/ 2021 h 3191"/>
                <a:gd name="T50" fmla="*/ 464 w 1967"/>
                <a:gd name="T51" fmla="*/ 1947 h 3191"/>
                <a:gd name="T52" fmla="*/ 631 w 1967"/>
                <a:gd name="T53" fmla="*/ 2003 h 3191"/>
                <a:gd name="T54" fmla="*/ 835 w 1967"/>
                <a:gd name="T55" fmla="*/ 1799 h 3191"/>
                <a:gd name="T56" fmla="*/ 1021 w 1967"/>
                <a:gd name="T57" fmla="*/ 1428 h 3191"/>
                <a:gd name="T58" fmla="*/ 1076 w 1967"/>
                <a:gd name="T59" fmla="*/ 1261 h 3191"/>
                <a:gd name="T60" fmla="*/ 1095 w 1967"/>
                <a:gd name="T61" fmla="*/ 1224 h 3191"/>
                <a:gd name="T62" fmla="*/ 1206 w 1967"/>
                <a:gd name="T63" fmla="*/ 1094 h 3191"/>
                <a:gd name="T64" fmla="*/ 1206 w 1967"/>
                <a:gd name="T65" fmla="*/ 946 h 3191"/>
                <a:gd name="T66" fmla="*/ 1298 w 1967"/>
                <a:gd name="T67" fmla="*/ 816 h 3191"/>
                <a:gd name="T68" fmla="*/ 1373 w 1967"/>
                <a:gd name="T69" fmla="*/ 704 h 3191"/>
                <a:gd name="T70" fmla="*/ 1354 w 1967"/>
                <a:gd name="T71" fmla="*/ 537 h 3191"/>
                <a:gd name="T72" fmla="*/ 1187 w 1967"/>
                <a:gd name="T73" fmla="*/ 371 h 3191"/>
                <a:gd name="T74" fmla="*/ 1039 w 1967"/>
                <a:gd name="T75" fmla="*/ 278 h 3191"/>
                <a:gd name="T76" fmla="*/ 1224 w 1967"/>
                <a:gd name="T77" fmla="*/ 0 h 3191"/>
                <a:gd name="T78" fmla="*/ 1410 w 1967"/>
                <a:gd name="T79" fmla="*/ 389 h 3191"/>
                <a:gd name="T80" fmla="*/ 1577 w 1967"/>
                <a:gd name="T81" fmla="*/ 537 h 3191"/>
                <a:gd name="T82" fmla="*/ 1595 w 1967"/>
                <a:gd name="T83" fmla="*/ 649 h 3191"/>
                <a:gd name="T84" fmla="*/ 1577 w 1967"/>
                <a:gd name="T85" fmla="*/ 760 h 3191"/>
                <a:gd name="T86" fmla="*/ 1633 w 1967"/>
                <a:gd name="T87" fmla="*/ 983 h 3191"/>
                <a:gd name="T88" fmla="*/ 1484 w 1967"/>
                <a:gd name="T89" fmla="*/ 1149 h 3191"/>
                <a:gd name="T90" fmla="*/ 1336 w 1967"/>
                <a:gd name="T91" fmla="*/ 1205 h 3191"/>
                <a:gd name="T92" fmla="*/ 1428 w 1967"/>
                <a:gd name="T93" fmla="*/ 1372 h 3191"/>
                <a:gd name="T94" fmla="*/ 1688 w 1967"/>
                <a:gd name="T95" fmla="*/ 1576 h 3191"/>
                <a:gd name="T96" fmla="*/ 1763 w 1967"/>
                <a:gd name="T97" fmla="*/ 1762 h 3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7" h="3191">
                  <a:moveTo>
                    <a:pt x="1763" y="1762"/>
                  </a:moveTo>
                  <a:lnTo>
                    <a:pt x="1763" y="1762"/>
                  </a:lnTo>
                  <a:cubicBezTo>
                    <a:pt x="1763" y="1762"/>
                    <a:pt x="1688" y="1910"/>
                    <a:pt x="1651" y="1985"/>
                  </a:cubicBezTo>
                  <a:cubicBezTo>
                    <a:pt x="1614" y="2059"/>
                    <a:pt x="1484" y="2151"/>
                    <a:pt x="1503" y="2262"/>
                  </a:cubicBezTo>
                  <a:cubicBezTo>
                    <a:pt x="1540" y="2374"/>
                    <a:pt x="1577" y="2356"/>
                    <a:pt x="1614" y="2467"/>
                  </a:cubicBezTo>
                  <a:cubicBezTo>
                    <a:pt x="1633" y="2578"/>
                    <a:pt x="1558" y="2559"/>
                    <a:pt x="1651" y="2652"/>
                  </a:cubicBezTo>
                  <a:cubicBezTo>
                    <a:pt x="1725" y="2727"/>
                    <a:pt x="1818" y="2819"/>
                    <a:pt x="1855" y="2875"/>
                  </a:cubicBezTo>
                  <a:cubicBezTo>
                    <a:pt x="1911" y="2912"/>
                    <a:pt x="1966" y="2986"/>
                    <a:pt x="1892" y="3079"/>
                  </a:cubicBezTo>
                  <a:cubicBezTo>
                    <a:pt x="1837" y="3153"/>
                    <a:pt x="1855" y="3190"/>
                    <a:pt x="1744" y="3172"/>
                  </a:cubicBezTo>
                  <a:cubicBezTo>
                    <a:pt x="1614" y="3172"/>
                    <a:pt x="872" y="3098"/>
                    <a:pt x="761" y="3172"/>
                  </a:cubicBezTo>
                  <a:cubicBezTo>
                    <a:pt x="761" y="3172"/>
                    <a:pt x="724" y="3134"/>
                    <a:pt x="650" y="3134"/>
                  </a:cubicBezTo>
                  <a:cubicBezTo>
                    <a:pt x="556" y="3134"/>
                    <a:pt x="464" y="3098"/>
                    <a:pt x="445" y="3098"/>
                  </a:cubicBezTo>
                  <a:cubicBezTo>
                    <a:pt x="427" y="3098"/>
                    <a:pt x="353" y="3116"/>
                    <a:pt x="353" y="3116"/>
                  </a:cubicBezTo>
                  <a:cubicBezTo>
                    <a:pt x="353" y="3116"/>
                    <a:pt x="353" y="3060"/>
                    <a:pt x="353" y="3023"/>
                  </a:cubicBezTo>
                  <a:cubicBezTo>
                    <a:pt x="353" y="2968"/>
                    <a:pt x="334" y="2893"/>
                    <a:pt x="315" y="2856"/>
                  </a:cubicBezTo>
                  <a:cubicBezTo>
                    <a:pt x="315" y="2838"/>
                    <a:pt x="315" y="2838"/>
                    <a:pt x="315" y="2801"/>
                  </a:cubicBezTo>
                  <a:cubicBezTo>
                    <a:pt x="315" y="2763"/>
                    <a:pt x="315" y="2727"/>
                    <a:pt x="279" y="2727"/>
                  </a:cubicBezTo>
                  <a:cubicBezTo>
                    <a:pt x="241" y="2727"/>
                    <a:pt x="260" y="2727"/>
                    <a:pt x="241" y="2689"/>
                  </a:cubicBezTo>
                  <a:cubicBezTo>
                    <a:pt x="223" y="2652"/>
                    <a:pt x="223" y="2652"/>
                    <a:pt x="185" y="2671"/>
                  </a:cubicBezTo>
                  <a:cubicBezTo>
                    <a:pt x="167" y="2689"/>
                    <a:pt x="149" y="2689"/>
                    <a:pt x="111" y="2652"/>
                  </a:cubicBezTo>
                  <a:cubicBezTo>
                    <a:pt x="93" y="2615"/>
                    <a:pt x="93" y="2615"/>
                    <a:pt x="56" y="2578"/>
                  </a:cubicBezTo>
                  <a:cubicBezTo>
                    <a:pt x="37" y="2541"/>
                    <a:pt x="0" y="2485"/>
                    <a:pt x="0" y="2485"/>
                  </a:cubicBezTo>
                  <a:cubicBezTo>
                    <a:pt x="0" y="2485"/>
                    <a:pt x="19" y="2448"/>
                    <a:pt x="37" y="2430"/>
                  </a:cubicBezTo>
                  <a:cubicBezTo>
                    <a:pt x="56" y="2392"/>
                    <a:pt x="111" y="2318"/>
                    <a:pt x="130" y="2262"/>
                  </a:cubicBezTo>
                  <a:cubicBezTo>
                    <a:pt x="130" y="2207"/>
                    <a:pt x="130" y="2077"/>
                    <a:pt x="204" y="2021"/>
                  </a:cubicBezTo>
                  <a:cubicBezTo>
                    <a:pt x="260" y="1966"/>
                    <a:pt x="334" y="1891"/>
                    <a:pt x="464" y="1947"/>
                  </a:cubicBezTo>
                  <a:cubicBezTo>
                    <a:pt x="594" y="1985"/>
                    <a:pt x="556" y="2003"/>
                    <a:pt x="631" y="2003"/>
                  </a:cubicBezTo>
                  <a:cubicBezTo>
                    <a:pt x="686" y="2003"/>
                    <a:pt x="724" y="2003"/>
                    <a:pt x="835" y="1799"/>
                  </a:cubicBezTo>
                  <a:cubicBezTo>
                    <a:pt x="927" y="1595"/>
                    <a:pt x="1021" y="1428"/>
                    <a:pt x="1021" y="1428"/>
                  </a:cubicBezTo>
                  <a:cubicBezTo>
                    <a:pt x="1021" y="1428"/>
                    <a:pt x="1076" y="1279"/>
                    <a:pt x="1076" y="1261"/>
                  </a:cubicBezTo>
                  <a:cubicBezTo>
                    <a:pt x="1095" y="1243"/>
                    <a:pt x="1095" y="1224"/>
                    <a:pt x="1095" y="1224"/>
                  </a:cubicBezTo>
                  <a:cubicBezTo>
                    <a:pt x="1095" y="1224"/>
                    <a:pt x="1169" y="1131"/>
                    <a:pt x="1206" y="1094"/>
                  </a:cubicBezTo>
                  <a:cubicBezTo>
                    <a:pt x="1224" y="1057"/>
                    <a:pt x="1243" y="1020"/>
                    <a:pt x="1206" y="946"/>
                  </a:cubicBezTo>
                  <a:cubicBezTo>
                    <a:pt x="1206" y="946"/>
                    <a:pt x="1206" y="908"/>
                    <a:pt x="1298" y="816"/>
                  </a:cubicBezTo>
                  <a:cubicBezTo>
                    <a:pt x="1298" y="816"/>
                    <a:pt x="1373" y="742"/>
                    <a:pt x="1373" y="704"/>
                  </a:cubicBezTo>
                  <a:cubicBezTo>
                    <a:pt x="1392" y="686"/>
                    <a:pt x="1392" y="593"/>
                    <a:pt x="1354" y="537"/>
                  </a:cubicBezTo>
                  <a:cubicBezTo>
                    <a:pt x="1317" y="501"/>
                    <a:pt x="1187" y="371"/>
                    <a:pt x="1187" y="371"/>
                  </a:cubicBezTo>
                  <a:cubicBezTo>
                    <a:pt x="1039" y="278"/>
                    <a:pt x="1039" y="278"/>
                    <a:pt x="1039" y="278"/>
                  </a:cubicBezTo>
                  <a:cubicBezTo>
                    <a:pt x="1039" y="278"/>
                    <a:pt x="1224" y="55"/>
                    <a:pt x="1224" y="0"/>
                  </a:cubicBezTo>
                  <a:cubicBezTo>
                    <a:pt x="1224" y="0"/>
                    <a:pt x="1373" y="333"/>
                    <a:pt x="1410" y="389"/>
                  </a:cubicBezTo>
                  <a:cubicBezTo>
                    <a:pt x="1447" y="426"/>
                    <a:pt x="1521" y="519"/>
                    <a:pt x="1577" y="537"/>
                  </a:cubicBezTo>
                  <a:cubicBezTo>
                    <a:pt x="1651" y="575"/>
                    <a:pt x="1633" y="630"/>
                    <a:pt x="1595" y="649"/>
                  </a:cubicBezTo>
                  <a:cubicBezTo>
                    <a:pt x="1577" y="686"/>
                    <a:pt x="1558" y="704"/>
                    <a:pt x="1577" y="760"/>
                  </a:cubicBezTo>
                  <a:cubicBezTo>
                    <a:pt x="1577" y="834"/>
                    <a:pt x="1669" y="908"/>
                    <a:pt x="1633" y="983"/>
                  </a:cubicBezTo>
                  <a:cubicBezTo>
                    <a:pt x="1614" y="1038"/>
                    <a:pt x="1577" y="1094"/>
                    <a:pt x="1484" y="1149"/>
                  </a:cubicBezTo>
                  <a:cubicBezTo>
                    <a:pt x="1373" y="1187"/>
                    <a:pt x="1336" y="1187"/>
                    <a:pt x="1336" y="1205"/>
                  </a:cubicBezTo>
                  <a:cubicBezTo>
                    <a:pt x="1317" y="1243"/>
                    <a:pt x="1317" y="1335"/>
                    <a:pt x="1428" y="1372"/>
                  </a:cubicBezTo>
                  <a:cubicBezTo>
                    <a:pt x="1558" y="1409"/>
                    <a:pt x="1633" y="1409"/>
                    <a:pt x="1688" y="1576"/>
                  </a:cubicBezTo>
                  <a:cubicBezTo>
                    <a:pt x="1744" y="1762"/>
                    <a:pt x="1763" y="1762"/>
                    <a:pt x="1763" y="176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8" name="Freeform 22">
              <a:extLst>
                <a:ext uri="{FF2B5EF4-FFF2-40B4-BE49-F238E27FC236}">
                  <a16:creationId xmlns:a16="http://schemas.microsoft.com/office/drawing/2014/main" id="{09ED03BE-E336-9E43-B2B0-D9DEC6D26084}"/>
                </a:ext>
              </a:extLst>
            </p:cNvPr>
            <p:cNvSpPr>
              <a:spLocks noChangeArrowheads="1"/>
            </p:cNvSpPr>
            <p:nvPr/>
          </p:nvSpPr>
          <p:spPr bwMode="auto">
            <a:xfrm>
              <a:off x="3633788" y="3992563"/>
              <a:ext cx="554037" cy="534987"/>
            </a:xfrm>
            <a:custGeom>
              <a:avLst/>
              <a:gdLst>
                <a:gd name="T0" fmla="*/ 575 w 1540"/>
                <a:gd name="T1" fmla="*/ 1484 h 1485"/>
                <a:gd name="T2" fmla="*/ 575 w 1540"/>
                <a:gd name="T3" fmla="*/ 1484 h 1485"/>
                <a:gd name="T4" fmla="*/ 667 w 1540"/>
                <a:gd name="T5" fmla="*/ 1409 h 1485"/>
                <a:gd name="T6" fmla="*/ 816 w 1540"/>
                <a:gd name="T7" fmla="*/ 1465 h 1485"/>
                <a:gd name="T8" fmla="*/ 834 w 1540"/>
                <a:gd name="T9" fmla="*/ 1298 h 1485"/>
                <a:gd name="T10" fmla="*/ 797 w 1540"/>
                <a:gd name="T11" fmla="*/ 1187 h 1485"/>
                <a:gd name="T12" fmla="*/ 983 w 1540"/>
                <a:gd name="T13" fmla="*/ 1020 h 1485"/>
                <a:gd name="T14" fmla="*/ 1113 w 1540"/>
                <a:gd name="T15" fmla="*/ 1076 h 1485"/>
                <a:gd name="T16" fmla="*/ 1354 w 1540"/>
                <a:gd name="T17" fmla="*/ 1168 h 1485"/>
                <a:gd name="T18" fmla="*/ 1502 w 1540"/>
                <a:gd name="T19" fmla="*/ 908 h 1485"/>
                <a:gd name="T20" fmla="*/ 1409 w 1540"/>
                <a:gd name="T21" fmla="*/ 631 h 1485"/>
                <a:gd name="T22" fmla="*/ 1335 w 1540"/>
                <a:gd name="T23" fmla="*/ 446 h 1485"/>
                <a:gd name="T24" fmla="*/ 1409 w 1540"/>
                <a:gd name="T25" fmla="*/ 223 h 1485"/>
                <a:gd name="T26" fmla="*/ 1205 w 1540"/>
                <a:gd name="T27" fmla="*/ 260 h 1485"/>
                <a:gd name="T28" fmla="*/ 1113 w 1540"/>
                <a:gd name="T29" fmla="*/ 205 h 1485"/>
                <a:gd name="T30" fmla="*/ 1038 w 1540"/>
                <a:gd name="T31" fmla="*/ 0 h 1485"/>
                <a:gd name="T32" fmla="*/ 742 w 1540"/>
                <a:gd name="T33" fmla="*/ 38 h 1485"/>
                <a:gd name="T34" fmla="*/ 723 w 1540"/>
                <a:gd name="T35" fmla="*/ 112 h 1485"/>
                <a:gd name="T36" fmla="*/ 705 w 1540"/>
                <a:gd name="T37" fmla="*/ 223 h 1485"/>
                <a:gd name="T38" fmla="*/ 593 w 1540"/>
                <a:gd name="T39" fmla="*/ 241 h 1485"/>
                <a:gd name="T40" fmla="*/ 445 w 1540"/>
                <a:gd name="T41" fmla="*/ 260 h 1485"/>
                <a:gd name="T42" fmla="*/ 278 w 1540"/>
                <a:gd name="T43" fmla="*/ 241 h 1485"/>
                <a:gd name="T44" fmla="*/ 222 w 1540"/>
                <a:gd name="T45" fmla="*/ 223 h 1485"/>
                <a:gd name="T46" fmla="*/ 222 w 1540"/>
                <a:gd name="T47" fmla="*/ 353 h 1485"/>
                <a:gd name="T48" fmla="*/ 166 w 1540"/>
                <a:gd name="T49" fmla="*/ 612 h 1485"/>
                <a:gd name="T50" fmla="*/ 74 w 1540"/>
                <a:gd name="T51" fmla="*/ 742 h 1485"/>
                <a:gd name="T52" fmla="*/ 18 w 1540"/>
                <a:gd name="T53" fmla="*/ 760 h 1485"/>
                <a:gd name="T54" fmla="*/ 74 w 1540"/>
                <a:gd name="T55" fmla="*/ 872 h 1485"/>
                <a:gd name="T56" fmla="*/ 74 w 1540"/>
                <a:gd name="T57" fmla="*/ 927 h 1485"/>
                <a:gd name="T58" fmla="*/ 260 w 1540"/>
                <a:gd name="T59" fmla="*/ 1224 h 1485"/>
                <a:gd name="T60" fmla="*/ 575 w 1540"/>
                <a:gd name="T61" fmla="*/ 1484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40" h="1485">
                  <a:moveTo>
                    <a:pt x="575" y="1484"/>
                  </a:moveTo>
                  <a:lnTo>
                    <a:pt x="575" y="1484"/>
                  </a:lnTo>
                  <a:cubicBezTo>
                    <a:pt x="612" y="1484"/>
                    <a:pt x="556" y="1391"/>
                    <a:pt x="667" y="1409"/>
                  </a:cubicBezTo>
                  <a:cubicBezTo>
                    <a:pt x="779" y="1428"/>
                    <a:pt x="760" y="1484"/>
                    <a:pt x="816" y="1465"/>
                  </a:cubicBezTo>
                  <a:cubicBezTo>
                    <a:pt x="890" y="1428"/>
                    <a:pt x="872" y="1373"/>
                    <a:pt x="834" y="1298"/>
                  </a:cubicBezTo>
                  <a:cubicBezTo>
                    <a:pt x="797" y="1243"/>
                    <a:pt x="723" y="1224"/>
                    <a:pt x="797" y="1187"/>
                  </a:cubicBezTo>
                  <a:cubicBezTo>
                    <a:pt x="872" y="1131"/>
                    <a:pt x="964" y="1038"/>
                    <a:pt x="983" y="1020"/>
                  </a:cubicBezTo>
                  <a:cubicBezTo>
                    <a:pt x="1020" y="1002"/>
                    <a:pt x="1002" y="1002"/>
                    <a:pt x="1113" y="1076"/>
                  </a:cubicBezTo>
                  <a:cubicBezTo>
                    <a:pt x="1224" y="1168"/>
                    <a:pt x="1279" y="1224"/>
                    <a:pt x="1354" y="1168"/>
                  </a:cubicBezTo>
                  <a:cubicBezTo>
                    <a:pt x="1428" y="1094"/>
                    <a:pt x="1539" y="1020"/>
                    <a:pt x="1502" y="908"/>
                  </a:cubicBezTo>
                  <a:cubicBezTo>
                    <a:pt x="1465" y="797"/>
                    <a:pt x="1484" y="686"/>
                    <a:pt x="1409" y="631"/>
                  </a:cubicBezTo>
                  <a:cubicBezTo>
                    <a:pt x="1335" y="556"/>
                    <a:pt x="1261" y="501"/>
                    <a:pt x="1335" y="446"/>
                  </a:cubicBezTo>
                  <a:cubicBezTo>
                    <a:pt x="1391" y="372"/>
                    <a:pt x="1502" y="279"/>
                    <a:pt x="1409" y="223"/>
                  </a:cubicBezTo>
                  <a:cubicBezTo>
                    <a:pt x="1335" y="167"/>
                    <a:pt x="1243" y="241"/>
                    <a:pt x="1205" y="260"/>
                  </a:cubicBezTo>
                  <a:cubicBezTo>
                    <a:pt x="1168" y="260"/>
                    <a:pt x="1150" y="279"/>
                    <a:pt x="1113" y="205"/>
                  </a:cubicBezTo>
                  <a:cubicBezTo>
                    <a:pt x="1076" y="130"/>
                    <a:pt x="1038" y="0"/>
                    <a:pt x="1038" y="0"/>
                  </a:cubicBezTo>
                  <a:cubicBezTo>
                    <a:pt x="1038" y="0"/>
                    <a:pt x="760" y="19"/>
                    <a:pt x="742" y="38"/>
                  </a:cubicBezTo>
                  <a:cubicBezTo>
                    <a:pt x="742" y="38"/>
                    <a:pt x="742" y="75"/>
                    <a:pt x="723" y="112"/>
                  </a:cubicBezTo>
                  <a:cubicBezTo>
                    <a:pt x="705" y="130"/>
                    <a:pt x="705" y="205"/>
                    <a:pt x="705" y="223"/>
                  </a:cubicBezTo>
                  <a:cubicBezTo>
                    <a:pt x="705" y="241"/>
                    <a:pt x="667" y="241"/>
                    <a:pt x="593" y="241"/>
                  </a:cubicBezTo>
                  <a:cubicBezTo>
                    <a:pt x="537" y="241"/>
                    <a:pt x="482" y="260"/>
                    <a:pt x="445" y="260"/>
                  </a:cubicBezTo>
                  <a:cubicBezTo>
                    <a:pt x="426" y="260"/>
                    <a:pt x="315" y="260"/>
                    <a:pt x="278" y="241"/>
                  </a:cubicBezTo>
                  <a:cubicBezTo>
                    <a:pt x="241" y="241"/>
                    <a:pt x="222" y="223"/>
                    <a:pt x="222" y="223"/>
                  </a:cubicBezTo>
                  <a:cubicBezTo>
                    <a:pt x="222" y="223"/>
                    <a:pt x="241" y="297"/>
                    <a:pt x="222" y="353"/>
                  </a:cubicBezTo>
                  <a:cubicBezTo>
                    <a:pt x="204" y="409"/>
                    <a:pt x="204" y="519"/>
                    <a:pt x="166" y="612"/>
                  </a:cubicBezTo>
                  <a:cubicBezTo>
                    <a:pt x="130" y="686"/>
                    <a:pt x="111" y="742"/>
                    <a:pt x="74" y="742"/>
                  </a:cubicBezTo>
                  <a:cubicBezTo>
                    <a:pt x="37" y="742"/>
                    <a:pt x="0" y="705"/>
                    <a:pt x="18" y="760"/>
                  </a:cubicBezTo>
                  <a:cubicBezTo>
                    <a:pt x="37" y="816"/>
                    <a:pt x="74" y="853"/>
                    <a:pt x="74" y="872"/>
                  </a:cubicBezTo>
                  <a:cubicBezTo>
                    <a:pt x="74" y="890"/>
                    <a:pt x="37" y="890"/>
                    <a:pt x="74" y="927"/>
                  </a:cubicBezTo>
                  <a:cubicBezTo>
                    <a:pt x="92" y="964"/>
                    <a:pt x="185" y="1131"/>
                    <a:pt x="260" y="1224"/>
                  </a:cubicBezTo>
                  <a:cubicBezTo>
                    <a:pt x="352" y="1298"/>
                    <a:pt x="445" y="1428"/>
                    <a:pt x="575" y="148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39" name="Freeform 23">
              <a:extLst>
                <a:ext uri="{FF2B5EF4-FFF2-40B4-BE49-F238E27FC236}">
                  <a16:creationId xmlns:a16="http://schemas.microsoft.com/office/drawing/2014/main" id="{1AE05DAC-7EFA-6046-9E1D-31D7BDA62A69}"/>
                </a:ext>
              </a:extLst>
            </p:cNvPr>
            <p:cNvSpPr>
              <a:spLocks noChangeArrowheads="1"/>
            </p:cNvSpPr>
            <p:nvPr/>
          </p:nvSpPr>
          <p:spPr bwMode="auto">
            <a:xfrm>
              <a:off x="3841750" y="3846513"/>
              <a:ext cx="674688" cy="820737"/>
            </a:xfrm>
            <a:custGeom>
              <a:avLst/>
              <a:gdLst>
                <a:gd name="T0" fmla="*/ 1836 w 1873"/>
                <a:gd name="T1" fmla="*/ 111 h 2281"/>
                <a:gd name="T2" fmla="*/ 1836 w 1873"/>
                <a:gd name="T3" fmla="*/ 111 h 2281"/>
                <a:gd name="T4" fmla="*/ 1706 w 1873"/>
                <a:gd name="T5" fmla="*/ 36 h 2281"/>
                <a:gd name="T6" fmla="*/ 1484 w 1873"/>
                <a:gd name="T7" fmla="*/ 74 h 2281"/>
                <a:gd name="T8" fmla="*/ 1372 w 1873"/>
                <a:gd name="T9" fmla="*/ 222 h 2281"/>
                <a:gd name="T10" fmla="*/ 1335 w 1873"/>
                <a:gd name="T11" fmla="*/ 296 h 2281"/>
                <a:gd name="T12" fmla="*/ 1280 w 1873"/>
                <a:gd name="T13" fmla="*/ 389 h 2281"/>
                <a:gd name="T14" fmla="*/ 1224 w 1873"/>
                <a:gd name="T15" fmla="*/ 445 h 2281"/>
                <a:gd name="T16" fmla="*/ 927 w 1873"/>
                <a:gd name="T17" fmla="*/ 426 h 2281"/>
                <a:gd name="T18" fmla="*/ 463 w 1873"/>
                <a:gd name="T19" fmla="*/ 407 h 2281"/>
                <a:gd name="T20" fmla="*/ 556 w 1873"/>
                <a:gd name="T21" fmla="*/ 648 h 2281"/>
                <a:gd name="T22" fmla="*/ 668 w 1873"/>
                <a:gd name="T23" fmla="*/ 648 h 2281"/>
                <a:gd name="T24" fmla="*/ 872 w 1873"/>
                <a:gd name="T25" fmla="*/ 648 h 2281"/>
                <a:gd name="T26" fmla="*/ 816 w 1873"/>
                <a:gd name="T27" fmla="*/ 779 h 2281"/>
                <a:gd name="T28" fmla="*/ 723 w 1873"/>
                <a:gd name="T29" fmla="*/ 870 h 2281"/>
                <a:gd name="T30" fmla="*/ 798 w 1873"/>
                <a:gd name="T31" fmla="*/ 1000 h 2281"/>
                <a:gd name="T32" fmla="*/ 890 w 1873"/>
                <a:gd name="T33" fmla="*/ 1130 h 2281"/>
                <a:gd name="T34" fmla="*/ 927 w 1873"/>
                <a:gd name="T35" fmla="*/ 1297 h 2281"/>
                <a:gd name="T36" fmla="*/ 909 w 1873"/>
                <a:gd name="T37" fmla="*/ 1445 h 2281"/>
                <a:gd name="T38" fmla="*/ 760 w 1873"/>
                <a:gd name="T39" fmla="*/ 1594 h 2281"/>
                <a:gd name="T40" fmla="*/ 630 w 1873"/>
                <a:gd name="T41" fmla="*/ 1557 h 2281"/>
                <a:gd name="T42" fmla="*/ 445 w 1873"/>
                <a:gd name="T43" fmla="*/ 1427 h 2281"/>
                <a:gd name="T44" fmla="*/ 408 w 1873"/>
                <a:gd name="T45" fmla="*/ 1427 h 2281"/>
                <a:gd name="T46" fmla="*/ 222 w 1873"/>
                <a:gd name="T47" fmla="*/ 1594 h 2281"/>
                <a:gd name="T48" fmla="*/ 204 w 1873"/>
                <a:gd name="T49" fmla="*/ 1650 h 2281"/>
                <a:gd name="T50" fmla="*/ 278 w 1873"/>
                <a:gd name="T51" fmla="*/ 1780 h 2281"/>
                <a:gd name="T52" fmla="*/ 222 w 1873"/>
                <a:gd name="T53" fmla="*/ 1872 h 2281"/>
                <a:gd name="T54" fmla="*/ 148 w 1873"/>
                <a:gd name="T55" fmla="*/ 1835 h 2281"/>
                <a:gd name="T56" fmla="*/ 56 w 1873"/>
                <a:gd name="T57" fmla="*/ 1816 h 2281"/>
                <a:gd name="T58" fmla="*/ 0 w 1873"/>
                <a:gd name="T59" fmla="*/ 1891 h 2281"/>
                <a:gd name="T60" fmla="*/ 130 w 1873"/>
                <a:gd name="T61" fmla="*/ 2021 h 2281"/>
                <a:gd name="T62" fmla="*/ 204 w 1873"/>
                <a:gd name="T63" fmla="*/ 2187 h 2281"/>
                <a:gd name="T64" fmla="*/ 241 w 1873"/>
                <a:gd name="T65" fmla="*/ 2280 h 2281"/>
                <a:gd name="T66" fmla="*/ 333 w 1873"/>
                <a:gd name="T67" fmla="*/ 2206 h 2281"/>
                <a:gd name="T68" fmla="*/ 482 w 1873"/>
                <a:gd name="T69" fmla="*/ 2095 h 2281"/>
                <a:gd name="T70" fmla="*/ 760 w 1873"/>
                <a:gd name="T71" fmla="*/ 2076 h 2281"/>
                <a:gd name="T72" fmla="*/ 1057 w 1873"/>
                <a:gd name="T73" fmla="*/ 1928 h 2281"/>
                <a:gd name="T74" fmla="*/ 1187 w 1873"/>
                <a:gd name="T75" fmla="*/ 1816 h 2281"/>
                <a:gd name="T76" fmla="*/ 1243 w 1873"/>
                <a:gd name="T77" fmla="*/ 1612 h 2281"/>
                <a:gd name="T78" fmla="*/ 1335 w 1873"/>
                <a:gd name="T79" fmla="*/ 1427 h 2281"/>
                <a:gd name="T80" fmla="*/ 1391 w 1873"/>
                <a:gd name="T81" fmla="*/ 1260 h 2281"/>
                <a:gd name="T82" fmla="*/ 1595 w 1873"/>
                <a:gd name="T83" fmla="*/ 1093 h 2281"/>
                <a:gd name="T84" fmla="*/ 1687 w 1873"/>
                <a:gd name="T85" fmla="*/ 889 h 2281"/>
                <a:gd name="T86" fmla="*/ 1742 w 1873"/>
                <a:gd name="T87" fmla="*/ 500 h 2281"/>
                <a:gd name="T88" fmla="*/ 1872 w 1873"/>
                <a:gd name="T89" fmla="*/ 203 h 2281"/>
                <a:gd name="T90" fmla="*/ 1836 w 1873"/>
                <a:gd name="T91" fmla="*/ 111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73" h="2281">
                  <a:moveTo>
                    <a:pt x="1836" y="111"/>
                  </a:moveTo>
                  <a:lnTo>
                    <a:pt x="1836" y="111"/>
                  </a:lnTo>
                  <a:cubicBezTo>
                    <a:pt x="1836" y="111"/>
                    <a:pt x="1854" y="74"/>
                    <a:pt x="1706" y="36"/>
                  </a:cubicBezTo>
                  <a:cubicBezTo>
                    <a:pt x="1558" y="0"/>
                    <a:pt x="1521" y="0"/>
                    <a:pt x="1484" y="74"/>
                  </a:cubicBezTo>
                  <a:cubicBezTo>
                    <a:pt x="1428" y="129"/>
                    <a:pt x="1410" y="203"/>
                    <a:pt x="1372" y="222"/>
                  </a:cubicBezTo>
                  <a:cubicBezTo>
                    <a:pt x="1354" y="259"/>
                    <a:pt x="1335" y="296"/>
                    <a:pt x="1335" y="296"/>
                  </a:cubicBezTo>
                  <a:cubicBezTo>
                    <a:pt x="1280" y="389"/>
                    <a:pt x="1280" y="389"/>
                    <a:pt x="1280" y="389"/>
                  </a:cubicBezTo>
                  <a:cubicBezTo>
                    <a:pt x="1280" y="389"/>
                    <a:pt x="1261" y="426"/>
                    <a:pt x="1224" y="445"/>
                  </a:cubicBezTo>
                  <a:cubicBezTo>
                    <a:pt x="1187" y="445"/>
                    <a:pt x="927" y="426"/>
                    <a:pt x="927" y="426"/>
                  </a:cubicBezTo>
                  <a:cubicBezTo>
                    <a:pt x="463" y="407"/>
                    <a:pt x="463" y="407"/>
                    <a:pt x="463" y="407"/>
                  </a:cubicBezTo>
                  <a:cubicBezTo>
                    <a:pt x="556" y="648"/>
                    <a:pt x="556" y="648"/>
                    <a:pt x="556" y="648"/>
                  </a:cubicBezTo>
                  <a:cubicBezTo>
                    <a:pt x="556" y="648"/>
                    <a:pt x="575" y="686"/>
                    <a:pt x="668" y="648"/>
                  </a:cubicBezTo>
                  <a:cubicBezTo>
                    <a:pt x="742" y="612"/>
                    <a:pt x="816" y="556"/>
                    <a:pt x="872" y="648"/>
                  </a:cubicBezTo>
                  <a:cubicBezTo>
                    <a:pt x="872" y="648"/>
                    <a:pt x="872" y="723"/>
                    <a:pt x="816" y="779"/>
                  </a:cubicBezTo>
                  <a:cubicBezTo>
                    <a:pt x="779" y="816"/>
                    <a:pt x="723" y="852"/>
                    <a:pt x="723" y="870"/>
                  </a:cubicBezTo>
                  <a:cubicBezTo>
                    <a:pt x="723" y="889"/>
                    <a:pt x="742" y="944"/>
                    <a:pt x="798" y="1000"/>
                  </a:cubicBezTo>
                  <a:cubicBezTo>
                    <a:pt x="853" y="1038"/>
                    <a:pt x="890" y="1112"/>
                    <a:pt x="890" y="1130"/>
                  </a:cubicBezTo>
                  <a:cubicBezTo>
                    <a:pt x="890" y="1167"/>
                    <a:pt x="927" y="1279"/>
                    <a:pt x="927" y="1297"/>
                  </a:cubicBezTo>
                  <a:cubicBezTo>
                    <a:pt x="927" y="1297"/>
                    <a:pt x="964" y="1371"/>
                    <a:pt x="909" y="1445"/>
                  </a:cubicBezTo>
                  <a:cubicBezTo>
                    <a:pt x="853" y="1520"/>
                    <a:pt x="760" y="1594"/>
                    <a:pt x="760" y="1594"/>
                  </a:cubicBezTo>
                  <a:cubicBezTo>
                    <a:pt x="760" y="1594"/>
                    <a:pt x="704" y="1631"/>
                    <a:pt x="630" y="1557"/>
                  </a:cubicBezTo>
                  <a:cubicBezTo>
                    <a:pt x="575" y="1501"/>
                    <a:pt x="445" y="1427"/>
                    <a:pt x="445" y="1427"/>
                  </a:cubicBezTo>
                  <a:cubicBezTo>
                    <a:pt x="445" y="1427"/>
                    <a:pt x="427" y="1409"/>
                    <a:pt x="408" y="1427"/>
                  </a:cubicBezTo>
                  <a:cubicBezTo>
                    <a:pt x="389" y="1445"/>
                    <a:pt x="241" y="1575"/>
                    <a:pt x="222" y="1594"/>
                  </a:cubicBezTo>
                  <a:cubicBezTo>
                    <a:pt x="204" y="1594"/>
                    <a:pt x="167" y="1631"/>
                    <a:pt x="204" y="1650"/>
                  </a:cubicBezTo>
                  <a:cubicBezTo>
                    <a:pt x="241" y="1668"/>
                    <a:pt x="297" y="1742"/>
                    <a:pt x="278" y="1780"/>
                  </a:cubicBezTo>
                  <a:cubicBezTo>
                    <a:pt x="278" y="1798"/>
                    <a:pt x="315" y="1854"/>
                    <a:pt x="222" y="1872"/>
                  </a:cubicBezTo>
                  <a:cubicBezTo>
                    <a:pt x="222" y="1872"/>
                    <a:pt x="185" y="1835"/>
                    <a:pt x="148" y="1835"/>
                  </a:cubicBezTo>
                  <a:cubicBezTo>
                    <a:pt x="130" y="1816"/>
                    <a:pt x="74" y="1816"/>
                    <a:pt x="56" y="1816"/>
                  </a:cubicBezTo>
                  <a:cubicBezTo>
                    <a:pt x="37" y="1816"/>
                    <a:pt x="18" y="1835"/>
                    <a:pt x="0" y="1891"/>
                  </a:cubicBezTo>
                  <a:cubicBezTo>
                    <a:pt x="0" y="1891"/>
                    <a:pt x="111" y="2002"/>
                    <a:pt x="130" y="2021"/>
                  </a:cubicBezTo>
                  <a:cubicBezTo>
                    <a:pt x="148" y="2057"/>
                    <a:pt x="185" y="2095"/>
                    <a:pt x="204" y="2187"/>
                  </a:cubicBezTo>
                  <a:cubicBezTo>
                    <a:pt x="241" y="2262"/>
                    <a:pt x="241" y="2280"/>
                    <a:pt x="241" y="2280"/>
                  </a:cubicBezTo>
                  <a:cubicBezTo>
                    <a:pt x="241" y="2280"/>
                    <a:pt x="297" y="2262"/>
                    <a:pt x="333" y="2206"/>
                  </a:cubicBezTo>
                  <a:cubicBezTo>
                    <a:pt x="371" y="2169"/>
                    <a:pt x="371" y="2095"/>
                    <a:pt x="482" y="2095"/>
                  </a:cubicBezTo>
                  <a:cubicBezTo>
                    <a:pt x="593" y="2095"/>
                    <a:pt x="723" y="2095"/>
                    <a:pt x="760" y="2076"/>
                  </a:cubicBezTo>
                  <a:cubicBezTo>
                    <a:pt x="816" y="2057"/>
                    <a:pt x="983" y="2002"/>
                    <a:pt x="1057" y="1928"/>
                  </a:cubicBezTo>
                  <a:cubicBezTo>
                    <a:pt x="1113" y="1854"/>
                    <a:pt x="1131" y="1891"/>
                    <a:pt x="1187" y="1816"/>
                  </a:cubicBezTo>
                  <a:cubicBezTo>
                    <a:pt x="1224" y="1761"/>
                    <a:pt x="1205" y="1668"/>
                    <a:pt x="1243" y="1612"/>
                  </a:cubicBezTo>
                  <a:cubicBezTo>
                    <a:pt x="1280" y="1557"/>
                    <a:pt x="1335" y="1483"/>
                    <a:pt x="1335" y="1427"/>
                  </a:cubicBezTo>
                  <a:cubicBezTo>
                    <a:pt x="1335" y="1371"/>
                    <a:pt x="1335" y="1315"/>
                    <a:pt x="1391" y="1260"/>
                  </a:cubicBezTo>
                  <a:cubicBezTo>
                    <a:pt x="1465" y="1204"/>
                    <a:pt x="1540" y="1149"/>
                    <a:pt x="1595" y="1093"/>
                  </a:cubicBezTo>
                  <a:cubicBezTo>
                    <a:pt x="1632" y="1038"/>
                    <a:pt x="1687" y="926"/>
                    <a:pt x="1687" y="889"/>
                  </a:cubicBezTo>
                  <a:cubicBezTo>
                    <a:pt x="1687" y="853"/>
                    <a:pt x="1724" y="556"/>
                    <a:pt x="1742" y="500"/>
                  </a:cubicBezTo>
                  <a:cubicBezTo>
                    <a:pt x="1761" y="445"/>
                    <a:pt x="1872" y="222"/>
                    <a:pt x="1872" y="203"/>
                  </a:cubicBezTo>
                  <a:cubicBezTo>
                    <a:pt x="1872" y="185"/>
                    <a:pt x="1836" y="111"/>
                    <a:pt x="1836" y="111"/>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0" name="Freeform 24">
              <a:extLst>
                <a:ext uri="{FF2B5EF4-FFF2-40B4-BE49-F238E27FC236}">
                  <a16:creationId xmlns:a16="http://schemas.microsoft.com/office/drawing/2014/main" id="{5ACBC475-FCD2-FE46-AA6C-F96239CCDF36}"/>
                </a:ext>
              </a:extLst>
            </p:cNvPr>
            <p:cNvSpPr>
              <a:spLocks noChangeArrowheads="1"/>
            </p:cNvSpPr>
            <p:nvPr/>
          </p:nvSpPr>
          <p:spPr bwMode="auto">
            <a:xfrm>
              <a:off x="3927475" y="3698875"/>
              <a:ext cx="1703388" cy="1682750"/>
            </a:xfrm>
            <a:custGeom>
              <a:avLst/>
              <a:gdLst>
                <a:gd name="T0" fmla="*/ 204 w 4730"/>
                <a:gd name="T1" fmla="*/ 2819 h 4675"/>
                <a:gd name="T2" fmla="*/ 1113 w 4730"/>
                <a:gd name="T3" fmla="*/ 2819 h 4675"/>
                <a:gd name="T4" fmla="*/ 1373 w 4730"/>
                <a:gd name="T5" fmla="*/ 3264 h 4675"/>
                <a:gd name="T6" fmla="*/ 2114 w 4730"/>
                <a:gd name="T7" fmla="*/ 3153 h 4675"/>
                <a:gd name="T8" fmla="*/ 2448 w 4730"/>
                <a:gd name="T9" fmla="*/ 3413 h 4675"/>
                <a:gd name="T10" fmla="*/ 2466 w 4730"/>
                <a:gd name="T11" fmla="*/ 3988 h 4675"/>
                <a:gd name="T12" fmla="*/ 3208 w 4730"/>
                <a:gd name="T13" fmla="*/ 4173 h 4675"/>
                <a:gd name="T14" fmla="*/ 3857 w 4730"/>
                <a:gd name="T15" fmla="*/ 4396 h 4675"/>
                <a:gd name="T16" fmla="*/ 4358 w 4730"/>
                <a:gd name="T17" fmla="*/ 4433 h 4675"/>
                <a:gd name="T18" fmla="*/ 3969 w 4730"/>
                <a:gd name="T19" fmla="*/ 4080 h 4675"/>
                <a:gd name="T20" fmla="*/ 4192 w 4730"/>
                <a:gd name="T21" fmla="*/ 3468 h 4675"/>
                <a:gd name="T22" fmla="*/ 4525 w 4730"/>
                <a:gd name="T23" fmla="*/ 3116 h 4675"/>
                <a:gd name="T24" fmla="*/ 4247 w 4730"/>
                <a:gd name="T25" fmla="*/ 2448 h 4675"/>
                <a:gd name="T26" fmla="*/ 4192 w 4730"/>
                <a:gd name="T27" fmla="*/ 1929 h 4675"/>
                <a:gd name="T28" fmla="*/ 4303 w 4730"/>
                <a:gd name="T29" fmla="*/ 1558 h 4675"/>
                <a:gd name="T30" fmla="*/ 4692 w 4730"/>
                <a:gd name="T31" fmla="*/ 780 h 4675"/>
                <a:gd name="T32" fmla="*/ 4303 w 4730"/>
                <a:gd name="T33" fmla="*/ 204 h 4675"/>
                <a:gd name="T34" fmla="*/ 3839 w 4730"/>
                <a:gd name="T35" fmla="*/ 0 h 4675"/>
                <a:gd name="T36" fmla="*/ 2689 w 4730"/>
                <a:gd name="T37" fmla="*/ 112 h 4675"/>
                <a:gd name="T38" fmla="*/ 2448 w 4730"/>
                <a:gd name="T39" fmla="*/ 297 h 4675"/>
                <a:gd name="T40" fmla="*/ 2077 w 4730"/>
                <a:gd name="T41" fmla="*/ 223 h 4675"/>
                <a:gd name="T42" fmla="*/ 1743 w 4730"/>
                <a:gd name="T43" fmla="*/ 112 h 4675"/>
                <a:gd name="T44" fmla="*/ 1557 w 4730"/>
                <a:gd name="T45" fmla="*/ 334 h 4675"/>
                <a:gd name="T46" fmla="*/ 1631 w 4730"/>
                <a:gd name="T47" fmla="*/ 612 h 4675"/>
                <a:gd name="T48" fmla="*/ 1465 w 4730"/>
                <a:gd name="T49" fmla="*/ 1151 h 4675"/>
                <a:gd name="T50" fmla="*/ 1354 w 4730"/>
                <a:gd name="T51" fmla="*/ 1502 h 4675"/>
                <a:gd name="T52" fmla="*/ 1113 w 4730"/>
                <a:gd name="T53" fmla="*/ 1743 h 4675"/>
                <a:gd name="T54" fmla="*/ 983 w 4730"/>
                <a:gd name="T55" fmla="*/ 2095 h 4675"/>
                <a:gd name="T56" fmla="*/ 816 w 4730"/>
                <a:gd name="T57" fmla="*/ 2337 h 4675"/>
                <a:gd name="T58" fmla="*/ 482 w 4730"/>
                <a:gd name="T59" fmla="*/ 2504 h 4675"/>
                <a:gd name="T60" fmla="*/ 186 w 4730"/>
                <a:gd name="T61" fmla="*/ 2504 h 4675"/>
                <a:gd name="T62" fmla="*/ 74 w 4730"/>
                <a:gd name="T63" fmla="*/ 2634 h 4675"/>
                <a:gd name="T64" fmla="*/ 92 w 4730"/>
                <a:gd name="T65" fmla="*/ 2801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30" h="4675">
                  <a:moveTo>
                    <a:pt x="204" y="2819"/>
                  </a:moveTo>
                  <a:lnTo>
                    <a:pt x="204" y="2819"/>
                  </a:lnTo>
                  <a:cubicBezTo>
                    <a:pt x="204" y="2819"/>
                    <a:pt x="482" y="2782"/>
                    <a:pt x="668" y="2801"/>
                  </a:cubicBezTo>
                  <a:cubicBezTo>
                    <a:pt x="872" y="2801"/>
                    <a:pt x="1076" y="2782"/>
                    <a:pt x="1113" y="2819"/>
                  </a:cubicBezTo>
                  <a:cubicBezTo>
                    <a:pt x="1150" y="2875"/>
                    <a:pt x="1243" y="2912"/>
                    <a:pt x="1224" y="3005"/>
                  </a:cubicBezTo>
                  <a:cubicBezTo>
                    <a:pt x="1224" y="3097"/>
                    <a:pt x="1243" y="3227"/>
                    <a:pt x="1373" y="3264"/>
                  </a:cubicBezTo>
                  <a:cubicBezTo>
                    <a:pt x="1483" y="3320"/>
                    <a:pt x="1650" y="3376"/>
                    <a:pt x="1724" y="3302"/>
                  </a:cubicBezTo>
                  <a:cubicBezTo>
                    <a:pt x="1817" y="3246"/>
                    <a:pt x="1947" y="3060"/>
                    <a:pt x="2114" y="3153"/>
                  </a:cubicBezTo>
                  <a:cubicBezTo>
                    <a:pt x="2299" y="3246"/>
                    <a:pt x="2262" y="3208"/>
                    <a:pt x="2337" y="3208"/>
                  </a:cubicBezTo>
                  <a:cubicBezTo>
                    <a:pt x="2392" y="3208"/>
                    <a:pt x="2503" y="3246"/>
                    <a:pt x="2448" y="3413"/>
                  </a:cubicBezTo>
                  <a:cubicBezTo>
                    <a:pt x="2392" y="3561"/>
                    <a:pt x="2373" y="3617"/>
                    <a:pt x="2448" y="3747"/>
                  </a:cubicBezTo>
                  <a:cubicBezTo>
                    <a:pt x="2522" y="3876"/>
                    <a:pt x="2429" y="3914"/>
                    <a:pt x="2466" y="3988"/>
                  </a:cubicBezTo>
                  <a:cubicBezTo>
                    <a:pt x="2522" y="4062"/>
                    <a:pt x="2689" y="4006"/>
                    <a:pt x="2819" y="4025"/>
                  </a:cubicBezTo>
                  <a:cubicBezTo>
                    <a:pt x="2930" y="4044"/>
                    <a:pt x="3060" y="4080"/>
                    <a:pt x="3208" y="4173"/>
                  </a:cubicBezTo>
                  <a:cubicBezTo>
                    <a:pt x="3356" y="4266"/>
                    <a:pt x="3301" y="4285"/>
                    <a:pt x="3486" y="4303"/>
                  </a:cubicBezTo>
                  <a:cubicBezTo>
                    <a:pt x="3672" y="4340"/>
                    <a:pt x="3746" y="4303"/>
                    <a:pt x="3857" y="4396"/>
                  </a:cubicBezTo>
                  <a:cubicBezTo>
                    <a:pt x="3987" y="4470"/>
                    <a:pt x="4210" y="4674"/>
                    <a:pt x="4247" y="4637"/>
                  </a:cubicBezTo>
                  <a:cubicBezTo>
                    <a:pt x="4303" y="4600"/>
                    <a:pt x="4507" y="4544"/>
                    <a:pt x="4358" y="4433"/>
                  </a:cubicBezTo>
                  <a:cubicBezTo>
                    <a:pt x="4210" y="4303"/>
                    <a:pt x="4117" y="4415"/>
                    <a:pt x="4043" y="4321"/>
                  </a:cubicBezTo>
                  <a:cubicBezTo>
                    <a:pt x="3950" y="4229"/>
                    <a:pt x="3987" y="4155"/>
                    <a:pt x="3969" y="4080"/>
                  </a:cubicBezTo>
                  <a:cubicBezTo>
                    <a:pt x="3950" y="4006"/>
                    <a:pt x="3950" y="3784"/>
                    <a:pt x="4006" y="3635"/>
                  </a:cubicBezTo>
                  <a:cubicBezTo>
                    <a:pt x="4043" y="3487"/>
                    <a:pt x="4006" y="3468"/>
                    <a:pt x="4192" y="3468"/>
                  </a:cubicBezTo>
                  <a:cubicBezTo>
                    <a:pt x="4358" y="3487"/>
                    <a:pt x="4599" y="3487"/>
                    <a:pt x="4599" y="3487"/>
                  </a:cubicBezTo>
                  <a:cubicBezTo>
                    <a:pt x="4599" y="3487"/>
                    <a:pt x="4618" y="3302"/>
                    <a:pt x="4525" y="3116"/>
                  </a:cubicBezTo>
                  <a:cubicBezTo>
                    <a:pt x="4414" y="2931"/>
                    <a:pt x="4377" y="2819"/>
                    <a:pt x="4303" y="2671"/>
                  </a:cubicBezTo>
                  <a:cubicBezTo>
                    <a:pt x="4247" y="2522"/>
                    <a:pt x="4192" y="2485"/>
                    <a:pt x="4247" y="2448"/>
                  </a:cubicBezTo>
                  <a:cubicBezTo>
                    <a:pt x="4303" y="2392"/>
                    <a:pt x="4358" y="2244"/>
                    <a:pt x="4284" y="2114"/>
                  </a:cubicBezTo>
                  <a:cubicBezTo>
                    <a:pt x="4228" y="1984"/>
                    <a:pt x="4192" y="1984"/>
                    <a:pt x="4192" y="1929"/>
                  </a:cubicBezTo>
                  <a:cubicBezTo>
                    <a:pt x="4210" y="1854"/>
                    <a:pt x="4228" y="1818"/>
                    <a:pt x="4284" y="1762"/>
                  </a:cubicBezTo>
                  <a:cubicBezTo>
                    <a:pt x="4340" y="1706"/>
                    <a:pt x="4266" y="1688"/>
                    <a:pt x="4303" y="1558"/>
                  </a:cubicBezTo>
                  <a:cubicBezTo>
                    <a:pt x="4340" y="1428"/>
                    <a:pt x="4377" y="1317"/>
                    <a:pt x="4377" y="1279"/>
                  </a:cubicBezTo>
                  <a:cubicBezTo>
                    <a:pt x="4377" y="1243"/>
                    <a:pt x="4655" y="909"/>
                    <a:pt x="4692" y="780"/>
                  </a:cubicBezTo>
                  <a:cubicBezTo>
                    <a:pt x="4729" y="631"/>
                    <a:pt x="4711" y="427"/>
                    <a:pt x="4599" y="315"/>
                  </a:cubicBezTo>
                  <a:cubicBezTo>
                    <a:pt x="4469" y="204"/>
                    <a:pt x="4414" y="223"/>
                    <a:pt x="4303" y="204"/>
                  </a:cubicBezTo>
                  <a:cubicBezTo>
                    <a:pt x="4173" y="186"/>
                    <a:pt x="4117" y="260"/>
                    <a:pt x="4006" y="149"/>
                  </a:cubicBezTo>
                  <a:cubicBezTo>
                    <a:pt x="3913" y="56"/>
                    <a:pt x="3839" y="0"/>
                    <a:pt x="3839" y="0"/>
                  </a:cubicBezTo>
                  <a:cubicBezTo>
                    <a:pt x="3839" y="0"/>
                    <a:pt x="3264" y="19"/>
                    <a:pt x="3115" y="19"/>
                  </a:cubicBezTo>
                  <a:cubicBezTo>
                    <a:pt x="2985" y="38"/>
                    <a:pt x="2744" y="56"/>
                    <a:pt x="2689" y="112"/>
                  </a:cubicBezTo>
                  <a:cubicBezTo>
                    <a:pt x="2633" y="167"/>
                    <a:pt x="2652" y="279"/>
                    <a:pt x="2540" y="297"/>
                  </a:cubicBezTo>
                  <a:cubicBezTo>
                    <a:pt x="2448" y="297"/>
                    <a:pt x="2540" y="297"/>
                    <a:pt x="2448" y="297"/>
                  </a:cubicBezTo>
                  <a:cubicBezTo>
                    <a:pt x="2355" y="315"/>
                    <a:pt x="2392" y="297"/>
                    <a:pt x="2299" y="260"/>
                  </a:cubicBezTo>
                  <a:cubicBezTo>
                    <a:pt x="2207" y="223"/>
                    <a:pt x="2114" y="241"/>
                    <a:pt x="2077" y="223"/>
                  </a:cubicBezTo>
                  <a:cubicBezTo>
                    <a:pt x="2040" y="186"/>
                    <a:pt x="1984" y="74"/>
                    <a:pt x="1891" y="74"/>
                  </a:cubicBezTo>
                  <a:cubicBezTo>
                    <a:pt x="1817" y="74"/>
                    <a:pt x="1761" y="56"/>
                    <a:pt x="1743" y="112"/>
                  </a:cubicBezTo>
                  <a:cubicBezTo>
                    <a:pt x="1706" y="167"/>
                    <a:pt x="1631" y="204"/>
                    <a:pt x="1613" y="204"/>
                  </a:cubicBezTo>
                  <a:cubicBezTo>
                    <a:pt x="1576" y="204"/>
                    <a:pt x="1557" y="260"/>
                    <a:pt x="1557" y="334"/>
                  </a:cubicBezTo>
                  <a:cubicBezTo>
                    <a:pt x="1557" y="409"/>
                    <a:pt x="1595" y="520"/>
                    <a:pt x="1595" y="520"/>
                  </a:cubicBezTo>
                  <a:cubicBezTo>
                    <a:pt x="1631" y="612"/>
                    <a:pt x="1631" y="612"/>
                    <a:pt x="1631" y="612"/>
                  </a:cubicBezTo>
                  <a:cubicBezTo>
                    <a:pt x="1520" y="872"/>
                    <a:pt x="1520" y="872"/>
                    <a:pt x="1520" y="872"/>
                  </a:cubicBezTo>
                  <a:cubicBezTo>
                    <a:pt x="1520" y="872"/>
                    <a:pt x="1483" y="946"/>
                    <a:pt x="1465" y="1151"/>
                  </a:cubicBezTo>
                  <a:cubicBezTo>
                    <a:pt x="1446" y="1317"/>
                    <a:pt x="1446" y="1317"/>
                    <a:pt x="1446" y="1317"/>
                  </a:cubicBezTo>
                  <a:cubicBezTo>
                    <a:pt x="1446" y="1317"/>
                    <a:pt x="1391" y="1447"/>
                    <a:pt x="1354" y="1502"/>
                  </a:cubicBezTo>
                  <a:cubicBezTo>
                    <a:pt x="1299" y="1539"/>
                    <a:pt x="1205" y="1632"/>
                    <a:pt x="1205" y="1632"/>
                  </a:cubicBezTo>
                  <a:cubicBezTo>
                    <a:pt x="1205" y="1632"/>
                    <a:pt x="1113" y="1688"/>
                    <a:pt x="1113" y="1743"/>
                  </a:cubicBezTo>
                  <a:cubicBezTo>
                    <a:pt x="1094" y="1818"/>
                    <a:pt x="1113" y="1873"/>
                    <a:pt x="1076" y="1910"/>
                  </a:cubicBezTo>
                  <a:cubicBezTo>
                    <a:pt x="1057" y="1929"/>
                    <a:pt x="983" y="2059"/>
                    <a:pt x="983" y="2095"/>
                  </a:cubicBezTo>
                  <a:cubicBezTo>
                    <a:pt x="983" y="2114"/>
                    <a:pt x="983" y="2225"/>
                    <a:pt x="928" y="2244"/>
                  </a:cubicBezTo>
                  <a:cubicBezTo>
                    <a:pt x="872" y="2281"/>
                    <a:pt x="834" y="2318"/>
                    <a:pt x="816" y="2337"/>
                  </a:cubicBezTo>
                  <a:cubicBezTo>
                    <a:pt x="798" y="2355"/>
                    <a:pt x="705" y="2411"/>
                    <a:pt x="649" y="2430"/>
                  </a:cubicBezTo>
                  <a:cubicBezTo>
                    <a:pt x="612" y="2448"/>
                    <a:pt x="482" y="2504"/>
                    <a:pt x="482" y="2504"/>
                  </a:cubicBezTo>
                  <a:cubicBezTo>
                    <a:pt x="278" y="2485"/>
                    <a:pt x="278" y="2485"/>
                    <a:pt x="278" y="2485"/>
                  </a:cubicBezTo>
                  <a:cubicBezTo>
                    <a:pt x="186" y="2504"/>
                    <a:pt x="186" y="2504"/>
                    <a:pt x="186" y="2504"/>
                  </a:cubicBezTo>
                  <a:cubicBezTo>
                    <a:pt x="186" y="2504"/>
                    <a:pt x="148" y="2522"/>
                    <a:pt x="130" y="2541"/>
                  </a:cubicBezTo>
                  <a:cubicBezTo>
                    <a:pt x="111" y="2578"/>
                    <a:pt x="111" y="2615"/>
                    <a:pt x="74" y="2634"/>
                  </a:cubicBezTo>
                  <a:cubicBezTo>
                    <a:pt x="37" y="2671"/>
                    <a:pt x="0" y="2689"/>
                    <a:pt x="0" y="2689"/>
                  </a:cubicBezTo>
                  <a:cubicBezTo>
                    <a:pt x="0" y="2689"/>
                    <a:pt x="37" y="2782"/>
                    <a:pt x="92" y="2801"/>
                  </a:cubicBezTo>
                  <a:cubicBezTo>
                    <a:pt x="148" y="2801"/>
                    <a:pt x="204" y="2819"/>
                    <a:pt x="204" y="281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1" name="Freeform 25">
              <a:extLst>
                <a:ext uri="{FF2B5EF4-FFF2-40B4-BE49-F238E27FC236}">
                  <a16:creationId xmlns:a16="http://schemas.microsoft.com/office/drawing/2014/main" id="{D43928F4-BC89-724E-9E61-408D914D801E}"/>
                </a:ext>
              </a:extLst>
            </p:cNvPr>
            <p:cNvSpPr>
              <a:spLocks noChangeArrowheads="1"/>
            </p:cNvSpPr>
            <p:nvPr/>
          </p:nvSpPr>
          <p:spPr bwMode="auto">
            <a:xfrm>
              <a:off x="3894138" y="4700588"/>
              <a:ext cx="1128712" cy="1108075"/>
            </a:xfrm>
            <a:custGeom>
              <a:avLst/>
              <a:gdLst>
                <a:gd name="T0" fmla="*/ 2763 w 3135"/>
                <a:gd name="T1" fmla="*/ 2968 h 3080"/>
                <a:gd name="T2" fmla="*/ 2763 w 3135"/>
                <a:gd name="T3" fmla="*/ 2968 h 3080"/>
                <a:gd name="T4" fmla="*/ 2522 w 3135"/>
                <a:gd name="T5" fmla="*/ 3042 h 3080"/>
                <a:gd name="T6" fmla="*/ 2170 w 3135"/>
                <a:gd name="T7" fmla="*/ 3042 h 3080"/>
                <a:gd name="T8" fmla="*/ 1558 w 3135"/>
                <a:gd name="T9" fmla="*/ 2857 h 3080"/>
                <a:gd name="T10" fmla="*/ 686 w 3135"/>
                <a:gd name="T11" fmla="*/ 2875 h 3080"/>
                <a:gd name="T12" fmla="*/ 371 w 3135"/>
                <a:gd name="T13" fmla="*/ 2801 h 3080"/>
                <a:gd name="T14" fmla="*/ 111 w 3135"/>
                <a:gd name="T15" fmla="*/ 2875 h 3080"/>
                <a:gd name="T16" fmla="*/ 19 w 3135"/>
                <a:gd name="T17" fmla="*/ 2727 h 3080"/>
                <a:gd name="T18" fmla="*/ 167 w 3135"/>
                <a:gd name="T19" fmla="*/ 1929 h 3080"/>
                <a:gd name="T20" fmla="*/ 464 w 3135"/>
                <a:gd name="T21" fmla="*/ 1614 h 3080"/>
                <a:gd name="T22" fmla="*/ 501 w 3135"/>
                <a:gd name="T23" fmla="*/ 1317 h 3080"/>
                <a:gd name="T24" fmla="*/ 520 w 3135"/>
                <a:gd name="T25" fmla="*/ 1243 h 3080"/>
                <a:gd name="T26" fmla="*/ 390 w 3135"/>
                <a:gd name="T27" fmla="*/ 891 h 3080"/>
                <a:gd name="T28" fmla="*/ 390 w 3135"/>
                <a:gd name="T29" fmla="*/ 538 h 3080"/>
                <a:gd name="T30" fmla="*/ 223 w 3135"/>
                <a:gd name="T31" fmla="*/ 111 h 3080"/>
                <a:gd name="T32" fmla="*/ 297 w 3135"/>
                <a:gd name="T33" fmla="*/ 37 h 3080"/>
                <a:gd name="T34" fmla="*/ 631 w 3135"/>
                <a:gd name="T35" fmla="*/ 0 h 3080"/>
                <a:gd name="T36" fmla="*/ 1057 w 3135"/>
                <a:gd name="T37" fmla="*/ 19 h 3080"/>
                <a:gd name="T38" fmla="*/ 1206 w 3135"/>
                <a:gd name="T39" fmla="*/ 37 h 3080"/>
                <a:gd name="T40" fmla="*/ 1317 w 3135"/>
                <a:gd name="T41" fmla="*/ 149 h 3080"/>
                <a:gd name="T42" fmla="*/ 1317 w 3135"/>
                <a:gd name="T43" fmla="*/ 223 h 3080"/>
                <a:gd name="T44" fmla="*/ 1392 w 3135"/>
                <a:gd name="T45" fmla="*/ 445 h 3080"/>
                <a:gd name="T46" fmla="*/ 1650 w 3135"/>
                <a:gd name="T47" fmla="*/ 556 h 3080"/>
                <a:gd name="T48" fmla="*/ 1799 w 3135"/>
                <a:gd name="T49" fmla="*/ 538 h 3080"/>
                <a:gd name="T50" fmla="*/ 2021 w 3135"/>
                <a:gd name="T51" fmla="*/ 371 h 3080"/>
                <a:gd name="T52" fmla="*/ 2188 w 3135"/>
                <a:gd name="T53" fmla="*/ 371 h 3080"/>
                <a:gd name="T54" fmla="*/ 2374 w 3135"/>
                <a:gd name="T55" fmla="*/ 445 h 3080"/>
                <a:gd name="T56" fmla="*/ 2522 w 3135"/>
                <a:gd name="T57" fmla="*/ 445 h 3080"/>
                <a:gd name="T58" fmla="*/ 2541 w 3135"/>
                <a:gd name="T59" fmla="*/ 631 h 3080"/>
                <a:gd name="T60" fmla="*/ 2504 w 3135"/>
                <a:gd name="T61" fmla="*/ 816 h 3080"/>
                <a:gd name="T62" fmla="*/ 2541 w 3135"/>
                <a:gd name="T63" fmla="*/ 965 h 3080"/>
                <a:gd name="T64" fmla="*/ 2559 w 3135"/>
                <a:gd name="T65" fmla="*/ 1113 h 3080"/>
                <a:gd name="T66" fmla="*/ 2596 w 3135"/>
                <a:gd name="T67" fmla="*/ 1224 h 3080"/>
                <a:gd name="T68" fmla="*/ 2763 w 3135"/>
                <a:gd name="T69" fmla="*/ 1243 h 3080"/>
                <a:gd name="T70" fmla="*/ 3023 w 3135"/>
                <a:gd name="T71" fmla="*/ 1280 h 3080"/>
                <a:gd name="T72" fmla="*/ 3060 w 3135"/>
                <a:gd name="T73" fmla="*/ 1317 h 3080"/>
                <a:gd name="T74" fmla="*/ 3004 w 3135"/>
                <a:gd name="T75" fmla="*/ 1577 h 3080"/>
                <a:gd name="T76" fmla="*/ 2967 w 3135"/>
                <a:gd name="T77" fmla="*/ 1781 h 3080"/>
                <a:gd name="T78" fmla="*/ 2745 w 3135"/>
                <a:gd name="T79" fmla="*/ 1781 h 3080"/>
                <a:gd name="T80" fmla="*/ 2522 w 3135"/>
                <a:gd name="T81" fmla="*/ 1799 h 3080"/>
                <a:gd name="T82" fmla="*/ 2504 w 3135"/>
                <a:gd name="T83" fmla="*/ 2133 h 3080"/>
                <a:gd name="T84" fmla="*/ 2504 w 3135"/>
                <a:gd name="T85" fmla="*/ 2467 h 3080"/>
                <a:gd name="T86" fmla="*/ 2522 w 3135"/>
                <a:gd name="T87" fmla="*/ 2616 h 3080"/>
                <a:gd name="T88" fmla="*/ 2689 w 3135"/>
                <a:gd name="T89" fmla="*/ 2820 h 3080"/>
                <a:gd name="T90" fmla="*/ 2763 w 3135"/>
                <a:gd name="T91" fmla="*/ 2968 h 3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35" h="3080">
                  <a:moveTo>
                    <a:pt x="2763" y="2968"/>
                  </a:moveTo>
                  <a:lnTo>
                    <a:pt x="2763" y="2968"/>
                  </a:lnTo>
                  <a:cubicBezTo>
                    <a:pt x="2763" y="2968"/>
                    <a:pt x="2689" y="3042"/>
                    <a:pt x="2522" y="3042"/>
                  </a:cubicBezTo>
                  <a:cubicBezTo>
                    <a:pt x="2355" y="3042"/>
                    <a:pt x="2300" y="3079"/>
                    <a:pt x="2170" y="3042"/>
                  </a:cubicBezTo>
                  <a:cubicBezTo>
                    <a:pt x="2040" y="2987"/>
                    <a:pt x="1743" y="2894"/>
                    <a:pt x="1558" y="2857"/>
                  </a:cubicBezTo>
                  <a:cubicBezTo>
                    <a:pt x="1354" y="2838"/>
                    <a:pt x="853" y="2894"/>
                    <a:pt x="686" y="2875"/>
                  </a:cubicBezTo>
                  <a:cubicBezTo>
                    <a:pt x="538" y="2857"/>
                    <a:pt x="464" y="2820"/>
                    <a:pt x="371" y="2801"/>
                  </a:cubicBezTo>
                  <a:cubicBezTo>
                    <a:pt x="279" y="2782"/>
                    <a:pt x="149" y="2857"/>
                    <a:pt x="111" y="2875"/>
                  </a:cubicBezTo>
                  <a:cubicBezTo>
                    <a:pt x="74" y="2894"/>
                    <a:pt x="0" y="2894"/>
                    <a:pt x="19" y="2727"/>
                  </a:cubicBezTo>
                  <a:cubicBezTo>
                    <a:pt x="19" y="2560"/>
                    <a:pt x="74" y="2040"/>
                    <a:pt x="167" y="1929"/>
                  </a:cubicBezTo>
                  <a:cubicBezTo>
                    <a:pt x="260" y="1836"/>
                    <a:pt x="408" y="1707"/>
                    <a:pt x="464" y="1614"/>
                  </a:cubicBezTo>
                  <a:cubicBezTo>
                    <a:pt x="538" y="1521"/>
                    <a:pt x="482" y="1373"/>
                    <a:pt x="501" y="1317"/>
                  </a:cubicBezTo>
                  <a:cubicBezTo>
                    <a:pt x="538" y="1280"/>
                    <a:pt x="575" y="1317"/>
                    <a:pt x="520" y="1243"/>
                  </a:cubicBezTo>
                  <a:cubicBezTo>
                    <a:pt x="464" y="1168"/>
                    <a:pt x="390" y="1020"/>
                    <a:pt x="390" y="891"/>
                  </a:cubicBezTo>
                  <a:cubicBezTo>
                    <a:pt x="390" y="761"/>
                    <a:pt x="408" y="668"/>
                    <a:pt x="390" y="538"/>
                  </a:cubicBezTo>
                  <a:cubicBezTo>
                    <a:pt x="371" y="408"/>
                    <a:pt x="223" y="149"/>
                    <a:pt x="223" y="111"/>
                  </a:cubicBezTo>
                  <a:cubicBezTo>
                    <a:pt x="223" y="74"/>
                    <a:pt x="297" y="37"/>
                    <a:pt x="297" y="37"/>
                  </a:cubicBezTo>
                  <a:cubicBezTo>
                    <a:pt x="631" y="0"/>
                    <a:pt x="631" y="0"/>
                    <a:pt x="631" y="0"/>
                  </a:cubicBezTo>
                  <a:cubicBezTo>
                    <a:pt x="631" y="0"/>
                    <a:pt x="1021" y="19"/>
                    <a:pt x="1057" y="19"/>
                  </a:cubicBezTo>
                  <a:cubicBezTo>
                    <a:pt x="1095" y="19"/>
                    <a:pt x="1169" y="19"/>
                    <a:pt x="1206" y="37"/>
                  </a:cubicBezTo>
                  <a:cubicBezTo>
                    <a:pt x="1243" y="74"/>
                    <a:pt x="1317" y="130"/>
                    <a:pt x="1317" y="149"/>
                  </a:cubicBezTo>
                  <a:cubicBezTo>
                    <a:pt x="1317" y="149"/>
                    <a:pt x="1317" y="185"/>
                    <a:pt x="1317" y="223"/>
                  </a:cubicBezTo>
                  <a:cubicBezTo>
                    <a:pt x="1317" y="260"/>
                    <a:pt x="1317" y="371"/>
                    <a:pt x="1392" y="445"/>
                  </a:cubicBezTo>
                  <a:cubicBezTo>
                    <a:pt x="1392" y="445"/>
                    <a:pt x="1502" y="520"/>
                    <a:pt x="1650" y="556"/>
                  </a:cubicBezTo>
                  <a:cubicBezTo>
                    <a:pt x="1650" y="556"/>
                    <a:pt x="1762" y="575"/>
                    <a:pt x="1799" y="538"/>
                  </a:cubicBezTo>
                  <a:cubicBezTo>
                    <a:pt x="1854" y="501"/>
                    <a:pt x="1965" y="371"/>
                    <a:pt x="2021" y="371"/>
                  </a:cubicBezTo>
                  <a:cubicBezTo>
                    <a:pt x="2077" y="352"/>
                    <a:pt x="2114" y="334"/>
                    <a:pt x="2188" y="371"/>
                  </a:cubicBezTo>
                  <a:cubicBezTo>
                    <a:pt x="2262" y="408"/>
                    <a:pt x="2355" y="445"/>
                    <a:pt x="2374" y="445"/>
                  </a:cubicBezTo>
                  <a:cubicBezTo>
                    <a:pt x="2392" y="445"/>
                    <a:pt x="2448" y="390"/>
                    <a:pt x="2522" y="445"/>
                  </a:cubicBezTo>
                  <a:cubicBezTo>
                    <a:pt x="2596" y="501"/>
                    <a:pt x="2541" y="612"/>
                    <a:pt x="2541" y="631"/>
                  </a:cubicBezTo>
                  <a:cubicBezTo>
                    <a:pt x="2541" y="631"/>
                    <a:pt x="2485" y="761"/>
                    <a:pt x="2504" y="816"/>
                  </a:cubicBezTo>
                  <a:cubicBezTo>
                    <a:pt x="2504" y="872"/>
                    <a:pt x="2522" y="909"/>
                    <a:pt x="2541" y="965"/>
                  </a:cubicBezTo>
                  <a:cubicBezTo>
                    <a:pt x="2559" y="1020"/>
                    <a:pt x="2578" y="1057"/>
                    <a:pt x="2559" y="1113"/>
                  </a:cubicBezTo>
                  <a:cubicBezTo>
                    <a:pt x="2541" y="1168"/>
                    <a:pt x="2541" y="1224"/>
                    <a:pt x="2596" y="1224"/>
                  </a:cubicBezTo>
                  <a:cubicBezTo>
                    <a:pt x="2633" y="1243"/>
                    <a:pt x="2689" y="1243"/>
                    <a:pt x="2763" y="1243"/>
                  </a:cubicBezTo>
                  <a:cubicBezTo>
                    <a:pt x="2837" y="1262"/>
                    <a:pt x="2912" y="1243"/>
                    <a:pt x="3023" y="1280"/>
                  </a:cubicBezTo>
                  <a:cubicBezTo>
                    <a:pt x="3134" y="1298"/>
                    <a:pt x="3078" y="1262"/>
                    <a:pt x="3060" y="1317"/>
                  </a:cubicBezTo>
                  <a:cubicBezTo>
                    <a:pt x="3023" y="1373"/>
                    <a:pt x="3023" y="1503"/>
                    <a:pt x="3004" y="1577"/>
                  </a:cubicBezTo>
                  <a:cubicBezTo>
                    <a:pt x="3004" y="1651"/>
                    <a:pt x="3042" y="1781"/>
                    <a:pt x="2967" y="1781"/>
                  </a:cubicBezTo>
                  <a:cubicBezTo>
                    <a:pt x="2912" y="1799"/>
                    <a:pt x="2875" y="1781"/>
                    <a:pt x="2745" y="1781"/>
                  </a:cubicBezTo>
                  <a:cubicBezTo>
                    <a:pt x="2615" y="1799"/>
                    <a:pt x="2559" y="1744"/>
                    <a:pt x="2522" y="1799"/>
                  </a:cubicBezTo>
                  <a:cubicBezTo>
                    <a:pt x="2485" y="1855"/>
                    <a:pt x="2504" y="2059"/>
                    <a:pt x="2504" y="2133"/>
                  </a:cubicBezTo>
                  <a:cubicBezTo>
                    <a:pt x="2504" y="2207"/>
                    <a:pt x="2522" y="2411"/>
                    <a:pt x="2504" y="2467"/>
                  </a:cubicBezTo>
                  <a:cubicBezTo>
                    <a:pt x="2466" y="2523"/>
                    <a:pt x="2504" y="2597"/>
                    <a:pt x="2522" y="2616"/>
                  </a:cubicBezTo>
                  <a:cubicBezTo>
                    <a:pt x="2559" y="2652"/>
                    <a:pt x="2652" y="2782"/>
                    <a:pt x="2689" y="2820"/>
                  </a:cubicBezTo>
                  <a:cubicBezTo>
                    <a:pt x="2726" y="2875"/>
                    <a:pt x="2819" y="2931"/>
                    <a:pt x="2763" y="296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2" name="Freeform 26">
              <a:extLst>
                <a:ext uri="{FF2B5EF4-FFF2-40B4-BE49-F238E27FC236}">
                  <a16:creationId xmlns:a16="http://schemas.microsoft.com/office/drawing/2014/main" id="{09ACA42D-5BEC-B340-8C11-793E18D552E2}"/>
                </a:ext>
              </a:extLst>
            </p:cNvPr>
            <p:cNvSpPr>
              <a:spLocks noChangeArrowheads="1"/>
            </p:cNvSpPr>
            <p:nvPr/>
          </p:nvSpPr>
          <p:spPr bwMode="auto">
            <a:xfrm>
              <a:off x="3894138" y="5702300"/>
              <a:ext cx="1168400" cy="1116013"/>
            </a:xfrm>
            <a:custGeom>
              <a:avLst/>
              <a:gdLst>
                <a:gd name="T0" fmla="*/ 983 w 3247"/>
                <a:gd name="T1" fmla="*/ 3043 h 3100"/>
                <a:gd name="T2" fmla="*/ 983 w 3247"/>
                <a:gd name="T3" fmla="*/ 3043 h 3100"/>
                <a:gd name="T4" fmla="*/ 1057 w 3247"/>
                <a:gd name="T5" fmla="*/ 2894 h 3100"/>
                <a:gd name="T6" fmla="*/ 1224 w 3247"/>
                <a:gd name="T7" fmla="*/ 2969 h 3100"/>
                <a:gd name="T8" fmla="*/ 1336 w 3247"/>
                <a:gd name="T9" fmla="*/ 3061 h 3100"/>
                <a:gd name="T10" fmla="*/ 1520 w 3247"/>
                <a:gd name="T11" fmla="*/ 3080 h 3100"/>
                <a:gd name="T12" fmla="*/ 1799 w 3247"/>
                <a:gd name="T13" fmla="*/ 3043 h 3100"/>
                <a:gd name="T14" fmla="*/ 1836 w 3247"/>
                <a:gd name="T15" fmla="*/ 2653 h 3100"/>
                <a:gd name="T16" fmla="*/ 1854 w 3247"/>
                <a:gd name="T17" fmla="*/ 2097 h 3100"/>
                <a:gd name="T18" fmla="*/ 1873 w 3247"/>
                <a:gd name="T19" fmla="*/ 1318 h 3100"/>
                <a:gd name="T20" fmla="*/ 1947 w 3247"/>
                <a:gd name="T21" fmla="*/ 1225 h 3100"/>
                <a:gd name="T22" fmla="*/ 2133 w 3247"/>
                <a:gd name="T23" fmla="*/ 1188 h 3100"/>
                <a:gd name="T24" fmla="*/ 2170 w 3247"/>
                <a:gd name="T25" fmla="*/ 761 h 3100"/>
                <a:gd name="T26" fmla="*/ 2170 w 3247"/>
                <a:gd name="T27" fmla="*/ 409 h 3100"/>
                <a:gd name="T28" fmla="*/ 2430 w 3247"/>
                <a:gd name="T29" fmla="*/ 316 h 3100"/>
                <a:gd name="T30" fmla="*/ 2763 w 3247"/>
                <a:gd name="T31" fmla="*/ 297 h 3100"/>
                <a:gd name="T32" fmla="*/ 2912 w 3247"/>
                <a:gd name="T33" fmla="*/ 353 h 3100"/>
                <a:gd name="T34" fmla="*/ 3023 w 3247"/>
                <a:gd name="T35" fmla="*/ 260 h 3100"/>
                <a:gd name="T36" fmla="*/ 3190 w 3247"/>
                <a:gd name="T37" fmla="*/ 241 h 3100"/>
                <a:gd name="T38" fmla="*/ 3227 w 3247"/>
                <a:gd name="T39" fmla="*/ 167 h 3100"/>
                <a:gd name="T40" fmla="*/ 3042 w 3247"/>
                <a:gd name="T41" fmla="*/ 149 h 3100"/>
                <a:gd name="T42" fmla="*/ 2986 w 3247"/>
                <a:gd name="T43" fmla="*/ 149 h 3100"/>
                <a:gd name="T44" fmla="*/ 2912 w 3247"/>
                <a:gd name="T45" fmla="*/ 149 h 3100"/>
                <a:gd name="T46" fmla="*/ 2801 w 3247"/>
                <a:gd name="T47" fmla="*/ 167 h 3100"/>
                <a:gd name="T48" fmla="*/ 2782 w 3247"/>
                <a:gd name="T49" fmla="*/ 167 h 3100"/>
                <a:gd name="T50" fmla="*/ 2707 w 3247"/>
                <a:gd name="T51" fmla="*/ 223 h 3100"/>
                <a:gd name="T52" fmla="*/ 2541 w 3247"/>
                <a:gd name="T53" fmla="*/ 260 h 3100"/>
                <a:gd name="T54" fmla="*/ 2355 w 3247"/>
                <a:gd name="T55" fmla="*/ 279 h 3100"/>
                <a:gd name="T56" fmla="*/ 2151 w 3247"/>
                <a:gd name="T57" fmla="*/ 260 h 3100"/>
                <a:gd name="T58" fmla="*/ 1836 w 3247"/>
                <a:gd name="T59" fmla="*/ 149 h 3100"/>
                <a:gd name="T60" fmla="*/ 1576 w 3247"/>
                <a:gd name="T61" fmla="*/ 93 h 3100"/>
                <a:gd name="T62" fmla="*/ 1150 w 3247"/>
                <a:gd name="T63" fmla="*/ 75 h 3100"/>
                <a:gd name="T64" fmla="*/ 705 w 3247"/>
                <a:gd name="T65" fmla="*/ 93 h 3100"/>
                <a:gd name="T66" fmla="*/ 427 w 3247"/>
                <a:gd name="T67" fmla="*/ 38 h 3100"/>
                <a:gd name="T68" fmla="*/ 241 w 3247"/>
                <a:gd name="T69" fmla="*/ 19 h 3100"/>
                <a:gd name="T70" fmla="*/ 93 w 3247"/>
                <a:gd name="T71" fmla="*/ 93 h 3100"/>
                <a:gd name="T72" fmla="*/ 74 w 3247"/>
                <a:gd name="T73" fmla="*/ 130 h 3100"/>
                <a:gd name="T74" fmla="*/ 19 w 3247"/>
                <a:gd name="T75" fmla="*/ 279 h 3100"/>
                <a:gd name="T76" fmla="*/ 93 w 3247"/>
                <a:gd name="T77" fmla="*/ 483 h 3100"/>
                <a:gd name="T78" fmla="*/ 260 w 3247"/>
                <a:gd name="T79" fmla="*/ 668 h 3100"/>
                <a:gd name="T80" fmla="*/ 315 w 3247"/>
                <a:gd name="T81" fmla="*/ 872 h 3100"/>
                <a:gd name="T82" fmla="*/ 427 w 3247"/>
                <a:gd name="T83" fmla="*/ 1058 h 3100"/>
                <a:gd name="T84" fmla="*/ 556 w 3247"/>
                <a:gd name="T85" fmla="*/ 1318 h 3100"/>
                <a:gd name="T86" fmla="*/ 575 w 3247"/>
                <a:gd name="T87" fmla="*/ 1633 h 3100"/>
                <a:gd name="T88" fmla="*/ 686 w 3247"/>
                <a:gd name="T89" fmla="*/ 2134 h 3100"/>
                <a:gd name="T90" fmla="*/ 761 w 3247"/>
                <a:gd name="T91" fmla="*/ 2505 h 3100"/>
                <a:gd name="T92" fmla="*/ 853 w 3247"/>
                <a:gd name="T93" fmla="*/ 2913 h 3100"/>
                <a:gd name="T94" fmla="*/ 983 w 3247"/>
                <a:gd name="T95" fmla="*/ 3043 h 3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47" h="3100">
                  <a:moveTo>
                    <a:pt x="983" y="3043"/>
                  </a:moveTo>
                  <a:lnTo>
                    <a:pt x="983" y="3043"/>
                  </a:lnTo>
                  <a:cubicBezTo>
                    <a:pt x="983" y="3043"/>
                    <a:pt x="983" y="2876"/>
                    <a:pt x="1057" y="2894"/>
                  </a:cubicBezTo>
                  <a:cubicBezTo>
                    <a:pt x="1150" y="2894"/>
                    <a:pt x="1169" y="2894"/>
                    <a:pt x="1224" y="2969"/>
                  </a:cubicBezTo>
                  <a:cubicBezTo>
                    <a:pt x="1280" y="3024"/>
                    <a:pt x="1224" y="3024"/>
                    <a:pt x="1336" y="3061"/>
                  </a:cubicBezTo>
                  <a:cubicBezTo>
                    <a:pt x="1466" y="3099"/>
                    <a:pt x="1410" y="3080"/>
                    <a:pt x="1520" y="3080"/>
                  </a:cubicBezTo>
                  <a:cubicBezTo>
                    <a:pt x="1650" y="3080"/>
                    <a:pt x="1762" y="3099"/>
                    <a:pt x="1799" y="3043"/>
                  </a:cubicBezTo>
                  <a:cubicBezTo>
                    <a:pt x="1817" y="2969"/>
                    <a:pt x="1854" y="2764"/>
                    <a:pt x="1836" y="2653"/>
                  </a:cubicBezTo>
                  <a:cubicBezTo>
                    <a:pt x="1836" y="2523"/>
                    <a:pt x="1854" y="2171"/>
                    <a:pt x="1854" y="2097"/>
                  </a:cubicBezTo>
                  <a:cubicBezTo>
                    <a:pt x="1854" y="2004"/>
                    <a:pt x="1873" y="1354"/>
                    <a:pt x="1873" y="1318"/>
                  </a:cubicBezTo>
                  <a:cubicBezTo>
                    <a:pt x="1873" y="1280"/>
                    <a:pt x="1854" y="1206"/>
                    <a:pt x="1947" y="1225"/>
                  </a:cubicBezTo>
                  <a:cubicBezTo>
                    <a:pt x="2021" y="1225"/>
                    <a:pt x="2114" y="1280"/>
                    <a:pt x="2133" y="1188"/>
                  </a:cubicBezTo>
                  <a:cubicBezTo>
                    <a:pt x="2151" y="1095"/>
                    <a:pt x="2170" y="817"/>
                    <a:pt x="2170" y="761"/>
                  </a:cubicBezTo>
                  <a:cubicBezTo>
                    <a:pt x="2170" y="706"/>
                    <a:pt x="2133" y="464"/>
                    <a:pt x="2170" y="409"/>
                  </a:cubicBezTo>
                  <a:cubicBezTo>
                    <a:pt x="2207" y="353"/>
                    <a:pt x="2374" y="316"/>
                    <a:pt x="2430" y="316"/>
                  </a:cubicBezTo>
                  <a:cubicBezTo>
                    <a:pt x="2504" y="316"/>
                    <a:pt x="2707" y="260"/>
                    <a:pt x="2763" y="297"/>
                  </a:cubicBezTo>
                  <a:cubicBezTo>
                    <a:pt x="2819" y="353"/>
                    <a:pt x="2837" y="409"/>
                    <a:pt x="2912" y="353"/>
                  </a:cubicBezTo>
                  <a:cubicBezTo>
                    <a:pt x="2986" y="316"/>
                    <a:pt x="2949" y="297"/>
                    <a:pt x="3023" y="260"/>
                  </a:cubicBezTo>
                  <a:cubicBezTo>
                    <a:pt x="3097" y="241"/>
                    <a:pt x="3153" y="241"/>
                    <a:pt x="3190" y="241"/>
                  </a:cubicBezTo>
                  <a:cubicBezTo>
                    <a:pt x="3227" y="223"/>
                    <a:pt x="3246" y="186"/>
                    <a:pt x="3227" y="167"/>
                  </a:cubicBezTo>
                  <a:cubicBezTo>
                    <a:pt x="3208" y="167"/>
                    <a:pt x="3097" y="149"/>
                    <a:pt x="3042" y="149"/>
                  </a:cubicBezTo>
                  <a:cubicBezTo>
                    <a:pt x="2986" y="149"/>
                    <a:pt x="2986" y="149"/>
                    <a:pt x="2986" y="149"/>
                  </a:cubicBezTo>
                  <a:cubicBezTo>
                    <a:pt x="2986" y="149"/>
                    <a:pt x="2949" y="130"/>
                    <a:pt x="2912" y="149"/>
                  </a:cubicBezTo>
                  <a:cubicBezTo>
                    <a:pt x="2893" y="167"/>
                    <a:pt x="2801" y="167"/>
                    <a:pt x="2801" y="167"/>
                  </a:cubicBezTo>
                  <a:lnTo>
                    <a:pt x="2782" y="167"/>
                  </a:lnTo>
                  <a:cubicBezTo>
                    <a:pt x="2763" y="186"/>
                    <a:pt x="2726" y="205"/>
                    <a:pt x="2707" y="223"/>
                  </a:cubicBezTo>
                  <a:cubicBezTo>
                    <a:pt x="2671" y="241"/>
                    <a:pt x="2596" y="260"/>
                    <a:pt x="2541" y="260"/>
                  </a:cubicBezTo>
                  <a:cubicBezTo>
                    <a:pt x="2485" y="260"/>
                    <a:pt x="2411" y="260"/>
                    <a:pt x="2355" y="279"/>
                  </a:cubicBezTo>
                  <a:cubicBezTo>
                    <a:pt x="2300" y="279"/>
                    <a:pt x="2188" y="279"/>
                    <a:pt x="2151" y="260"/>
                  </a:cubicBezTo>
                  <a:cubicBezTo>
                    <a:pt x="2133" y="223"/>
                    <a:pt x="1836" y="149"/>
                    <a:pt x="1836" y="149"/>
                  </a:cubicBezTo>
                  <a:cubicBezTo>
                    <a:pt x="1576" y="93"/>
                    <a:pt x="1576" y="93"/>
                    <a:pt x="1576" y="93"/>
                  </a:cubicBezTo>
                  <a:cubicBezTo>
                    <a:pt x="1576" y="93"/>
                    <a:pt x="1354" y="56"/>
                    <a:pt x="1150" y="75"/>
                  </a:cubicBezTo>
                  <a:cubicBezTo>
                    <a:pt x="965" y="93"/>
                    <a:pt x="705" y="93"/>
                    <a:pt x="705" y="93"/>
                  </a:cubicBezTo>
                  <a:cubicBezTo>
                    <a:pt x="705" y="93"/>
                    <a:pt x="501" y="56"/>
                    <a:pt x="427" y="38"/>
                  </a:cubicBezTo>
                  <a:cubicBezTo>
                    <a:pt x="334" y="0"/>
                    <a:pt x="260" y="19"/>
                    <a:pt x="241" y="19"/>
                  </a:cubicBezTo>
                  <a:cubicBezTo>
                    <a:pt x="223" y="38"/>
                    <a:pt x="93" y="93"/>
                    <a:pt x="93" y="93"/>
                  </a:cubicBezTo>
                  <a:cubicBezTo>
                    <a:pt x="93" y="93"/>
                    <a:pt x="111" y="93"/>
                    <a:pt x="74" y="130"/>
                  </a:cubicBezTo>
                  <a:cubicBezTo>
                    <a:pt x="37" y="167"/>
                    <a:pt x="0" y="223"/>
                    <a:pt x="19" y="279"/>
                  </a:cubicBezTo>
                  <a:cubicBezTo>
                    <a:pt x="19" y="335"/>
                    <a:pt x="19" y="409"/>
                    <a:pt x="93" y="483"/>
                  </a:cubicBezTo>
                  <a:cubicBezTo>
                    <a:pt x="185" y="557"/>
                    <a:pt x="241" y="594"/>
                    <a:pt x="260" y="668"/>
                  </a:cubicBezTo>
                  <a:cubicBezTo>
                    <a:pt x="279" y="724"/>
                    <a:pt x="315" y="798"/>
                    <a:pt x="315" y="872"/>
                  </a:cubicBezTo>
                  <a:cubicBezTo>
                    <a:pt x="334" y="947"/>
                    <a:pt x="371" y="983"/>
                    <a:pt x="427" y="1058"/>
                  </a:cubicBezTo>
                  <a:cubicBezTo>
                    <a:pt x="482" y="1132"/>
                    <a:pt x="538" y="1243"/>
                    <a:pt x="556" y="1318"/>
                  </a:cubicBezTo>
                  <a:cubicBezTo>
                    <a:pt x="594" y="1392"/>
                    <a:pt x="594" y="1559"/>
                    <a:pt x="575" y="1633"/>
                  </a:cubicBezTo>
                  <a:cubicBezTo>
                    <a:pt x="575" y="1707"/>
                    <a:pt x="668" y="2078"/>
                    <a:pt x="686" y="2134"/>
                  </a:cubicBezTo>
                  <a:cubicBezTo>
                    <a:pt x="724" y="2190"/>
                    <a:pt x="761" y="2301"/>
                    <a:pt x="761" y="2505"/>
                  </a:cubicBezTo>
                  <a:cubicBezTo>
                    <a:pt x="761" y="2709"/>
                    <a:pt x="779" y="2839"/>
                    <a:pt x="853" y="2913"/>
                  </a:cubicBezTo>
                  <a:cubicBezTo>
                    <a:pt x="909" y="2969"/>
                    <a:pt x="965" y="3043"/>
                    <a:pt x="983" y="3043"/>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3" name="Freeform 27">
              <a:extLst>
                <a:ext uri="{FF2B5EF4-FFF2-40B4-BE49-F238E27FC236}">
                  <a16:creationId xmlns:a16="http://schemas.microsoft.com/office/drawing/2014/main" id="{B355CA59-A632-5A47-BC90-34DA988AC7A8}"/>
                </a:ext>
              </a:extLst>
            </p:cNvPr>
            <p:cNvSpPr>
              <a:spLocks noChangeArrowheads="1"/>
            </p:cNvSpPr>
            <p:nvPr/>
          </p:nvSpPr>
          <p:spPr bwMode="auto">
            <a:xfrm>
              <a:off x="4248150" y="6176963"/>
              <a:ext cx="1455738" cy="1282700"/>
            </a:xfrm>
            <a:custGeom>
              <a:avLst/>
              <a:gdLst>
                <a:gd name="T0" fmla="*/ 3950 w 4045"/>
                <a:gd name="T1" fmla="*/ 1131 h 3562"/>
                <a:gd name="T2" fmla="*/ 3950 w 4045"/>
                <a:gd name="T3" fmla="*/ 1131 h 3562"/>
                <a:gd name="T4" fmla="*/ 4006 w 4045"/>
                <a:gd name="T5" fmla="*/ 1335 h 3562"/>
                <a:gd name="T6" fmla="*/ 3784 w 4045"/>
                <a:gd name="T7" fmla="*/ 1799 h 3562"/>
                <a:gd name="T8" fmla="*/ 3673 w 4045"/>
                <a:gd name="T9" fmla="*/ 1892 h 3562"/>
                <a:gd name="T10" fmla="*/ 3394 w 4045"/>
                <a:gd name="T11" fmla="*/ 2282 h 3562"/>
                <a:gd name="T12" fmla="*/ 2967 w 4045"/>
                <a:gd name="T13" fmla="*/ 2615 h 3562"/>
                <a:gd name="T14" fmla="*/ 2837 w 4045"/>
                <a:gd name="T15" fmla="*/ 2819 h 3562"/>
                <a:gd name="T16" fmla="*/ 2504 w 4045"/>
                <a:gd name="T17" fmla="*/ 3116 h 3562"/>
                <a:gd name="T18" fmla="*/ 2300 w 4045"/>
                <a:gd name="T19" fmla="*/ 3209 h 3562"/>
                <a:gd name="T20" fmla="*/ 2003 w 4045"/>
                <a:gd name="T21" fmla="*/ 3265 h 3562"/>
                <a:gd name="T22" fmla="*/ 1892 w 4045"/>
                <a:gd name="T23" fmla="*/ 3246 h 3562"/>
                <a:gd name="T24" fmla="*/ 1743 w 4045"/>
                <a:gd name="T25" fmla="*/ 3320 h 3562"/>
                <a:gd name="T26" fmla="*/ 1521 w 4045"/>
                <a:gd name="T27" fmla="*/ 3283 h 3562"/>
                <a:gd name="T28" fmla="*/ 1335 w 4045"/>
                <a:gd name="T29" fmla="*/ 3301 h 3562"/>
                <a:gd name="T30" fmla="*/ 1150 w 4045"/>
                <a:gd name="T31" fmla="*/ 3339 h 3562"/>
                <a:gd name="T32" fmla="*/ 1057 w 4045"/>
                <a:gd name="T33" fmla="*/ 3431 h 3562"/>
                <a:gd name="T34" fmla="*/ 982 w 4045"/>
                <a:gd name="T35" fmla="*/ 3450 h 3562"/>
                <a:gd name="T36" fmla="*/ 890 w 4045"/>
                <a:gd name="T37" fmla="*/ 3543 h 3562"/>
                <a:gd name="T38" fmla="*/ 723 w 4045"/>
                <a:gd name="T39" fmla="*/ 3487 h 3562"/>
                <a:gd name="T40" fmla="*/ 630 w 4045"/>
                <a:gd name="T41" fmla="*/ 3431 h 3562"/>
                <a:gd name="T42" fmla="*/ 575 w 4045"/>
                <a:gd name="T43" fmla="*/ 3339 h 3562"/>
                <a:gd name="T44" fmla="*/ 427 w 4045"/>
                <a:gd name="T45" fmla="*/ 3265 h 3562"/>
                <a:gd name="T46" fmla="*/ 464 w 4045"/>
                <a:gd name="T47" fmla="*/ 3135 h 3562"/>
                <a:gd name="T48" fmla="*/ 334 w 4045"/>
                <a:gd name="T49" fmla="*/ 3005 h 3562"/>
                <a:gd name="T50" fmla="*/ 334 w 4045"/>
                <a:gd name="T51" fmla="*/ 2838 h 3562"/>
                <a:gd name="T52" fmla="*/ 427 w 4045"/>
                <a:gd name="T53" fmla="*/ 2634 h 3562"/>
                <a:gd name="T54" fmla="*/ 353 w 4045"/>
                <a:gd name="T55" fmla="*/ 2467 h 3562"/>
                <a:gd name="T56" fmla="*/ 186 w 4045"/>
                <a:gd name="T57" fmla="*/ 2263 h 3562"/>
                <a:gd name="T58" fmla="*/ 149 w 4045"/>
                <a:gd name="T59" fmla="*/ 2077 h 3562"/>
                <a:gd name="T60" fmla="*/ 74 w 4045"/>
                <a:gd name="T61" fmla="*/ 1855 h 3562"/>
                <a:gd name="T62" fmla="*/ 56 w 4045"/>
                <a:gd name="T63" fmla="*/ 1743 h 3562"/>
                <a:gd name="T64" fmla="*/ 0 w 4045"/>
                <a:gd name="T65" fmla="*/ 1725 h 3562"/>
                <a:gd name="T66" fmla="*/ 19 w 4045"/>
                <a:gd name="T67" fmla="*/ 1595 h 3562"/>
                <a:gd name="T68" fmla="*/ 112 w 4045"/>
                <a:gd name="T69" fmla="*/ 1576 h 3562"/>
                <a:gd name="T70" fmla="*/ 204 w 4045"/>
                <a:gd name="T71" fmla="*/ 1595 h 3562"/>
                <a:gd name="T72" fmla="*/ 279 w 4045"/>
                <a:gd name="T73" fmla="*/ 1688 h 3562"/>
                <a:gd name="T74" fmla="*/ 353 w 4045"/>
                <a:gd name="T75" fmla="*/ 1743 h 3562"/>
                <a:gd name="T76" fmla="*/ 464 w 4045"/>
                <a:gd name="T77" fmla="*/ 1781 h 3562"/>
                <a:gd name="T78" fmla="*/ 723 w 4045"/>
                <a:gd name="T79" fmla="*/ 1781 h 3562"/>
                <a:gd name="T80" fmla="*/ 834 w 4045"/>
                <a:gd name="T81" fmla="*/ 1669 h 3562"/>
                <a:gd name="T82" fmla="*/ 871 w 4045"/>
                <a:gd name="T83" fmla="*/ 1354 h 3562"/>
                <a:gd name="T84" fmla="*/ 871 w 4045"/>
                <a:gd name="T85" fmla="*/ 667 h 3562"/>
                <a:gd name="T86" fmla="*/ 1094 w 4045"/>
                <a:gd name="T87" fmla="*/ 797 h 3562"/>
                <a:gd name="T88" fmla="*/ 1094 w 4045"/>
                <a:gd name="T89" fmla="*/ 1113 h 3562"/>
                <a:gd name="T90" fmla="*/ 1391 w 4045"/>
                <a:gd name="T91" fmla="*/ 1298 h 3562"/>
                <a:gd name="T92" fmla="*/ 1576 w 4045"/>
                <a:gd name="T93" fmla="*/ 1020 h 3562"/>
                <a:gd name="T94" fmla="*/ 1724 w 4045"/>
                <a:gd name="T95" fmla="*/ 872 h 3562"/>
                <a:gd name="T96" fmla="*/ 1892 w 4045"/>
                <a:gd name="T97" fmla="*/ 964 h 3562"/>
                <a:gd name="T98" fmla="*/ 2263 w 4045"/>
                <a:gd name="T99" fmla="*/ 946 h 3562"/>
                <a:gd name="T100" fmla="*/ 2392 w 4045"/>
                <a:gd name="T101" fmla="*/ 742 h 3562"/>
                <a:gd name="T102" fmla="*/ 2504 w 4045"/>
                <a:gd name="T103" fmla="*/ 612 h 3562"/>
                <a:gd name="T104" fmla="*/ 2819 w 4045"/>
                <a:gd name="T105" fmla="*/ 296 h 3562"/>
                <a:gd name="T106" fmla="*/ 3042 w 4045"/>
                <a:gd name="T107" fmla="*/ 130 h 3562"/>
                <a:gd name="T108" fmla="*/ 3190 w 4045"/>
                <a:gd name="T109" fmla="*/ 0 h 3562"/>
                <a:gd name="T110" fmla="*/ 3450 w 4045"/>
                <a:gd name="T111" fmla="*/ 55 h 3562"/>
                <a:gd name="T112" fmla="*/ 3747 w 4045"/>
                <a:gd name="T113" fmla="*/ 148 h 3562"/>
                <a:gd name="T114" fmla="*/ 3784 w 4045"/>
                <a:gd name="T115" fmla="*/ 278 h 3562"/>
                <a:gd name="T116" fmla="*/ 3858 w 4045"/>
                <a:gd name="T117" fmla="*/ 537 h 3562"/>
                <a:gd name="T118" fmla="*/ 3858 w 4045"/>
                <a:gd name="T119" fmla="*/ 742 h 3562"/>
                <a:gd name="T120" fmla="*/ 3784 w 4045"/>
                <a:gd name="T121" fmla="*/ 909 h 3562"/>
                <a:gd name="T122" fmla="*/ 3821 w 4045"/>
                <a:gd name="T123" fmla="*/ 1001 h 3562"/>
                <a:gd name="T124" fmla="*/ 3950 w 4045"/>
                <a:gd name="T125" fmla="*/ 1131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45" h="3562">
                  <a:moveTo>
                    <a:pt x="3950" y="1131"/>
                  </a:moveTo>
                  <a:lnTo>
                    <a:pt x="3950" y="1131"/>
                  </a:lnTo>
                  <a:cubicBezTo>
                    <a:pt x="3950" y="1131"/>
                    <a:pt x="4044" y="1243"/>
                    <a:pt x="4006" y="1335"/>
                  </a:cubicBezTo>
                  <a:cubicBezTo>
                    <a:pt x="3969" y="1410"/>
                    <a:pt x="3876" y="1706"/>
                    <a:pt x="3784" y="1799"/>
                  </a:cubicBezTo>
                  <a:cubicBezTo>
                    <a:pt x="3673" y="1892"/>
                    <a:pt x="3673" y="1892"/>
                    <a:pt x="3673" y="1892"/>
                  </a:cubicBezTo>
                  <a:cubicBezTo>
                    <a:pt x="3673" y="1892"/>
                    <a:pt x="3524" y="2133"/>
                    <a:pt x="3394" y="2282"/>
                  </a:cubicBezTo>
                  <a:cubicBezTo>
                    <a:pt x="3246" y="2430"/>
                    <a:pt x="3079" y="2541"/>
                    <a:pt x="2967" y="2615"/>
                  </a:cubicBezTo>
                  <a:cubicBezTo>
                    <a:pt x="2875" y="2708"/>
                    <a:pt x="2949" y="2708"/>
                    <a:pt x="2837" y="2819"/>
                  </a:cubicBezTo>
                  <a:cubicBezTo>
                    <a:pt x="2726" y="2930"/>
                    <a:pt x="2615" y="3042"/>
                    <a:pt x="2504" y="3116"/>
                  </a:cubicBezTo>
                  <a:cubicBezTo>
                    <a:pt x="2411" y="3190"/>
                    <a:pt x="2392" y="3209"/>
                    <a:pt x="2300" y="3209"/>
                  </a:cubicBezTo>
                  <a:cubicBezTo>
                    <a:pt x="2225" y="3190"/>
                    <a:pt x="2040" y="3265"/>
                    <a:pt x="2003" y="3265"/>
                  </a:cubicBezTo>
                  <a:cubicBezTo>
                    <a:pt x="1966" y="3283"/>
                    <a:pt x="1929" y="3209"/>
                    <a:pt x="1892" y="3246"/>
                  </a:cubicBezTo>
                  <a:cubicBezTo>
                    <a:pt x="1836" y="3283"/>
                    <a:pt x="1854" y="3357"/>
                    <a:pt x="1743" y="3320"/>
                  </a:cubicBezTo>
                  <a:cubicBezTo>
                    <a:pt x="1632" y="3265"/>
                    <a:pt x="1595" y="3265"/>
                    <a:pt x="1521" y="3283"/>
                  </a:cubicBezTo>
                  <a:cubicBezTo>
                    <a:pt x="1447" y="3301"/>
                    <a:pt x="1409" y="3301"/>
                    <a:pt x="1335" y="3301"/>
                  </a:cubicBezTo>
                  <a:cubicBezTo>
                    <a:pt x="1261" y="3283"/>
                    <a:pt x="1168" y="3320"/>
                    <a:pt x="1150" y="3339"/>
                  </a:cubicBezTo>
                  <a:cubicBezTo>
                    <a:pt x="1131" y="3357"/>
                    <a:pt x="1112" y="3431"/>
                    <a:pt x="1057" y="3431"/>
                  </a:cubicBezTo>
                  <a:cubicBezTo>
                    <a:pt x="1001" y="3431"/>
                    <a:pt x="1020" y="3413"/>
                    <a:pt x="982" y="3450"/>
                  </a:cubicBezTo>
                  <a:cubicBezTo>
                    <a:pt x="946" y="3506"/>
                    <a:pt x="964" y="3561"/>
                    <a:pt x="890" y="3543"/>
                  </a:cubicBezTo>
                  <a:cubicBezTo>
                    <a:pt x="834" y="3524"/>
                    <a:pt x="779" y="3506"/>
                    <a:pt x="723" y="3487"/>
                  </a:cubicBezTo>
                  <a:cubicBezTo>
                    <a:pt x="667" y="3469"/>
                    <a:pt x="649" y="3469"/>
                    <a:pt x="630" y="3431"/>
                  </a:cubicBezTo>
                  <a:cubicBezTo>
                    <a:pt x="593" y="3376"/>
                    <a:pt x="630" y="3357"/>
                    <a:pt x="575" y="3339"/>
                  </a:cubicBezTo>
                  <a:cubicBezTo>
                    <a:pt x="520" y="3320"/>
                    <a:pt x="427" y="3301"/>
                    <a:pt x="427" y="3265"/>
                  </a:cubicBezTo>
                  <a:cubicBezTo>
                    <a:pt x="446" y="3227"/>
                    <a:pt x="483" y="3190"/>
                    <a:pt x="464" y="3135"/>
                  </a:cubicBezTo>
                  <a:cubicBezTo>
                    <a:pt x="427" y="3098"/>
                    <a:pt x="353" y="3060"/>
                    <a:pt x="334" y="3005"/>
                  </a:cubicBezTo>
                  <a:cubicBezTo>
                    <a:pt x="334" y="2949"/>
                    <a:pt x="260" y="2912"/>
                    <a:pt x="334" y="2838"/>
                  </a:cubicBezTo>
                  <a:cubicBezTo>
                    <a:pt x="409" y="2782"/>
                    <a:pt x="427" y="2671"/>
                    <a:pt x="427" y="2634"/>
                  </a:cubicBezTo>
                  <a:cubicBezTo>
                    <a:pt x="409" y="2578"/>
                    <a:pt x="427" y="2541"/>
                    <a:pt x="353" y="2467"/>
                  </a:cubicBezTo>
                  <a:cubicBezTo>
                    <a:pt x="297" y="2393"/>
                    <a:pt x="204" y="2300"/>
                    <a:pt x="186" y="2263"/>
                  </a:cubicBezTo>
                  <a:cubicBezTo>
                    <a:pt x="167" y="2226"/>
                    <a:pt x="186" y="2114"/>
                    <a:pt x="149" y="2077"/>
                  </a:cubicBezTo>
                  <a:cubicBezTo>
                    <a:pt x="130" y="2040"/>
                    <a:pt x="112" y="1892"/>
                    <a:pt x="74" y="1855"/>
                  </a:cubicBezTo>
                  <a:cubicBezTo>
                    <a:pt x="38" y="1817"/>
                    <a:pt x="38" y="1781"/>
                    <a:pt x="56" y="1743"/>
                  </a:cubicBezTo>
                  <a:cubicBezTo>
                    <a:pt x="56" y="1725"/>
                    <a:pt x="0" y="1725"/>
                    <a:pt x="0" y="1725"/>
                  </a:cubicBezTo>
                  <a:cubicBezTo>
                    <a:pt x="0" y="1725"/>
                    <a:pt x="0" y="1614"/>
                    <a:pt x="19" y="1595"/>
                  </a:cubicBezTo>
                  <a:cubicBezTo>
                    <a:pt x="38" y="1576"/>
                    <a:pt x="19" y="1558"/>
                    <a:pt x="112" y="1576"/>
                  </a:cubicBezTo>
                  <a:cubicBezTo>
                    <a:pt x="112" y="1576"/>
                    <a:pt x="186" y="1576"/>
                    <a:pt x="204" y="1595"/>
                  </a:cubicBezTo>
                  <a:cubicBezTo>
                    <a:pt x="223" y="1595"/>
                    <a:pt x="260" y="1651"/>
                    <a:pt x="279" y="1688"/>
                  </a:cubicBezTo>
                  <a:cubicBezTo>
                    <a:pt x="279" y="1706"/>
                    <a:pt x="315" y="1725"/>
                    <a:pt x="353" y="1743"/>
                  </a:cubicBezTo>
                  <a:cubicBezTo>
                    <a:pt x="409" y="1762"/>
                    <a:pt x="464" y="1781"/>
                    <a:pt x="464" y="1781"/>
                  </a:cubicBezTo>
                  <a:cubicBezTo>
                    <a:pt x="723" y="1781"/>
                    <a:pt x="723" y="1781"/>
                    <a:pt x="723" y="1781"/>
                  </a:cubicBezTo>
                  <a:cubicBezTo>
                    <a:pt x="723" y="1781"/>
                    <a:pt x="816" y="1781"/>
                    <a:pt x="834" y="1669"/>
                  </a:cubicBezTo>
                  <a:cubicBezTo>
                    <a:pt x="834" y="1558"/>
                    <a:pt x="871" y="1465"/>
                    <a:pt x="871" y="1354"/>
                  </a:cubicBezTo>
                  <a:cubicBezTo>
                    <a:pt x="871" y="1261"/>
                    <a:pt x="871" y="667"/>
                    <a:pt x="871" y="667"/>
                  </a:cubicBezTo>
                  <a:cubicBezTo>
                    <a:pt x="871" y="667"/>
                    <a:pt x="1076" y="723"/>
                    <a:pt x="1094" y="797"/>
                  </a:cubicBezTo>
                  <a:cubicBezTo>
                    <a:pt x="1112" y="872"/>
                    <a:pt x="1094" y="1001"/>
                    <a:pt x="1094" y="1113"/>
                  </a:cubicBezTo>
                  <a:cubicBezTo>
                    <a:pt x="1094" y="1224"/>
                    <a:pt x="1131" y="1428"/>
                    <a:pt x="1391" y="1298"/>
                  </a:cubicBezTo>
                  <a:cubicBezTo>
                    <a:pt x="1391" y="1298"/>
                    <a:pt x="1521" y="1075"/>
                    <a:pt x="1576" y="1020"/>
                  </a:cubicBezTo>
                  <a:cubicBezTo>
                    <a:pt x="1632" y="946"/>
                    <a:pt x="1669" y="853"/>
                    <a:pt x="1724" y="872"/>
                  </a:cubicBezTo>
                  <a:cubicBezTo>
                    <a:pt x="1780" y="890"/>
                    <a:pt x="1799" y="946"/>
                    <a:pt x="1892" y="964"/>
                  </a:cubicBezTo>
                  <a:cubicBezTo>
                    <a:pt x="1966" y="1001"/>
                    <a:pt x="2207" y="1020"/>
                    <a:pt x="2263" y="946"/>
                  </a:cubicBezTo>
                  <a:cubicBezTo>
                    <a:pt x="2337" y="872"/>
                    <a:pt x="2355" y="816"/>
                    <a:pt x="2392" y="742"/>
                  </a:cubicBezTo>
                  <a:cubicBezTo>
                    <a:pt x="2411" y="667"/>
                    <a:pt x="2485" y="630"/>
                    <a:pt x="2504" y="612"/>
                  </a:cubicBezTo>
                  <a:cubicBezTo>
                    <a:pt x="2541" y="593"/>
                    <a:pt x="2726" y="389"/>
                    <a:pt x="2819" y="296"/>
                  </a:cubicBezTo>
                  <a:cubicBezTo>
                    <a:pt x="2931" y="204"/>
                    <a:pt x="2967" y="166"/>
                    <a:pt x="3042" y="130"/>
                  </a:cubicBezTo>
                  <a:cubicBezTo>
                    <a:pt x="3097" y="92"/>
                    <a:pt x="3172" y="0"/>
                    <a:pt x="3190" y="0"/>
                  </a:cubicBezTo>
                  <a:cubicBezTo>
                    <a:pt x="3208" y="0"/>
                    <a:pt x="3338" y="18"/>
                    <a:pt x="3450" y="55"/>
                  </a:cubicBezTo>
                  <a:cubicBezTo>
                    <a:pt x="3543" y="111"/>
                    <a:pt x="3747" y="148"/>
                    <a:pt x="3747" y="148"/>
                  </a:cubicBezTo>
                  <a:cubicBezTo>
                    <a:pt x="3747" y="148"/>
                    <a:pt x="3765" y="222"/>
                    <a:pt x="3784" y="278"/>
                  </a:cubicBezTo>
                  <a:cubicBezTo>
                    <a:pt x="3784" y="333"/>
                    <a:pt x="3858" y="426"/>
                    <a:pt x="3858" y="537"/>
                  </a:cubicBezTo>
                  <a:cubicBezTo>
                    <a:pt x="3839" y="630"/>
                    <a:pt x="3895" y="649"/>
                    <a:pt x="3858" y="742"/>
                  </a:cubicBezTo>
                  <a:cubicBezTo>
                    <a:pt x="3821" y="816"/>
                    <a:pt x="3784" y="872"/>
                    <a:pt x="3784" y="909"/>
                  </a:cubicBezTo>
                  <a:cubicBezTo>
                    <a:pt x="3784" y="927"/>
                    <a:pt x="3802" y="983"/>
                    <a:pt x="3821" y="1001"/>
                  </a:cubicBezTo>
                  <a:cubicBezTo>
                    <a:pt x="3839" y="1039"/>
                    <a:pt x="3950" y="1131"/>
                    <a:pt x="3950" y="1131"/>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4" name="Freeform 28">
              <a:extLst>
                <a:ext uri="{FF2B5EF4-FFF2-40B4-BE49-F238E27FC236}">
                  <a16:creationId xmlns:a16="http://schemas.microsoft.com/office/drawing/2014/main" id="{EC0A34B8-0458-0A4B-A354-31C4FA96AC51}"/>
                </a:ext>
              </a:extLst>
            </p:cNvPr>
            <p:cNvSpPr>
              <a:spLocks noChangeArrowheads="1"/>
            </p:cNvSpPr>
            <p:nvPr/>
          </p:nvSpPr>
          <p:spPr bwMode="auto">
            <a:xfrm>
              <a:off x="5503863" y="6524625"/>
              <a:ext cx="160337" cy="174625"/>
            </a:xfrm>
            <a:custGeom>
              <a:avLst/>
              <a:gdLst>
                <a:gd name="T0" fmla="*/ 445 w 446"/>
                <a:gd name="T1" fmla="*/ 186 h 483"/>
                <a:gd name="T2" fmla="*/ 445 w 446"/>
                <a:gd name="T3" fmla="*/ 186 h 483"/>
                <a:gd name="T4" fmla="*/ 371 w 446"/>
                <a:gd name="T5" fmla="*/ 390 h 483"/>
                <a:gd name="T6" fmla="*/ 130 w 446"/>
                <a:gd name="T7" fmla="*/ 427 h 483"/>
                <a:gd name="T8" fmla="*/ 18 w 446"/>
                <a:gd name="T9" fmla="*/ 223 h 483"/>
                <a:gd name="T10" fmla="*/ 186 w 446"/>
                <a:gd name="T11" fmla="*/ 19 h 483"/>
                <a:gd name="T12" fmla="*/ 445 w 446"/>
                <a:gd name="T13" fmla="*/ 186 h 483"/>
              </a:gdLst>
              <a:ahLst/>
              <a:cxnLst>
                <a:cxn ang="0">
                  <a:pos x="T0" y="T1"/>
                </a:cxn>
                <a:cxn ang="0">
                  <a:pos x="T2" y="T3"/>
                </a:cxn>
                <a:cxn ang="0">
                  <a:pos x="T4" y="T5"/>
                </a:cxn>
                <a:cxn ang="0">
                  <a:pos x="T6" y="T7"/>
                </a:cxn>
                <a:cxn ang="0">
                  <a:pos x="T8" y="T9"/>
                </a:cxn>
                <a:cxn ang="0">
                  <a:pos x="T10" y="T11"/>
                </a:cxn>
                <a:cxn ang="0">
                  <a:pos x="T12" y="T13"/>
                </a:cxn>
              </a:cxnLst>
              <a:rect l="0" t="0" r="r" b="b"/>
              <a:pathLst>
                <a:path w="446" h="483">
                  <a:moveTo>
                    <a:pt x="445" y="186"/>
                  </a:moveTo>
                  <a:lnTo>
                    <a:pt x="445" y="186"/>
                  </a:lnTo>
                  <a:cubicBezTo>
                    <a:pt x="445" y="186"/>
                    <a:pt x="445" y="334"/>
                    <a:pt x="371" y="390"/>
                  </a:cubicBezTo>
                  <a:cubicBezTo>
                    <a:pt x="315" y="446"/>
                    <a:pt x="186" y="482"/>
                    <a:pt x="130" y="427"/>
                  </a:cubicBezTo>
                  <a:cubicBezTo>
                    <a:pt x="74" y="390"/>
                    <a:pt x="0" y="316"/>
                    <a:pt x="18" y="223"/>
                  </a:cubicBezTo>
                  <a:cubicBezTo>
                    <a:pt x="18" y="130"/>
                    <a:pt x="92" y="37"/>
                    <a:pt x="186" y="19"/>
                  </a:cubicBezTo>
                  <a:cubicBezTo>
                    <a:pt x="260" y="0"/>
                    <a:pt x="408" y="75"/>
                    <a:pt x="445" y="18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5" name="Freeform 29">
              <a:extLst>
                <a:ext uri="{FF2B5EF4-FFF2-40B4-BE49-F238E27FC236}">
                  <a16:creationId xmlns:a16="http://schemas.microsoft.com/office/drawing/2014/main" id="{95CBCA2B-7446-F347-BB03-54420AB65D35}"/>
                </a:ext>
              </a:extLst>
            </p:cNvPr>
            <p:cNvSpPr>
              <a:spLocks noChangeArrowheads="1"/>
            </p:cNvSpPr>
            <p:nvPr/>
          </p:nvSpPr>
          <p:spPr bwMode="auto">
            <a:xfrm>
              <a:off x="5135563" y="6784975"/>
              <a:ext cx="227012" cy="214313"/>
            </a:xfrm>
            <a:custGeom>
              <a:avLst/>
              <a:gdLst>
                <a:gd name="T0" fmla="*/ 483 w 632"/>
                <a:gd name="T1" fmla="*/ 37 h 595"/>
                <a:gd name="T2" fmla="*/ 483 w 632"/>
                <a:gd name="T3" fmla="*/ 37 h 595"/>
                <a:gd name="T4" fmla="*/ 613 w 632"/>
                <a:gd name="T5" fmla="*/ 204 h 595"/>
                <a:gd name="T6" fmla="*/ 557 w 632"/>
                <a:gd name="T7" fmla="*/ 464 h 595"/>
                <a:gd name="T8" fmla="*/ 335 w 632"/>
                <a:gd name="T9" fmla="*/ 500 h 595"/>
                <a:gd name="T10" fmla="*/ 112 w 632"/>
                <a:gd name="T11" fmla="*/ 519 h 595"/>
                <a:gd name="T12" fmla="*/ 75 w 632"/>
                <a:gd name="T13" fmla="*/ 278 h 595"/>
                <a:gd name="T14" fmla="*/ 242 w 632"/>
                <a:gd name="T15" fmla="*/ 148 h 595"/>
                <a:gd name="T16" fmla="*/ 483 w 632"/>
                <a:gd name="T17" fmla="*/ 3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2" h="595">
                  <a:moveTo>
                    <a:pt x="483" y="37"/>
                  </a:moveTo>
                  <a:lnTo>
                    <a:pt x="483" y="37"/>
                  </a:lnTo>
                  <a:cubicBezTo>
                    <a:pt x="594" y="74"/>
                    <a:pt x="594" y="129"/>
                    <a:pt x="613" y="204"/>
                  </a:cubicBezTo>
                  <a:cubicBezTo>
                    <a:pt x="631" y="278"/>
                    <a:pt x="613" y="445"/>
                    <a:pt x="557" y="464"/>
                  </a:cubicBezTo>
                  <a:cubicBezTo>
                    <a:pt x="501" y="464"/>
                    <a:pt x="409" y="464"/>
                    <a:pt x="335" y="500"/>
                  </a:cubicBezTo>
                  <a:cubicBezTo>
                    <a:pt x="279" y="556"/>
                    <a:pt x="168" y="594"/>
                    <a:pt x="112" y="519"/>
                  </a:cubicBezTo>
                  <a:cubicBezTo>
                    <a:pt x="75" y="464"/>
                    <a:pt x="0" y="334"/>
                    <a:pt x="75" y="278"/>
                  </a:cubicBezTo>
                  <a:cubicBezTo>
                    <a:pt x="130" y="223"/>
                    <a:pt x="168" y="204"/>
                    <a:pt x="242" y="148"/>
                  </a:cubicBezTo>
                  <a:cubicBezTo>
                    <a:pt x="316" y="93"/>
                    <a:pt x="335" y="0"/>
                    <a:pt x="483"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6" name="Freeform 30">
              <a:extLst>
                <a:ext uri="{FF2B5EF4-FFF2-40B4-BE49-F238E27FC236}">
                  <a16:creationId xmlns:a16="http://schemas.microsoft.com/office/drawing/2014/main" id="{72DBB452-8632-624B-90D1-C171430AA2D9}"/>
                </a:ext>
              </a:extLst>
            </p:cNvPr>
            <p:cNvSpPr>
              <a:spLocks noChangeArrowheads="1"/>
            </p:cNvSpPr>
            <p:nvPr/>
          </p:nvSpPr>
          <p:spPr bwMode="auto">
            <a:xfrm>
              <a:off x="4562475" y="5768975"/>
              <a:ext cx="835025" cy="901700"/>
            </a:xfrm>
            <a:custGeom>
              <a:avLst/>
              <a:gdLst>
                <a:gd name="T0" fmla="*/ 0 w 2320"/>
                <a:gd name="T1" fmla="*/ 1799 h 2505"/>
                <a:gd name="T2" fmla="*/ 0 w 2320"/>
                <a:gd name="T3" fmla="*/ 1799 h 2505"/>
                <a:gd name="T4" fmla="*/ 19 w 2320"/>
                <a:gd name="T5" fmla="*/ 1076 h 2505"/>
                <a:gd name="T6" fmla="*/ 93 w 2320"/>
                <a:gd name="T7" fmla="*/ 1039 h 2505"/>
                <a:gd name="T8" fmla="*/ 241 w 2320"/>
                <a:gd name="T9" fmla="*/ 1057 h 2505"/>
                <a:gd name="T10" fmla="*/ 316 w 2320"/>
                <a:gd name="T11" fmla="*/ 761 h 2505"/>
                <a:gd name="T12" fmla="*/ 297 w 2320"/>
                <a:gd name="T13" fmla="*/ 371 h 2505"/>
                <a:gd name="T14" fmla="*/ 353 w 2320"/>
                <a:gd name="T15" fmla="*/ 185 h 2505"/>
                <a:gd name="T16" fmla="*/ 576 w 2320"/>
                <a:gd name="T17" fmla="*/ 130 h 2505"/>
                <a:gd name="T18" fmla="*/ 798 w 2320"/>
                <a:gd name="T19" fmla="*/ 93 h 2505"/>
                <a:gd name="T20" fmla="*/ 891 w 2320"/>
                <a:gd name="T21" fmla="*/ 111 h 2505"/>
                <a:gd name="T22" fmla="*/ 965 w 2320"/>
                <a:gd name="T23" fmla="*/ 167 h 2505"/>
                <a:gd name="T24" fmla="*/ 1076 w 2320"/>
                <a:gd name="T25" fmla="*/ 167 h 2505"/>
                <a:gd name="T26" fmla="*/ 1224 w 2320"/>
                <a:gd name="T27" fmla="*/ 74 h 2505"/>
                <a:gd name="T28" fmla="*/ 1354 w 2320"/>
                <a:gd name="T29" fmla="*/ 37 h 2505"/>
                <a:gd name="T30" fmla="*/ 1392 w 2320"/>
                <a:gd name="T31" fmla="*/ 0 h 2505"/>
                <a:gd name="T32" fmla="*/ 1503 w 2320"/>
                <a:gd name="T33" fmla="*/ 93 h 2505"/>
                <a:gd name="T34" fmla="*/ 1633 w 2320"/>
                <a:gd name="T35" fmla="*/ 408 h 2505"/>
                <a:gd name="T36" fmla="*/ 1855 w 2320"/>
                <a:gd name="T37" fmla="*/ 612 h 2505"/>
                <a:gd name="T38" fmla="*/ 2004 w 2320"/>
                <a:gd name="T39" fmla="*/ 853 h 2505"/>
                <a:gd name="T40" fmla="*/ 2301 w 2320"/>
                <a:gd name="T41" fmla="*/ 1094 h 2505"/>
                <a:gd name="T42" fmla="*/ 2319 w 2320"/>
                <a:gd name="T43" fmla="*/ 1132 h 2505"/>
                <a:gd name="T44" fmla="*/ 2189 w 2320"/>
                <a:gd name="T45" fmla="*/ 1243 h 2505"/>
                <a:gd name="T46" fmla="*/ 2041 w 2320"/>
                <a:gd name="T47" fmla="*/ 1354 h 2505"/>
                <a:gd name="T48" fmla="*/ 1744 w 2320"/>
                <a:gd name="T49" fmla="*/ 1651 h 2505"/>
                <a:gd name="T50" fmla="*/ 1633 w 2320"/>
                <a:gd name="T51" fmla="*/ 1744 h 2505"/>
                <a:gd name="T52" fmla="*/ 1540 w 2320"/>
                <a:gd name="T53" fmla="*/ 1836 h 2505"/>
                <a:gd name="T54" fmla="*/ 1392 w 2320"/>
                <a:gd name="T55" fmla="*/ 2078 h 2505"/>
                <a:gd name="T56" fmla="*/ 1262 w 2320"/>
                <a:gd name="T57" fmla="*/ 2133 h 2505"/>
                <a:gd name="T58" fmla="*/ 1002 w 2320"/>
                <a:gd name="T59" fmla="*/ 2096 h 2505"/>
                <a:gd name="T60" fmla="*/ 891 w 2320"/>
                <a:gd name="T61" fmla="*/ 2041 h 2505"/>
                <a:gd name="T62" fmla="*/ 798 w 2320"/>
                <a:gd name="T63" fmla="*/ 2022 h 2505"/>
                <a:gd name="T64" fmla="*/ 576 w 2320"/>
                <a:gd name="T65" fmla="*/ 2319 h 2505"/>
                <a:gd name="T66" fmla="*/ 520 w 2320"/>
                <a:gd name="T67" fmla="*/ 2430 h 2505"/>
                <a:gd name="T68" fmla="*/ 279 w 2320"/>
                <a:gd name="T69" fmla="*/ 2449 h 2505"/>
                <a:gd name="T70" fmla="*/ 223 w 2320"/>
                <a:gd name="T71" fmla="*/ 2226 h 2505"/>
                <a:gd name="T72" fmla="*/ 223 w 2320"/>
                <a:gd name="T73" fmla="*/ 1929 h 2505"/>
                <a:gd name="T74" fmla="*/ 0 w 2320"/>
                <a:gd name="T75" fmla="*/ 1799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0" h="2505">
                  <a:moveTo>
                    <a:pt x="0" y="1799"/>
                  </a:moveTo>
                  <a:lnTo>
                    <a:pt x="0" y="1799"/>
                  </a:lnTo>
                  <a:cubicBezTo>
                    <a:pt x="19" y="1076"/>
                    <a:pt x="19" y="1076"/>
                    <a:pt x="19" y="1076"/>
                  </a:cubicBezTo>
                  <a:cubicBezTo>
                    <a:pt x="19" y="1076"/>
                    <a:pt x="19" y="1039"/>
                    <a:pt x="93" y="1039"/>
                  </a:cubicBezTo>
                  <a:cubicBezTo>
                    <a:pt x="149" y="1020"/>
                    <a:pt x="205" y="1076"/>
                    <a:pt x="241" y="1057"/>
                  </a:cubicBezTo>
                  <a:cubicBezTo>
                    <a:pt x="297" y="1039"/>
                    <a:pt x="316" y="816"/>
                    <a:pt x="316" y="761"/>
                  </a:cubicBezTo>
                  <a:cubicBezTo>
                    <a:pt x="316" y="686"/>
                    <a:pt x="297" y="408"/>
                    <a:pt x="297" y="371"/>
                  </a:cubicBezTo>
                  <a:cubicBezTo>
                    <a:pt x="297" y="334"/>
                    <a:pt x="316" y="204"/>
                    <a:pt x="353" y="185"/>
                  </a:cubicBezTo>
                  <a:cubicBezTo>
                    <a:pt x="408" y="167"/>
                    <a:pt x="538" y="149"/>
                    <a:pt x="576" y="130"/>
                  </a:cubicBezTo>
                  <a:cubicBezTo>
                    <a:pt x="631" y="130"/>
                    <a:pt x="779" y="111"/>
                    <a:pt x="798" y="93"/>
                  </a:cubicBezTo>
                  <a:cubicBezTo>
                    <a:pt x="817" y="93"/>
                    <a:pt x="872" y="93"/>
                    <a:pt x="891" y="111"/>
                  </a:cubicBezTo>
                  <a:cubicBezTo>
                    <a:pt x="891" y="111"/>
                    <a:pt x="947" y="167"/>
                    <a:pt x="965" y="167"/>
                  </a:cubicBezTo>
                  <a:cubicBezTo>
                    <a:pt x="1002" y="185"/>
                    <a:pt x="1039" y="204"/>
                    <a:pt x="1076" y="167"/>
                  </a:cubicBezTo>
                  <a:cubicBezTo>
                    <a:pt x="1113" y="111"/>
                    <a:pt x="1150" y="74"/>
                    <a:pt x="1224" y="74"/>
                  </a:cubicBezTo>
                  <a:cubicBezTo>
                    <a:pt x="1318" y="55"/>
                    <a:pt x="1354" y="55"/>
                    <a:pt x="1354" y="37"/>
                  </a:cubicBezTo>
                  <a:cubicBezTo>
                    <a:pt x="1373" y="19"/>
                    <a:pt x="1392" y="0"/>
                    <a:pt x="1392" y="0"/>
                  </a:cubicBezTo>
                  <a:cubicBezTo>
                    <a:pt x="1392" y="0"/>
                    <a:pt x="1466" y="37"/>
                    <a:pt x="1503" y="93"/>
                  </a:cubicBezTo>
                  <a:cubicBezTo>
                    <a:pt x="1521" y="149"/>
                    <a:pt x="1559" y="334"/>
                    <a:pt x="1633" y="408"/>
                  </a:cubicBezTo>
                  <a:cubicBezTo>
                    <a:pt x="1707" y="482"/>
                    <a:pt x="1744" y="501"/>
                    <a:pt x="1855" y="612"/>
                  </a:cubicBezTo>
                  <a:cubicBezTo>
                    <a:pt x="1948" y="723"/>
                    <a:pt x="1911" y="742"/>
                    <a:pt x="2004" y="853"/>
                  </a:cubicBezTo>
                  <a:cubicBezTo>
                    <a:pt x="2096" y="965"/>
                    <a:pt x="2263" y="1057"/>
                    <a:pt x="2301" y="1094"/>
                  </a:cubicBezTo>
                  <a:cubicBezTo>
                    <a:pt x="2319" y="1113"/>
                    <a:pt x="2319" y="1132"/>
                    <a:pt x="2319" y="1132"/>
                  </a:cubicBezTo>
                  <a:cubicBezTo>
                    <a:pt x="2319" y="1132"/>
                    <a:pt x="2208" y="1243"/>
                    <a:pt x="2189" y="1243"/>
                  </a:cubicBezTo>
                  <a:cubicBezTo>
                    <a:pt x="2171" y="1262"/>
                    <a:pt x="2078" y="1317"/>
                    <a:pt x="2041" y="1354"/>
                  </a:cubicBezTo>
                  <a:cubicBezTo>
                    <a:pt x="2004" y="1391"/>
                    <a:pt x="1763" y="1595"/>
                    <a:pt x="1744" y="1651"/>
                  </a:cubicBezTo>
                  <a:cubicBezTo>
                    <a:pt x="1725" y="1688"/>
                    <a:pt x="1633" y="1744"/>
                    <a:pt x="1633" y="1744"/>
                  </a:cubicBezTo>
                  <a:cubicBezTo>
                    <a:pt x="1633" y="1744"/>
                    <a:pt x="1559" y="1781"/>
                    <a:pt x="1540" y="1836"/>
                  </a:cubicBezTo>
                  <a:cubicBezTo>
                    <a:pt x="1521" y="1874"/>
                    <a:pt x="1466" y="2022"/>
                    <a:pt x="1392" y="2078"/>
                  </a:cubicBezTo>
                  <a:cubicBezTo>
                    <a:pt x="1392" y="2078"/>
                    <a:pt x="1336" y="2133"/>
                    <a:pt x="1262" y="2133"/>
                  </a:cubicBezTo>
                  <a:cubicBezTo>
                    <a:pt x="1188" y="2133"/>
                    <a:pt x="1021" y="2115"/>
                    <a:pt x="1002" y="2096"/>
                  </a:cubicBezTo>
                  <a:cubicBezTo>
                    <a:pt x="965" y="2096"/>
                    <a:pt x="891" y="2041"/>
                    <a:pt x="891" y="2041"/>
                  </a:cubicBezTo>
                  <a:cubicBezTo>
                    <a:pt x="872" y="2022"/>
                    <a:pt x="835" y="1966"/>
                    <a:pt x="798" y="2022"/>
                  </a:cubicBezTo>
                  <a:cubicBezTo>
                    <a:pt x="742" y="2096"/>
                    <a:pt x="612" y="2301"/>
                    <a:pt x="576" y="2319"/>
                  </a:cubicBezTo>
                  <a:cubicBezTo>
                    <a:pt x="557" y="2356"/>
                    <a:pt x="520" y="2430"/>
                    <a:pt x="520" y="2430"/>
                  </a:cubicBezTo>
                  <a:cubicBezTo>
                    <a:pt x="520" y="2430"/>
                    <a:pt x="390" y="2504"/>
                    <a:pt x="279" y="2449"/>
                  </a:cubicBezTo>
                  <a:cubicBezTo>
                    <a:pt x="279" y="2449"/>
                    <a:pt x="223" y="2393"/>
                    <a:pt x="223" y="2226"/>
                  </a:cubicBezTo>
                  <a:cubicBezTo>
                    <a:pt x="223" y="2078"/>
                    <a:pt x="241" y="1966"/>
                    <a:pt x="223" y="1929"/>
                  </a:cubicBezTo>
                  <a:cubicBezTo>
                    <a:pt x="205" y="1892"/>
                    <a:pt x="56" y="1799"/>
                    <a:pt x="0" y="179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7" name="Freeform 31">
              <a:extLst>
                <a:ext uri="{FF2B5EF4-FFF2-40B4-BE49-F238E27FC236}">
                  <a16:creationId xmlns:a16="http://schemas.microsoft.com/office/drawing/2014/main" id="{1B5879F1-0591-C244-A014-96BC1EC200C8}"/>
                </a:ext>
              </a:extLst>
            </p:cNvPr>
            <p:cNvSpPr>
              <a:spLocks noChangeArrowheads="1"/>
            </p:cNvSpPr>
            <p:nvPr/>
          </p:nvSpPr>
          <p:spPr bwMode="auto">
            <a:xfrm>
              <a:off x="5470525" y="5127625"/>
              <a:ext cx="982663" cy="1449388"/>
            </a:xfrm>
            <a:custGeom>
              <a:avLst/>
              <a:gdLst>
                <a:gd name="T0" fmla="*/ 538 w 2728"/>
                <a:gd name="T1" fmla="*/ 4026 h 4027"/>
                <a:gd name="T2" fmla="*/ 538 w 2728"/>
                <a:gd name="T3" fmla="*/ 4026 h 4027"/>
                <a:gd name="T4" fmla="*/ 408 w 2728"/>
                <a:gd name="T5" fmla="*/ 3914 h 4027"/>
                <a:gd name="T6" fmla="*/ 390 w 2728"/>
                <a:gd name="T7" fmla="*/ 3822 h 4027"/>
                <a:gd name="T8" fmla="*/ 464 w 2728"/>
                <a:gd name="T9" fmla="*/ 3617 h 4027"/>
                <a:gd name="T10" fmla="*/ 445 w 2728"/>
                <a:gd name="T11" fmla="*/ 3506 h 4027"/>
                <a:gd name="T12" fmla="*/ 464 w 2728"/>
                <a:gd name="T13" fmla="*/ 3395 h 4027"/>
                <a:gd name="T14" fmla="*/ 390 w 2728"/>
                <a:gd name="T15" fmla="*/ 3246 h 4027"/>
                <a:gd name="T16" fmla="*/ 353 w 2728"/>
                <a:gd name="T17" fmla="*/ 3061 h 4027"/>
                <a:gd name="T18" fmla="*/ 556 w 2728"/>
                <a:gd name="T19" fmla="*/ 2746 h 4027"/>
                <a:gd name="T20" fmla="*/ 650 w 2728"/>
                <a:gd name="T21" fmla="*/ 2560 h 4027"/>
                <a:gd name="T22" fmla="*/ 779 w 2728"/>
                <a:gd name="T23" fmla="*/ 2245 h 4027"/>
                <a:gd name="T24" fmla="*/ 798 w 2728"/>
                <a:gd name="T25" fmla="*/ 1855 h 4027"/>
                <a:gd name="T26" fmla="*/ 705 w 2728"/>
                <a:gd name="T27" fmla="*/ 1577 h 4027"/>
                <a:gd name="T28" fmla="*/ 427 w 2728"/>
                <a:gd name="T29" fmla="*/ 1447 h 4027"/>
                <a:gd name="T30" fmla="*/ 149 w 2728"/>
                <a:gd name="T31" fmla="*/ 1354 h 4027"/>
                <a:gd name="T32" fmla="*/ 56 w 2728"/>
                <a:gd name="T33" fmla="*/ 1224 h 4027"/>
                <a:gd name="T34" fmla="*/ 390 w 2728"/>
                <a:gd name="T35" fmla="*/ 1020 h 4027"/>
                <a:gd name="T36" fmla="*/ 724 w 2728"/>
                <a:gd name="T37" fmla="*/ 909 h 4027"/>
                <a:gd name="T38" fmla="*/ 983 w 2728"/>
                <a:gd name="T39" fmla="*/ 909 h 4027"/>
                <a:gd name="T40" fmla="*/ 1169 w 2728"/>
                <a:gd name="T41" fmla="*/ 1132 h 4027"/>
                <a:gd name="T42" fmla="*/ 1169 w 2728"/>
                <a:gd name="T43" fmla="*/ 1188 h 4027"/>
                <a:gd name="T44" fmla="*/ 1150 w 2728"/>
                <a:gd name="T45" fmla="*/ 1373 h 4027"/>
                <a:gd name="T46" fmla="*/ 1262 w 2728"/>
                <a:gd name="T47" fmla="*/ 1595 h 4027"/>
                <a:gd name="T48" fmla="*/ 1466 w 2728"/>
                <a:gd name="T49" fmla="*/ 1391 h 4027"/>
                <a:gd name="T50" fmla="*/ 1410 w 2728"/>
                <a:gd name="T51" fmla="*/ 983 h 4027"/>
                <a:gd name="T52" fmla="*/ 1317 w 2728"/>
                <a:gd name="T53" fmla="*/ 149 h 4027"/>
                <a:gd name="T54" fmla="*/ 1595 w 2728"/>
                <a:gd name="T55" fmla="*/ 297 h 4027"/>
                <a:gd name="T56" fmla="*/ 2022 w 2728"/>
                <a:gd name="T57" fmla="*/ 241 h 4027"/>
                <a:gd name="T58" fmla="*/ 2449 w 2728"/>
                <a:gd name="T59" fmla="*/ 149 h 4027"/>
                <a:gd name="T60" fmla="*/ 2616 w 2728"/>
                <a:gd name="T61" fmla="*/ 37 h 4027"/>
                <a:gd name="T62" fmla="*/ 2708 w 2728"/>
                <a:gd name="T63" fmla="*/ 56 h 4027"/>
                <a:gd name="T64" fmla="*/ 2671 w 2728"/>
                <a:gd name="T65" fmla="*/ 464 h 4027"/>
                <a:gd name="T66" fmla="*/ 2690 w 2728"/>
                <a:gd name="T67" fmla="*/ 687 h 4027"/>
                <a:gd name="T68" fmla="*/ 2634 w 2728"/>
                <a:gd name="T69" fmla="*/ 872 h 4027"/>
                <a:gd name="T70" fmla="*/ 2634 w 2728"/>
                <a:gd name="T71" fmla="*/ 1002 h 4027"/>
                <a:gd name="T72" fmla="*/ 2671 w 2728"/>
                <a:gd name="T73" fmla="*/ 1150 h 4027"/>
                <a:gd name="T74" fmla="*/ 2708 w 2728"/>
                <a:gd name="T75" fmla="*/ 1188 h 4027"/>
                <a:gd name="T76" fmla="*/ 2560 w 2728"/>
                <a:gd name="T77" fmla="*/ 1373 h 4027"/>
                <a:gd name="T78" fmla="*/ 2282 w 2728"/>
                <a:gd name="T79" fmla="*/ 1595 h 4027"/>
                <a:gd name="T80" fmla="*/ 2004 w 2728"/>
                <a:gd name="T81" fmla="*/ 1707 h 4027"/>
                <a:gd name="T82" fmla="*/ 1911 w 2728"/>
                <a:gd name="T83" fmla="*/ 1707 h 4027"/>
                <a:gd name="T84" fmla="*/ 1799 w 2728"/>
                <a:gd name="T85" fmla="*/ 1855 h 4027"/>
                <a:gd name="T86" fmla="*/ 1688 w 2728"/>
                <a:gd name="T87" fmla="*/ 1966 h 4027"/>
                <a:gd name="T88" fmla="*/ 1614 w 2728"/>
                <a:gd name="T89" fmla="*/ 2078 h 4027"/>
                <a:gd name="T90" fmla="*/ 1466 w 2728"/>
                <a:gd name="T91" fmla="*/ 2096 h 4027"/>
                <a:gd name="T92" fmla="*/ 1466 w 2728"/>
                <a:gd name="T93" fmla="*/ 2171 h 4027"/>
                <a:gd name="T94" fmla="*/ 1317 w 2728"/>
                <a:gd name="T95" fmla="*/ 2337 h 4027"/>
                <a:gd name="T96" fmla="*/ 1150 w 2728"/>
                <a:gd name="T97" fmla="*/ 2486 h 4027"/>
                <a:gd name="T98" fmla="*/ 1262 w 2728"/>
                <a:gd name="T99" fmla="*/ 2783 h 4027"/>
                <a:gd name="T100" fmla="*/ 1243 w 2728"/>
                <a:gd name="T101" fmla="*/ 3414 h 4027"/>
                <a:gd name="T102" fmla="*/ 1021 w 2728"/>
                <a:gd name="T103" fmla="*/ 3747 h 4027"/>
                <a:gd name="T104" fmla="*/ 612 w 2728"/>
                <a:gd name="T105" fmla="*/ 3896 h 4027"/>
                <a:gd name="T106" fmla="*/ 538 w 2728"/>
                <a:gd name="T107" fmla="*/ 4026 h 4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28" h="4027">
                  <a:moveTo>
                    <a:pt x="538" y="4026"/>
                  </a:moveTo>
                  <a:lnTo>
                    <a:pt x="538" y="4026"/>
                  </a:lnTo>
                  <a:cubicBezTo>
                    <a:pt x="538" y="4026"/>
                    <a:pt x="427" y="3952"/>
                    <a:pt x="408" y="3914"/>
                  </a:cubicBezTo>
                  <a:cubicBezTo>
                    <a:pt x="390" y="3859"/>
                    <a:pt x="390" y="3859"/>
                    <a:pt x="390" y="3822"/>
                  </a:cubicBezTo>
                  <a:cubicBezTo>
                    <a:pt x="408" y="3766"/>
                    <a:pt x="464" y="3636"/>
                    <a:pt x="464" y="3617"/>
                  </a:cubicBezTo>
                  <a:cubicBezTo>
                    <a:pt x="464" y="3599"/>
                    <a:pt x="445" y="3543"/>
                    <a:pt x="445" y="3506"/>
                  </a:cubicBezTo>
                  <a:cubicBezTo>
                    <a:pt x="445" y="3469"/>
                    <a:pt x="464" y="3414"/>
                    <a:pt x="464" y="3395"/>
                  </a:cubicBezTo>
                  <a:cubicBezTo>
                    <a:pt x="445" y="3376"/>
                    <a:pt x="408" y="3284"/>
                    <a:pt x="390" y="3246"/>
                  </a:cubicBezTo>
                  <a:cubicBezTo>
                    <a:pt x="371" y="3209"/>
                    <a:pt x="353" y="3061"/>
                    <a:pt x="353" y="3061"/>
                  </a:cubicBezTo>
                  <a:cubicBezTo>
                    <a:pt x="353" y="3061"/>
                    <a:pt x="520" y="2820"/>
                    <a:pt x="556" y="2746"/>
                  </a:cubicBezTo>
                  <a:cubicBezTo>
                    <a:pt x="594" y="2672"/>
                    <a:pt x="594" y="2634"/>
                    <a:pt x="650" y="2560"/>
                  </a:cubicBezTo>
                  <a:cubicBezTo>
                    <a:pt x="724" y="2486"/>
                    <a:pt x="835" y="2412"/>
                    <a:pt x="779" y="2245"/>
                  </a:cubicBezTo>
                  <a:cubicBezTo>
                    <a:pt x="742" y="2096"/>
                    <a:pt x="798" y="1948"/>
                    <a:pt x="798" y="1855"/>
                  </a:cubicBezTo>
                  <a:cubicBezTo>
                    <a:pt x="779" y="1781"/>
                    <a:pt x="761" y="1614"/>
                    <a:pt x="705" y="1577"/>
                  </a:cubicBezTo>
                  <a:cubicBezTo>
                    <a:pt x="631" y="1521"/>
                    <a:pt x="464" y="1465"/>
                    <a:pt x="427" y="1447"/>
                  </a:cubicBezTo>
                  <a:cubicBezTo>
                    <a:pt x="371" y="1429"/>
                    <a:pt x="167" y="1373"/>
                    <a:pt x="149" y="1354"/>
                  </a:cubicBezTo>
                  <a:cubicBezTo>
                    <a:pt x="130" y="1336"/>
                    <a:pt x="0" y="1299"/>
                    <a:pt x="56" y="1224"/>
                  </a:cubicBezTo>
                  <a:cubicBezTo>
                    <a:pt x="130" y="1150"/>
                    <a:pt x="297" y="1058"/>
                    <a:pt x="390" y="1020"/>
                  </a:cubicBezTo>
                  <a:cubicBezTo>
                    <a:pt x="482" y="983"/>
                    <a:pt x="668" y="891"/>
                    <a:pt x="724" y="909"/>
                  </a:cubicBezTo>
                  <a:cubicBezTo>
                    <a:pt x="798" y="909"/>
                    <a:pt x="909" y="891"/>
                    <a:pt x="983" y="909"/>
                  </a:cubicBezTo>
                  <a:cubicBezTo>
                    <a:pt x="1057" y="928"/>
                    <a:pt x="1169" y="1076"/>
                    <a:pt x="1169" y="1132"/>
                  </a:cubicBezTo>
                  <a:cubicBezTo>
                    <a:pt x="1169" y="1188"/>
                    <a:pt x="1169" y="1188"/>
                    <a:pt x="1169" y="1188"/>
                  </a:cubicBezTo>
                  <a:cubicBezTo>
                    <a:pt x="1169" y="1188"/>
                    <a:pt x="1150" y="1317"/>
                    <a:pt x="1150" y="1373"/>
                  </a:cubicBezTo>
                  <a:cubicBezTo>
                    <a:pt x="1132" y="1429"/>
                    <a:pt x="1169" y="1614"/>
                    <a:pt x="1262" y="1595"/>
                  </a:cubicBezTo>
                  <a:cubicBezTo>
                    <a:pt x="1354" y="1595"/>
                    <a:pt x="1410" y="1484"/>
                    <a:pt x="1466" y="1391"/>
                  </a:cubicBezTo>
                  <a:cubicBezTo>
                    <a:pt x="1521" y="1299"/>
                    <a:pt x="1466" y="1039"/>
                    <a:pt x="1410" y="983"/>
                  </a:cubicBezTo>
                  <a:cubicBezTo>
                    <a:pt x="1354" y="928"/>
                    <a:pt x="1132" y="408"/>
                    <a:pt x="1317" y="149"/>
                  </a:cubicBezTo>
                  <a:cubicBezTo>
                    <a:pt x="1317" y="149"/>
                    <a:pt x="1521" y="278"/>
                    <a:pt x="1595" y="297"/>
                  </a:cubicBezTo>
                  <a:cubicBezTo>
                    <a:pt x="1669" y="297"/>
                    <a:pt x="1874" y="297"/>
                    <a:pt x="2022" y="241"/>
                  </a:cubicBezTo>
                  <a:cubicBezTo>
                    <a:pt x="2170" y="186"/>
                    <a:pt x="2356" y="149"/>
                    <a:pt x="2449" y="149"/>
                  </a:cubicBezTo>
                  <a:cubicBezTo>
                    <a:pt x="2541" y="130"/>
                    <a:pt x="2597" y="56"/>
                    <a:pt x="2616" y="37"/>
                  </a:cubicBezTo>
                  <a:cubicBezTo>
                    <a:pt x="2634" y="19"/>
                    <a:pt x="2690" y="0"/>
                    <a:pt x="2708" y="56"/>
                  </a:cubicBezTo>
                  <a:cubicBezTo>
                    <a:pt x="2727" y="111"/>
                    <a:pt x="2671" y="390"/>
                    <a:pt x="2671" y="464"/>
                  </a:cubicBezTo>
                  <a:cubicBezTo>
                    <a:pt x="2671" y="538"/>
                    <a:pt x="2690" y="631"/>
                    <a:pt x="2690" y="687"/>
                  </a:cubicBezTo>
                  <a:cubicBezTo>
                    <a:pt x="2690" y="742"/>
                    <a:pt x="2653" y="779"/>
                    <a:pt x="2634" y="872"/>
                  </a:cubicBezTo>
                  <a:cubicBezTo>
                    <a:pt x="2616" y="946"/>
                    <a:pt x="2616" y="928"/>
                    <a:pt x="2634" y="1002"/>
                  </a:cubicBezTo>
                  <a:cubicBezTo>
                    <a:pt x="2634" y="1076"/>
                    <a:pt x="2653" y="1150"/>
                    <a:pt x="2671" y="1150"/>
                  </a:cubicBezTo>
                  <a:cubicBezTo>
                    <a:pt x="2690" y="1169"/>
                    <a:pt x="2708" y="1188"/>
                    <a:pt x="2708" y="1188"/>
                  </a:cubicBezTo>
                  <a:cubicBezTo>
                    <a:pt x="2708" y="1188"/>
                    <a:pt x="2597" y="1317"/>
                    <a:pt x="2560" y="1373"/>
                  </a:cubicBezTo>
                  <a:cubicBezTo>
                    <a:pt x="2523" y="1429"/>
                    <a:pt x="2375" y="1540"/>
                    <a:pt x="2282" y="1595"/>
                  </a:cubicBezTo>
                  <a:cubicBezTo>
                    <a:pt x="2170" y="1651"/>
                    <a:pt x="2040" y="1688"/>
                    <a:pt x="2004" y="1707"/>
                  </a:cubicBezTo>
                  <a:cubicBezTo>
                    <a:pt x="1966" y="1707"/>
                    <a:pt x="1911" y="1707"/>
                    <a:pt x="1911" y="1707"/>
                  </a:cubicBezTo>
                  <a:cubicBezTo>
                    <a:pt x="1911" y="1707"/>
                    <a:pt x="1837" y="1781"/>
                    <a:pt x="1799" y="1855"/>
                  </a:cubicBezTo>
                  <a:cubicBezTo>
                    <a:pt x="1763" y="1911"/>
                    <a:pt x="1688" y="1966"/>
                    <a:pt x="1688" y="1966"/>
                  </a:cubicBezTo>
                  <a:cubicBezTo>
                    <a:pt x="1688" y="1966"/>
                    <a:pt x="1633" y="2078"/>
                    <a:pt x="1614" y="2078"/>
                  </a:cubicBezTo>
                  <a:lnTo>
                    <a:pt x="1466" y="2096"/>
                  </a:lnTo>
                  <a:cubicBezTo>
                    <a:pt x="1466" y="2171"/>
                    <a:pt x="1466" y="2171"/>
                    <a:pt x="1466" y="2171"/>
                  </a:cubicBezTo>
                  <a:cubicBezTo>
                    <a:pt x="1466" y="2171"/>
                    <a:pt x="1336" y="2319"/>
                    <a:pt x="1317" y="2337"/>
                  </a:cubicBezTo>
                  <a:cubicBezTo>
                    <a:pt x="1298" y="2375"/>
                    <a:pt x="1150" y="2486"/>
                    <a:pt x="1150" y="2486"/>
                  </a:cubicBezTo>
                  <a:cubicBezTo>
                    <a:pt x="1150" y="2486"/>
                    <a:pt x="1243" y="2672"/>
                    <a:pt x="1262" y="2783"/>
                  </a:cubicBezTo>
                  <a:cubicBezTo>
                    <a:pt x="1280" y="2894"/>
                    <a:pt x="1243" y="3414"/>
                    <a:pt x="1243" y="3414"/>
                  </a:cubicBezTo>
                  <a:cubicBezTo>
                    <a:pt x="1243" y="3414"/>
                    <a:pt x="1224" y="3673"/>
                    <a:pt x="1021" y="3747"/>
                  </a:cubicBezTo>
                  <a:cubicBezTo>
                    <a:pt x="798" y="3822"/>
                    <a:pt x="650" y="3859"/>
                    <a:pt x="612" y="3896"/>
                  </a:cubicBezTo>
                  <a:cubicBezTo>
                    <a:pt x="575" y="3952"/>
                    <a:pt x="520" y="3970"/>
                    <a:pt x="538" y="402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8" name="Freeform 32">
              <a:extLst>
                <a:ext uri="{FF2B5EF4-FFF2-40B4-BE49-F238E27FC236}">
                  <a16:creationId xmlns:a16="http://schemas.microsoft.com/office/drawing/2014/main" id="{B9B2FBE9-ADDA-8A42-8E73-45FA169E0487}"/>
                </a:ext>
              </a:extLst>
            </p:cNvPr>
            <p:cNvSpPr>
              <a:spLocks noChangeArrowheads="1"/>
            </p:cNvSpPr>
            <p:nvPr/>
          </p:nvSpPr>
          <p:spPr bwMode="auto">
            <a:xfrm>
              <a:off x="5089525" y="5568950"/>
              <a:ext cx="668338" cy="661988"/>
            </a:xfrm>
            <a:custGeom>
              <a:avLst/>
              <a:gdLst>
                <a:gd name="T0" fmla="*/ 0 w 1856"/>
                <a:gd name="T1" fmla="*/ 594 h 1838"/>
                <a:gd name="T2" fmla="*/ 0 w 1856"/>
                <a:gd name="T3" fmla="*/ 594 h 1838"/>
                <a:gd name="T4" fmla="*/ 55 w 1856"/>
                <a:gd name="T5" fmla="*/ 706 h 1838"/>
                <a:gd name="T6" fmla="*/ 111 w 1856"/>
                <a:gd name="T7" fmla="*/ 909 h 1838"/>
                <a:gd name="T8" fmla="*/ 278 w 1856"/>
                <a:gd name="T9" fmla="*/ 1077 h 1838"/>
                <a:gd name="T10" fmla="*/ 445 w 1856"/>
                <a:gd name="T11" fmla="*/ 1243 h 1838"/>
                <a:gd name="T12" fmla="*/ 575 w 1856"/>
                <a:gd name="T13" fmla="*/ 1429 h 1838"/>
                <a:gd name="T14" fmla="*/ 816 w 1856"/>
                <a:gd name="T15" fmla="*/ 1633 h 1838"/>
                <a:gd name="T16" fmla="*/ 853 w 1856"/>
                <a:gd name="T17" fmla="*/ 1689 h 1838"/>
                <a:gd name="T18" fmla="*/ 1039 w 1856"/>
                <a:gd name="T19" fmla="*/ 1725 h 1838"/>
                <a:gd name="T20" fmla="*/ 1410 w 1856"/>
                <a:gd name="T21" fmla="*/ 1837 h 1838"/>
                <a:gd name="T22" fmla="*/ 1558 w 1856"/>
                <a:gd name="T23" fmla="*/ 1633 h 1838"/>
                <a:gd name="T24" fmla="*/ 1651 w 1856"/>
                <a:gd name="T25" fmla="*/ 1448 h 1838"/>
                <a:gd name="T26" fmla="*/ 1743 w 1856"/>
                <a:gd name="T27" fmla="*/ 1299 h 1838"/>
                <a:gd name="T28" fmla="*/ 1836 w 1856"/>
                <a:gd name="T29" fmla="*/ 1188 h 1838"/>
                <a:gd name="T30" fmla="*/ 1836 w 1856"/>
                <a:gd name="T31" fmla="*/ 1021 h 1838"/>
                <a:gd name="T32" fmla="*/ 1836 w 1856"/>
                <a:gd name="T33" fmla="*/ 761 h 1838"/>
                <a:gd name="T34" fmla="*/ 1818 w 1856"/>
                <a:gd name="T35" fmla="*/ 464 h 1838"/>
                <a:gd name="T36" fmla="*/ 1725 w 1856"/>
                <a:gd name="T37" fmla="*/ 316 h 1838"/>
                <a:gd name="T38" fmla="*/ 1317 w 1856"/>
                <a:gd name="T39" fmla="*/ 167 h 1838"/>
                <a:gd name="T40" fmla="*/ 1131 w 1856"/>
                <a:gd name="T41" fmla="*/ 93 h 1838"/>
                <a:gd name="T42" fmla="*/ 1094 w 1856"/>
                <a:gd name="T43" fmla="*/ 19 h 1838"/>
                <a:gd name="T44" fmla="*/ 1039 w 1856"/>
                <a:gd name="T45" fmla="*/ 19 h 1838"/>
                <a:gd name="T46" fmla="*/ 835 w 1856"/>
                <a:gd name="T47" fmla="*/ 75 h 1838"/>
                <a:gd name="T48" fmla="*/ 779 w 1856"/>
                <a:gd name="T49" fmla="*/ 223 h 1838"/>
                <a:gd name="T50" fmla="*/ 742 w 1856"/>
                <a:gd name="T51" fmla="*/ 390 h 1838"/>
                <a:gd name="T52" fmla="*/ 334 w 1856"/>
                <a:gd name="T53" fmla="*/ 612 h 1838"/>
                <a:gd name="T54" fmla="*/ 0 w 1856"/>
                <a:gd name="T55" fmla="*/ 594 h 1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6" h="1838">
                  <a:moveTo>
                    <a:pt x="0" y="594"/>
                  </a:moveTo>
                  <a:lnTo>
                    <a:pt x="0" y="594"/>
                  </a:lnTo>
                  <a:cubicBezTo>
                    <a:pt x="0" y="594"/>
                    <a:pt x="37" y="668"/>
                    <a:pt x="55" y="706"/>
                  </a:cubicBezTo>
                  <a:cubicBezTo>
                    <a:pt x="55" y="761"/>
                    <a:pt x="93" y="872"/>
                    <a:pt x="111" y="909"/>
                  </a:cubicBezTo>
                  <a:cubicBezTo>
                    <a:pt x="129" y="965"/>
                    <a:pt x="259" y="1039"/>
                    <a:pt x="278" y="1077"/>
                  </a:cubicBezTo>
                  <a:cubicBezTo>
                    <a:pt x="297" y="1095"/>
                    <a:pt x="426" y="1225"/>
                    <a:pt x="445" y="1243"/>
                  </a:cubicBezTo>
                  <a:cubicBezTo>
                    <a:pt x="445" y="1280"/>
                    <a:pt x="500" y="1373"/>
                    <a:pt x="575" y="1429"/>
                  </a:cubicBezTo>
                  <a:cubicBezTo>
                    <a:pt x="630" y="1484"/>
                    <a:pt x="816" y="1614"/>
                    <a:pt x="816" y="1633"/>
                  </a:cubicBezTo>
                  <a:cubicBezTo>
                    <a:pt x="835" y="1651"/>
                    <a:pt x="853" y="1689"/>
                    <a:pt x="853" y="1689"/>
                  </a:cubicBezTo>
                  <a:cubicBezTo>
                    <a:pt x="853" y="1689"/>
                    <a:pt x="1020" y="1707"/>
                    <a:pt x="1039" y="1725"/>
                  </a:cubicBezTo>
                  <a:cubicBezTo>
                    <a:pt x="1076" y="1744"/>
                    <a:pt x="1410" y="1837"/>
                    <a:pt x="1410" y="1837"/>
                  </a:cubicBezTo>
                  <a:cubicBezTo>
                    <a:pt x="1558" y="1633"/>
                    <a:pt x="1558" y="1633"/>
                    <a:pt x="1558" y="1633"/>
                  </a:cubicBezTo>
                  <a:cubicBezTo>
                    <a:pt x="1558" y="1633"/>
                    <a:pt x="1632" y="1484"/>
                    <a:pt x="1651" y="1448"/>
                  </a:cubicBezTo>
                  <a:cubicBezTo>
                    <a:pt x="1651" y="1410"/>
                    <a:pt x="1725" y="1318"/>
                    <a:pt x="1743" y="1299"/>
                  </a:cubicBezTo>
                  <a:cubicBezTo>
                    <a:pt x="1762" y="1280"/>
                    <a:pt x="1836" y="1225"/>
                    <a:pt x="1836" y="1188"/>
                  </a:cubicBezTo>
                  <a:cubicBezTo>
                    <a:pt x="1836" y="1151"/>
                    <a:pt x="1855" y="1113"/>
                    <a:pt x="1836" y="1021"/>
                  </a:cubicBezTo>
                  <a:cubicBezTo>
                    <a:pt x="1836" y="947"/>
                    <a:pt x="1836" y="817"/>
                    <a:pt x="1836" y="761"/>
                  </a:cubicBezTo>
                  <a:cubicBezTo>
                    <a:pt x="1836" y="687"/>
                    <a:pt x="1836" y="520"/>
                    <a:pt x="1818" y="464"/>
                  </a:cubicBezTo>
                  <a:cubicBezTo>
                    <a:pt x="1799" y="390"/>
                    <a:pt x="1799" y="371"/>
                    <a:pt x="1725" y="316"/>
                  </a:cubicBezTo>
                  <a:cubicBezTo>
                    <a:pt x="1632" y="279"/>
                    <a:pt x="1317" y="167"/>
                    <a:pt x="1317" y="167"/>
                  </a:cubicBezTo>
                  <a:cubicBezTo>
                    <a:pt x="1131" y="93"/>
                    <a:pt x="1131" y="93"/>
                    <a:pt x="1131" y="93"/>
                  </a:cubicBezTo>
                  <a:cubicBezTo>
                    <a:pt x="1131" y="93"/>
                    <a:pt x="1076" y="38"/>
                    <a:pt x="1094" y="19"/>
                  </a:cubicBezTo>
                  <a:cubicBezTo>
                    <a:pt x="1113" y="0"/>
                    <a:pt x="1094" y="0"/>
                    <a:pt x="1039" y="19"/>
                  </a:cubicBezTo>
                  <a:cubicBezTo>
                    <a:pt x="983" y="19"/>
                    <a:pt x="853" y="38"/>
                    <a:pt x="835" y="75"/>
                  </a:cubicBezTo>
                  <a:cubicBezTo>
                    <a:pt x="797" y="112"/>
                    <a:pt x="723" y="130"/>
                    <a:pt x="779" y="223"/>
                  </a:cubicBezTo>
                  <a:cubicBezTo>
                    <a:pt x="835" y="297"/>
                    <a:pt x="853" y="353"/>
                    <a:pt x="742" y="390"/>
                  </a:cubicBezTo>
                  <a:cubicBezTo>
                    <a:pt x="630" y="446"/>
                    <a:pt x="408" y="612"/>
                    <a:pt x="334" y="612"/>
                  </a:cubicBezTo>
                  <a:cubicBezTo>
                    <a:pt x="241" y="612"/>
                    <a:pt x="0" y="557"/>
                    <a:pt x="0" y="594"/>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49" name="Freeform 33">
              <a:extLst>
                <a:ext uri="{FF2B5EF4-FFF2-40B4-BE49-F238E27FC236}">
                  <a16:creationId xmlns:a16="http://schemas.microsoft.com/office/drawing/2014/main" id="{797D6517-5383-6D41-9120-84A724C06567}"/>
                </a:ext>
              </a:extLst>
            </p:cNvPr>
            <p:cNvSpPr>
              <a:spLocks noChangeArrowheads="1"/>
            </p:cNvSpPr>
            <p:nvPr/>
          </p:nvSpPr>
          <p:spPr bwMode="auto">
            <a:xfrm>
              <a:off x="4781550" y="4933950"/>
              <a:ext cx="1035050" cy="855663"/>
            </a:xfrm>
            <a:custGeom>
              <a:avLst/>
              <a:gdLst>
                <a:gd name="T0" fmla="*/ 1855 w 2877"/>
                <a:gd name="T1" fmla="*/ 1206 h 2375"/>
                <a:gd name="T2" fmla="*/ 1855 w 2877"/>
                <a:gd name="T3" fmla="*/ 1206 h 2375"/>
                <a:gd name="T4" fmla="*/ 1540 w 2877"/>
                <a:gd name="T5" fmla="*/ 1002 h 2375"/>
                <a:gd name="T6" fmla="*/ 1299 w 2877"/>
                <a:gd name="T7" fmla="*/ 890 h 2375"/>
                <a:gd name="T8" fmla="*/ 1151 w 2877"/>
                <a:gd name="T9" fmla="*/ 890 h 2375"/>
                <a:gd name="T10" fmla="*/ 983 w 2877"/>
                <a:gd name="T11" fmla="*/ 854 h 2375"/>
                <a:gd name="T12" fmla="*/ 872 w 2877"/>
                <a:gd name="T13" fmla="*/ 761 h 2375"/>
                <a:gd name="T14" fmla="*/ 631 w 2877"/>
                <a:gd name="T15" fmla="*/ 631 h 2375"/>
                <a:gd name="T16" fmla="*/ 557 w 2877"/>
                <a:gd name="T17" fmla="*/ 761 h 2375"/>
                <a:gd name="T18" fmla="*/ 538 w 2877"/>
                <a:gd name="T19" fmla="*/ 984 h 2375"/>
                <a:gd name="T20" fmla="*/ 483 w 2877"/>
                <a:gd name="T21" fmla="*/ 1132 h 2375"/>
                <a:gd name="T22" fmla="*/ 223 w 2877"/>
                <a:gd name="T23" fmla="*/ 1132 h 2375"/>
                <a:gd name="T24" fmla="*/ 112 w 2877"/>
                <a:gd name="T25" fmla="*/ 1132 h 2375"/>
                <a:gd name="T26" fmla="*/ 38 w 2877"/>
                <a:gd name="T27" fmla="*/ 1225 h 2375"/>
                <a:gd name="T28" fmla="*/ 38 w 2877"/>
                <a:gd name="T29" fmla="*/ 1596 h 2375"/>
                <a:gd name="T30" fmla="*/ 38 w 2877"/>
                <a:gd name="T31" fmla="*/ 1800 h 2375"/>
                <a:gd name="T32" fmla="*/ 56 w 2877"/>
                <a:gd name="T33" fmla="*/ 1967 h 2375"/>
                <a:gd name="T34" fmla="*/ 241 w 2877"/>
                <a:gd name="T35" fmla="*/ 2208 h 2375"/>
                <a:gd name="T36" fmla="*/ 316 w 2877"/>
                <a:gd name="T37" fmla="*/ 2300 h 2375"/>
                <a:gd name="T38" fmla="*/ 427 w 2877"/>
                <a:gd name="T39" fmla="*/ 2282 h 2375"/>
                <a:gd name="T40" fmla="*/ 501 w 2877"/>
                <a:gd name="T41" fmla="*/ 2282 h 2375"/>
                <a:gd name="T42" fmla="*/ 724 w 2877"/>
                <a:gd name="T43" fmla="*/ 2282 h 2375"/>
                <a:gd name="T44" fmla="*/ 761 w 2877"/>
                <a:gd name="T45" fmla="*/ 2300 h 2375"/>
                <a:gd name="T46" fmla="*/ 854 w 2877"/>
                <a:gd name="T47" fmla="*/ 2356 h 2375"/>
                <a:gd name="T48" fmla="*/ 1058 w 2877"/>
                <a:gd name="T49" fmla="*/ 2356 h 2375"/>
                <a:gd name="T50" fmla="*/ 1188 w 2877"/>
                <a:gd name="T51" fmla="*/ 2374 h 2375"/>
                <a:gd name="T52" fmla="*/ 1354 w 2877"/>
                <a:gd name="T53" fmla="*/ 2300 h 2375"/>
                <a:gd name="T54" fmla="*/ 1614 w 2877"/>
                <a:gd name="T55" fmla="*/ 2133 h 2375"/>
                <a:gd name="T56" fmla="*/ 1651 w 2877"/>
                <a:gd name="T57" fmla="*/ 2022 h 2375"/>
                <a:gd name="T58" fmla="*/ 1633 w 2877"/>
                <a:gd name="T59" fmla="*/ 1874 h 2375"/>
                <a:gd name="T60" fmla="*/ 1763 w 2877"/>
                <a:gd name="T61" fmla="*/ 1800 h 2375"/>
                <a:gd name="T62" fmla="*/ 1967 w 2877"/>
                <a:gd name="T63" fmla="*/ 1762 h 2375"/>
                <a:gd name="T64" fmla="*/ 2152 w 2877"/>
                <a:gd name="T65" fmla="*/ 1632 h 2375"/>
                <a:gd name="T66" fmla="*/ 2523 w 2877"/>
                <a:gd name="T67" fmla="*/ 1466 h 2375"/>
                <a:gd name="T68" fmla="*/ 2653 w 2877"/>
                <a:gd name="T69" fmla="*/ 1429 h 2375"/>
                <a:gd name="T70" fmla="*/ 2709 w 2877"/>
                <a:gd name="T71" fmla="*/ 1429 h 2375"/>
                <a:gd name="T72" fmla="*/ 2727 w 2877"/>
                <a:gd name="T73" fmla="*/ 1317 h 2375"/>
                <a:gd name="T74" fmla="*/ 2764 w 2877"/>
                <a:gd name="T75" fmla="*/ 1113 h 2375"/>
                <a:gd name="T76" fmla="*/ 2857 w 2877"/>
                <a:gd name="T77" fmla="*/ 890 h 2375"/>
                <a:gd name="T78" fmla="*/ 2820 w 2877"/>
                <a:gd name="T79" fmla="*/ 557 h 2375"/>
                <a:gd name="T80" fmla="*/ 2727 w 2877"/>
                <a:gd name="T81" fmla="*/ 316 h 2375"/>
                <a:gd name="T82" fmla="*/ 2523 w 2877"/>
                <a:gd name="T83" fmla="*/ 223 h 2375"/>
                <a:gd name="T84" fmla="*/ 2338 w 2877"/>
                <a:gd name="T85" fmla="*/ 93 h 2375"/>
                <a:gd name="T86" fmla="*/ 2226 w 2877"/>
                <a:gd name="T87" fmla="*/ 56 h 2375"/>
                <a:gd name="T88" fmla="*/ 1744 w 2877"/>
                <a:gd name="T89" fmla="*/ 37 h 2375"/>
                <a:gd name="T90" fmla="*/ 1651 w 2877"/>
                <a:gd name="T91" fmla="*/ 130 h 2375"/>
                <a:gd name="T92" fmla="*/ 1596 w 2877"/>
                <a:gd name="T93" fmla="*/ 278 h 2375"/>
                <a:gd name="T94" fmla="*/ 1577 w 2877"/>
                <a:gd name="T95" fmla="*/ 575 h 2375"/>
                <a:gd name="T96" fmla="*/ 1614 w 2877"/>
                <a:gd name="T97" fmla="*/ 779 h 2375"/>
                <a:gd name="T98" fmla="*/ 1744 w 2877"/>
                <a:gd name="T99" fmla="*/ 928 h 2375"/>
                <a:gd name="T100" fmla="*/ 1985 w 2877"/>
                <a:gd name="T101" fmla="*/ 1002 h 2375"/>
                <a:gd name="T102" fmla="*/ 1855 w 2877"/>
                <a:gd name="T103" fmla="*/ 120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77" h="2375">
                  <a:moveTo>
                    <a:pt x="1855" y="1206"/>
                  </a:moveTo>
                  <a:lnTo>
                    <a:pt x="1855" y="1206"/>
                  </a:lnTo>
                  <a:cubicBezTo>
                    <a:pt x="1855" y="1206"/>
                    <a:pt x="1651" y="1095"/>
                    <a:pt x="1540" y="1002"/>
                  </a:cubicBezTo>
                  <a:cubicBezTo>
                    <a:pt x="1429" y="909"/>
                    <a:pt x="1299" y="890"/>
                    <a:pt x="1299" y="890"/>
                  </a:cubicBezTo>
                  <a:cubicBezTo>
                    <a:pt x="1299" y="890"/>
                    <a:pt x="1169" y="890"/>
                    <a:pt x="1151" y="890"/>
                  </a:cubicBezTo>
                  <a:cubicBezTo>
                    <a:pt x="1113" y="872"/>
                    <a:pt x="983" y="854"/>
                    <a:pt x="983" y="854"/>
                  </a:cubicBezTo>
                  <a:cubicBezTo>
                    <a:pt x="983" y="854"/>
                    <a:pt x="928" y="798"/>
                    <a:pt x="872" y="761"/>
                  </a:cubicBezTo>
                  <a:cubicBezTo>
                    <a:pt x="835" y="724"/>
                    <a:pt x="650" y="649"/>
                    <a:pt x="631" y="631"/>
                  </a:cubicBezTo>
                  <a:cubicBezTo>
                    <a:pt x="594" y="631"/>
                    <a:pt x="557" y="724"/>
                    <a:pt x="557" y="761"/>
                  </a:cubicBezTo>
                  <a:cubicBezTo>
                    <a:pt x="557" y="816"/>
                    <a:pt x="538" y="928"/>
                    <a:pt x="538" y="984"/>
                  </a:cubicBezTo>
                  <a:cubicBezTo>
                    <a:pt x="538" y="1039"/>
                    <a:pt x="576" y="1132"/>
                    <a:pt x="483" y="1132"/>
                  </a:cubicBezTo>
                  <a:cubicBezTo>
                    <a:pt x="409" y="1150"/>
                    <a:pt x="241" y="1132"/>
                    <a:pt x="223" y="1132"/>
                  </a:cubicBezTo>
                  <a:cubicBezTo>
                    <a:pt x="186" y="1132"/>
                    <a:pt x="112" y="1132"/>
                    <a:pt x="112" y="1132"/>
                  </a:cubicBezTo>
                  <a:cubicBezTo>
                    <a:pt x="112" y="1132"/>
                    <a:pt x="38" y="1113"/>
                    <a:pt x="38" y="1225"/>
                  </a:cubicBezTo>
                  <a:cubicBezTo>
                    <a:pt x="38" y="1336"/>
                    <a:pt x="38" y="1558"/>
                    <a:pt x="38" y="1596"/>
                  </a:cubicBezTo>
                  <a:cubicBezTo>
                    <a:pt x="38" y="1632"/>
                    <a:pt x="38" y="1762"/>
                    <a:pt x="38" y="1800"/>
                  </a:cubicBezTo>
                  <a:cubicBezTo>
                    <a:pt x="38" y="1837"/>
                    <a:pt x="0" y="1892"/>
                    <a:pt x="56" y="1967"/>
                  </a:cubicBezTo>
                  <a:cubicBezTo>
                    <a:pt x="112" y="2059"/>
                    <a:pt x="223" y="2189"/>
                    <a:pt x="241" y="2208"/>
                  </a:cubicBezTo>
                  <a:cubicBezTo>
                    <a:pt x="279" y="2226"/>
                    <a:pt x="316" y="2300"/>
                    <a:pt x="316" y="2300"/>
                  </a:cubicBezTo>
                  <a:cubicBezTo>
                    <a:pt x="316" y="2300"/>
                    <a:pt x="390" y="2300"/>
                    <a:pt x="427" y="2282"/>
                  </a:cubicBezTo>
                  <a:cubicBezTo>
                    <a:pt x="446" y="2282"/>
                    <a:pt x="501" y="2263"/>
                    <a:pt x="501" y="2282"/>
                  </a:cubicBezTo>
                  <a:cubicBezTo>
                    <a:pt x="520" y="2282"/>
                    <a:pt x="706" y="2282"/>
                    <a:pt x="724" y="2282"/>
                  </a:cubicBezTo>
                  <a:cubicBezTo>
                    <a:pt x="742" y="2300"/>
                    <a:pt x="761" y="2300"/>
                    <a:pt x="761" y="2300"/>
                  </a:cubicBezTo>
                  <a:cubicBezTo>
                    <a:pt x="854" y="2356"/>
                    <a:pt x="854" y="2356"/>
                    <a:pt x="854" y="2356"/>
                  </a:cubicBezTo>
                  <a:cubicBezTo>
                    <a:pt x="854" y="2356"/>
                    <a:pt x="891" y="2356"/>
                    <a:pt x="1058" y="2356"/>
                  </a:cubicBezTo>
                  <a:cubicBezTo>
                    <a:pt x="1188" y="2374"/>
                    <a:pt x="1188" y="2374"/>
                    <a:pt x="1188" y="2374"/>
                  </a:cubicBezTo>
                  <a:cubicBezTo>
                    <a:pt x="1188" y="2374"/>
                    <a:pt x="1280" y="2338"/>
                    <a:pt x="1354" y="2300"/>
                  </a:cubicBezTo>
                  <a:cubicBezTo>
                    <a:pt x="1410" y="2245"/>
                    <a:pt x="1596" y="2171"/>
                    <a:pt x="1614" y="2133"/>
                  </a:cubicBezTo>
                  <a:cubicBezTo>
                    <a:pt x="1633" y="2115"/>
                    <a:pt x="1689" y="2115"/>
                    <a:pt x="1651" y="2022"/>
                  </a:cubicBezTo>
                  <a:cubicBezTo>
                    <a:pt x="1633" y="1929"/>
                    <a:pt x="1559" y="1929"/>
                    <a:pt x="1633" y="1874"/>
                  </a:cubicBezTo>
                  <a:cubicBezTo>
                    <a:pt x="1707" y="1818"/>
                    <a:pt x="1763" y="1800"/>
                    <a:pt x="1763" y="1800"/>
                  </a:cubicBezTo>
                  <a:cubicBezTo>
                    <a:pt x="1763" y="1800"/>
                    <a:pt x="1967" y="1744"/>
                    <a:pt x="1967" y="1762"/>
                  </a:cubicBezTo>
                  <a:cubicBezTo>
                    <a:pt x="1967" y="1762"/>
                    <a:pt x="2041" y="1688"/>
                    <a:pt x="2152" y="1632"/>
                  </a:cubicBezTo>
                  <a:cubicBezTo>
                    <a:pt x="2264" y="1577"/>
                    <a:pt x="2523" y="1466"/>
                    <a:pt x="2523" y="1466"/>
                  </a:cubicBezTo>
                  <a:cubicBezTo>
                    <a:pt x="2653" y="1429"/>
                    <a:pt x="2653" y="1429"/>
                    <a:pt x="2653" y="1429"/>
                  </a:cubicBezTo>
                  <a:cubicBezTo>
                    <a:pt x="2709" y="1429"/>
                    <a:pt x="2709" y="1429"/>
                    <a:pt x="2709" y="1429"/>
                  </a:cubicBezTo>
                  <a:cubicBezTo>
                    <a:pt x="2709" y="1429"/>
                    <a:pt x="2746" y="1410"/>
                    <a:pt x="2727" y="1317"/>
                  </a:cubicBezTo>
                  <a:cubicBezTo>
                    <a:pt x="2709" y="1225"/>
                    <a:pt x="2709" y="1206"/>
                    <a:pt x="2764" y="1113"/>
                  </a:cubicBezTo>
                  <a:cubicBezTo>
                    <a:pt x="2802" y="1039"/>
                    <a:pt x="2857" y="984"/>
                    <a:pt x="2857" y="890"/>
                  </a:cubicBezTo>
                  <a:cubicBezTo>
                    <a:pt x="2857" y="779"/>
                    <a:pt x="2876" y="631"/>
                    <a:pt x="2820" y="557"/>
                  </a:cubicBezTo>
                  <a:cubicBezTo>
                    <a:pt x="2783" y="483"/>
                    <a:pt x="2764" y="334"/>
                    <a:pt x="2727" y="316"/>
                  </a:cubicBezTo>
                  <a:cubicBezTo>
                    <a:pt x="2690" y="297"/>
                    <a:pt x="2579" y="278"/>
                    <a:pt x="2523" y="223"/>
                  </a:cubicBezTo>
                  <a:cubicBezTo>
                    <a:pt x="2449" y="167"/>
                    <a:pt x="2338" y="93"/>
                    <a:pt x="2338" y="93"/>
                  </a:cubicBezTo>
                  <a:cubicBezTo>
                    <a:pt x="2226" y="56"/>
                    <a:pt x="2226" y="56"/>
                    <a:pt x="2226" y="56"/>
                  </a:cubicBezTo>
                  <a:cubicBezTo>
                    <a:pt x="1744" y="37"/>
                    <a:pt x="1744" y="37"/>
                    <a:pt x="1744" y="37"/>
                  </a:cubicBezTo>
                  <a:cubicBezTo>
                    <a:pt x="1744" y="37"/>
                    <a:pt x="1670" y="0"/>
                    <a:pt x="1651" y="130"/>
                  </a:cubicBezTo>
                  <a:cubicBezTo>
                    <a:pt x="1596" y="278"/>
                    <a:pt x="1596" y="278"/>
                    <a:pt x="1596" y="278"/>
                  </a:cubicBezTo>
                  <a:cubicBezTo>
                    <a:pt x="1596" y="278"/>
                    <a:pt x="1559" y="501"/>
                    <a:pt x="1577" y="575"/>
                  </a:cubicBezTo>
                  <a:cubicBezTo>
                    <a:pt x="1596" y="631"/>
                    <a:pt x="1614" y="779"/>
                    <a:pt x="1614" y="779"/>
                  </a:cubicBezTo>
                  <a:cubicBezTo>
                    <a:pt x="1614" y="779"/>
                    <a:pt x="1633" y="909"/>
                    <a:pt x="1744" y="928"/>
                  </a:cubicBezTo>
                  <a:cubicBezTo>
                    <a:pt x="1837" y="946"/>
                    <a:pt x="1874" y="909"/>
                    <a:pt x="1985" y="1002"/>
                  </a:cubicBezTo>
                  <a:cubicBezTo>
                    <a:pt x="2078" y="1076"/>
                    <a:pt x="2022" y="1150"/>
                    <a:pt x="1855" y="120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0" name="Freeform 34">
              <a:extLst>
                <a:ext uri="{FF2B5EF4-FFF2-40B4-BE49-F238E27FC236}">
                  <a16:creationId xmlns:a16="http://schemas.microsoft.com/office/drawing/2014/main" id="{31EF0AAD-424A-EA4E-921F-4BE21DD34FE2}"/>
                </a:ext>
              </a:extLst>
            </p:cNvPr>
            <p:cNvSpPr>
              <a:spLocks noChangeArrowheads="1"/>
            </p:cNvSpPr>
            <p:nvPr/>
          </p:nvSpPr>
          <p:spPr bwMode="auto">
            <a:xfrm>
              <a:off x="5757863" y="5027613"/>
              <a:ext cx="254000" cy="701675"/>
            </a:xfrm>
            <a:custGeom>
              <a:avLst/>
              <a:gdLst>
                <a:gd name="T0" fmla="*/ 519 w 706"/>
                <a:gd name="T1" fmla="*/ 427 h 1949"/>
                <a:gd name="T2" fmla="*/ 519 w 706"/>
                <a:gd name="T3" fmla="*/ 427 h 1949"/>
                <a:gd name="T4" fmla="*/ 371 w 706"/>
                <a:gd name="T5" fmla="*/ 167 h 1949"/>
                <a:gd name="T6" fmla="*/ 259 w 706"/>
                <a:gd name="T7" fmla="*/ 18 h 1949"/>
                <a:gd name="T8" fmla="*/ 18 w 706"/>
                <a:gd name="T9" fmla="*/ 56 h 1949"/>
                <a:gd name="T10" fmla="*/ 93 w 706"/>
                <a:gd name="T11" fmla="*/ 223 h 1949"/>
                <a:gd name="T12" fmla="*/ 148 w 706"/>
                <a:gd name="T13" fmla="*/ 427 h 1949"/>
                <a:gd name="T14" fmla="*/ 148 w 706"/>
                <a:gd name="T15" fmla="*/ 630 h 1949"/>
                <a:gd name="T16" fmla="*/ 93 w 706"/>
                <a:gd name="T17" fmla="*/ 779 h 1949"/>
                <a:gd name="T18" fmla="*/ 18 w 706"/>
                <a:gd name="T19" fmla="*/ 965 h 1949"/>
                <a:gd name="T20" fmla="*/ 0 w 706"/>
                <a:gd name="T21" fmla="*/ 1169 h 1949"/>
                <a:gd name="T22" fmla="*/ 148 w 706"/>
                <a:gd name="T23" fmla="*/ 1169 h 1949"/>
                <a:gd name="T24" fmla="*/ 297 w 706"/>
                <a:gd name="T25" fmla="*/ 1280 h 1949"/>
                <a:gd name="T26" fmla="*/ 371 w 706"/>
                <a:gd name="T27" fmla="*/ 1484 h 1949"/>
                <a:gd name="T28" fmla="*/ 371 w 706"/>
                <a:gd name="T29" fmla="*/ 1799 h 1949"/>
                <a:gd name="T30" fmla="*/ 556 w 706"/>
                <a:gd name="T31" fmla="*/ 1837 h 1949"/>
                <a:gd name="T32" fmla="*/ 686 w 706"/>
                <a:gd name="T33" fmla="*/ 1614 h 1949"/>
                <a:gd name="T34" fmla="*/ 630 w 706"/>
                <a:gd name="T35" fmla="*/ 1298 h 1949"/>
                <a:gd name="T36" fmla="*/ 464 w 706"/>
                <a:gd name="T37" fmla="*/ 909 h 1949"/>
                <a:gd name="T38" fmla="*/ 519 w 706"/>
                <a:gd name="T39" fmla="*/ 427 h 1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6" h="1949">
                  <a:moveTo>
                    <a:pt x="519" y="427"/>
                  </a:moveTo>
                  <a:lnTo>
                    <a:pt x="519" y="427"/>
                  </a:lnTo>
                  <a:cubicBezTo>
                    <a:pt x="519" y="427"/>
                    <a:pt x="426" y="259"/>
                    <a:pt x="371" y="167"/>
                  </a:cubicBezTo>
                  <a:cubicBezTo>
                    <a:pt x="334" y="93"/>
                    <a:pt x="334" y="37"/>
                    <a:pt x="259" y="18"/>
                  </a:cubicBezTo>
                  <a:cubicBezTo>
                    <a:pt x="185" y="0"/>
                    <a:pt x="37" y="0"/>
                    <a:pt x="18" y="56"/>
                  </a:cubicBezTo>
                  <a:cubicBezTo>
                    <a:pt x="18" y="56"/>
                    <a:pt x="37" y="111"/>
                    <a:pt x="93" y="223"/>
                  </a:cubicBezTo>
                  <a:cubicBezTo>
                    <a:pt x="129" y="315"/>
                    <a:pt x="148" y="389"/>
                    <a:pt x="148" y="427"/>
                  </a:cubicBezTo>
                  <a:cubicBezTo>
                    <a:pt x="148" y="464"/>
                    <a:pt x="148" y="630"/>
                    <a:pt x="148" y="630"/>
                  </a:cubicBezTo>
                  <a:cubicBezTo>
                    <a:pt x="148" y="630"/>
                    <a:pt x="129" y="724"/>
                    <a:pt x="93" y="779"/>
                  </a:cubicBezTo>
                  <a:cubicBezTo>
                    <a:pt x="55" y="835"/>
                    <a:pt x="18" y="927"/>
                    <a:pt x="18" y="965"/>
                  </a:cubicBezTo>
                  <a:cubicBezTo>
                    <a:pt x="18" y="1001"/>
                    <a:pt x="37" y="1113"/>
                    <a:pt x="0" y="1169"/>
                  </a:cubicBezTo>
                  <a:cubicBezTo>
                    <a:pt x="0" y="1169"/>
                    <a:pt x="111" y="1169"/>
                    <a:pt x="148" y="1169"/>
                  </a:cubicBezTo>
                  <a:cubicBezTo>
                    <a:pt x="185" y="1169"/>
                    <a:pt x="241" y="1224"/>
                    <a:pt x="297" y="1280"/>
                  </a:cubicBezTo>
                  <a:cubicBezTo>
                    <a:pt x="352" y="1336"/>
                    <a:pt x="371" y="1354"/>
                    <a:pt x="371" y="1484"/>
                  </a:cubicBezTo>
                  <a:cubicBezTo>
                    <a:pt x="371" y="1632"/>
                    <a:pt x="315" y="1632"/>
                    <a:pt x="371" y="1799"/>
                  </a:cubicBezTo>
                  <a:cubicBezTo>
                    <a:pt x="408" y="1948"/>
                    <a:pt x="500" y="1873"/>
                    <a:pt x="556" y="1837"/>
                  </a:cubicBezTo>
                  <a:cubicBezTo>
                    <a:pt x="594" y="1781"/>
                    <a:pt x="686" y="1669"/>
                    <a:pt x="686" y="1614"/>
                  </a:cubicBezTo>
                  <a:cubicBezTo>
                    <a:pt x="705" y="1540"/>
                    <a:pt x="668" y="1317"/>
                    <a:pt x="630" y="1298"/>
                  </a:cubicBezTo>
                  <a:cubicBezTo>
                    <a:pt x="594" y="1261"/>
                    <a:pt x="500" y="1113"/>
                    <a:pt x="464" y="909"/>
                  </a:cubicBezTo>
                  <a:cubicBezTo>
                    <a:pt x="426" y="686"/>
                    <a:pt x="445" y="501"/>
                    <a:pt x="519" y="42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1" name="Freeform 35">
              <a:extLst>
                <a:ext uri="{FF2B5EF4-FFF2-40B4-BE49-F238E27FC236}">
                  <a16:creationId xmlns:a16="http://schemas.microsoft.com/office/drawing/2014/main" id="{6A7C5929-1558-794C-BBA6-F7EFC1C7112C}"/>
                </a:ext>
              </a:extLst>
            </p:cNvPr>
            <p:cNvSpPr>
              <a:spLocks noChangeArrowheads="1"/>
            </p:cNvSpPr>
            <p:nvPr/>
          </p:nvSpPr>
          <p:spPr bwMode="auto">
            <a:xfrm>
              <a:off x="5443538" y="4394200"/>
              <a:ext cx="160337" cy="187325"/>
            </a:xfrm>
            <a:custGeom>
              <a:avLst/>
              <a:gdLst>
                <a:gd name="T0" fmla="*/ 37 w 446"/>
                <a:gd name="T1" fmla="*/ 92 h 520"/>
                <a:gd name="T2" fmla="*/ 37 w 446"/>
                <a:gd name="T3" fmla="*/ 92 h 520"/>
                <a:gd name="T4" fmla="*/ 56 w 446"/>
                <a:gd name="T5" fmla="*/ 55 h 520"/>
                <a:gd name="T6" fmla="*/ 223 w 446"/>
                <a:gd name="T7" fmla="*/ 74 h 520"/>
                <a:gd name="T8" fmla="*/ 297 w 446"/>
                <a:gd name="T9" fmla="*/ 18 h 520"/>
                <a:gd name="T10" fmla="*/ 389 w 446"/>
                <a:gd name="T11" fmla="*/ 241 h 520"/>
                <a:gd name="T12" fmla="*/ 167 w 446"/>
                <a:gd name="T13" fmla="*/ 501 h 520"/>
                <a:gd name="T14" fmla="*/ 56 w 446"/>
                <a:gd name="T15" fmla="*/ 501 h 520"/>
                <a:gd name="T16" fmla="*/ 93 w 446"/>
                <a:gd name="T17" fmla="*/ 334 h 520"/>
                <a:gd name="T18" fmla="*/ 37 w 446"/>
                <a:gd name="T19" fmla="*/ 9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6" h="520">
                  <a:moveTo>
                    <a:pt x="37" y="92"/>
                  </a:moveTo>
                  <a:lnTo>
                    <a:pt x="37" y="92"/>
                  </a:lnTo>
                  <a:cubicBezTo>
                    <a:pt x="37" y="74"/>
                    <a:pt x="0" y="55"/>
                    <a:pt x="56" y="55"/>
                  </a:cubicBezTo>
                  <a:cubicBezTo>
                    <a:pt x="111" y="55"/>
                    <a:pt x="185" y="92"/>
                    <a:pt x="223" y="74"/>
                  </a:cubicBezTo>
                  <a:cubicBezTo>
                    <a:pt x="259" y="37"/>
                    <a:pt x="241" y="0"/>
                    <a:pt x="297" y="18"/>
                  </a:cubicBezTo>
                  <a:cubicBezTo>
                    <a:pt x="353" y="37"/>
                    <a:pt x="445" y="130"/>
                    <a:pt x="389" y="241"/>
                  </a:cubicBezTo>
                  <a:cubicBezTo>
                    <a:pt x="334" y="334"/>
                    <a:pt x="241" y="501"/>
                    <a:pt x="167" y="501"/>
                  </a:cubicBezTo>
                  <a:cubicBezTo>
                    <a:pt x="111" y="501"/>
                    <a:pt x="56" y="519"/>
                    <a:pt x="56" y="501"/>
                  </a:cubicBezTo>
                  <a:cubicBezTo>
                    <a:pt x="56" y="463"/>
                    <a:pt x="111" y="445"/>
                    <a:pt x="93" y="334"/>
                  </a:cubicBezTo>
                  <a:cubicBezTo>
                    <a:pt x="93" y="222"/>
                    <a:pt x="74" y="185"/>
                    <a:pt x="37" y="9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2" name="Freeform 36">
              <a:extLst>
                <a:ext uri="{FF2B5EF4-FFF2-40B4-BE49-F238E27FC236}">
                  <a16:creationId xmlns:a16="http://schemas.microsoft.com/office/drawing/2014/main" id="{2BFF25C9-5372-1A47-A957-778FEC82997C}"/>
                </a:ext>
              </a:extLst>
            </p:cNvPr>
            <p:cNvSpPr>
              <a:spLocks noChangeArrowheads="1"/>
            </p:cNvSpPr>
            <p:nvPr/>
          </p:nvSpPr>
          <p:spPr bwMode="auto">
            <a:xfrm>
              <a:off x="5437188" y="4267200"/>
              <a:ext cx="174625" cy="160338"/>
            </a:xfrm>
            <a:custGeom>
              <a:avLst/>
              <a:gdLst>
                <a:gd name="T0" fmla="*/ 111 w 483"/>
                <a:gd name="T1" fmla="*/ 130 h 446"/>
                <a:gd name="T2" fmla="*/ 111 w 483"/>
                <a:gd name="T3" fmla="*/ 130 h 446"/>
                <a:gd name="T4" fmla="*/ 222 w 483"/>
                <a:gd name="T5" fmla="*/ 74 h 446"/>
                <a:gd name="T6" fmla="*/ 371 w 483"/>
                <a:gd name="T7" fmla="*/ 0 h 446"/>
                <a:gd name="T8" fmla="*/ 482 w 483"/>
                <a:gd name="T9" fmla="*/ 37 h 446"/>
                <a:gd name="T10" fmla="*/ 426 w 483"/>
                <a:gd name="T11" fmla="*/ 186 h 446"/>
                <a:gd name="T12" fmla="*/ 333 w 483"/>
                <a:gd name="T13" fmla="*/ 353 h 446"/>
                <a:gd name="T14" fmla="*/ 315 w 483"/>
                <a:gd name="T15" fmla="*/ 371 h 446"/>
                <a:gd name="T16" fmla="*/ 277 w 483"/>
                <a:gd name="T17" fmla="*/ 353 h 446"/>
                <a:gd name="T18" fmla="*/ 185 w 483"/>
                <a:gd name="T19" fmla="*/ 427 h 446"/>
                <a:gd name="T20" fmla="*/ 55 w 483"/>
                <a:gd name="T21" fmla="*/ 445 h 446"/>
                <a:gd name="T22" fmla="*/ 0 w 483"/>
                <a:gd name="T23" fmla="*/ 353 h 446"/>
                <a:gd name="T24" fmla="*/ 74 w 483"/>
                <a:gd name="T25" fmla="*/ 204 h 446"/>
                <a:gd name="T26" fmla="*/ 111 w 483"/>
                <a:gd name="T27" fmla="*/ 13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46">
                  <a:moveTo>
                    <a:pt x="111" y="130"/>
                  </a:moveTo>
                  <a:lnTo>
                    <a:pt x="111" y="130"/>
                  </a:lnTo>
                  <a:cubicBezTo>
                    <a:pt x="111" y="130"/>
                    <a:pt x="185" y="112"/>
                    <a:pt x="222" y="74"/>
                  </a:cubicBezTo>
                  <a:cubicBezTo>
                    <a:pt x="259" y="37"/>
                    <a:pt x="371" y="0"/>
                    <a:pt x="371" y="0"/>
                  </a:cubicBezTo>
                  <a:cubicBezTo>
                    <a:pt x="371" y="0"/>
                    <a:pt x="482" y="0"/>
                    <a:pt x="482" y="37"/>
                  </a:cubicBezTo>
                  <a:cubicBezTo>
                    <a:pt x="482" y="74"/>
                    <a:pt x="463" y="130"/>
                    <a:pt x="426" y="186"/>
                  </a:cubicBezTo>
                  <a:cubicBezTo>
                    <a:pt x="371" y="242"/>
                    <a:pt x="333" y="334"/>
                    <a:pt x="333" y="353"/>
                  </a:cubicBezTo>
                  <a:lnTo>
                    <a:pt x="315" y="371"/>
                  </a:lnTo>
                  <a:lnTo>
                    <a:pt x="277" y="353"/>
                  </a:lnTo>
                  <a:cubicBezTo>
                    <a:pt x="259" y="371"/>
                    <a:pt x="259" y="427"/>
                    <a:pt x="185" y="427"/>
                  </a:cubicBezTo>
                  <a:cubicBezTo>
                    <a:pt x="129" y="427"/>
                    <a:pt x="36" y="353"/>
                    <a:pt x="55" y="445"/>
                  </a:cubicBezTo>
                  <a:cubicBezTo>
                    <a:pt x="55" y="445"/>
                    <a:pt x="0" y="408"/>
                    <a:pt x="0" y="353"/>
                  </a:cubicBezTo>
                  <a:cubicBezTo>
                    <a:pt x="0" y="278"/>
                    <a:pt x="55" y="223"/>
                    <a:pt x="74" y="204"/>
                  </a:cubicBezTo>
                  <a:cubicBezTo>
                    <a:pt x="92" y="167"/>
                    <a:pt x="111" y="167"/>
                    <a:pt x="111" y="130"/>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3" name="Freeform 37">
              <a:extLst>
                <a:ext uri="{FF2B5EF4-FFF2-40B4-BE49-F238E27FC236}">
                  <a16:creationId xmlns:a16="http://schemas.microsoft.com/office/drawing/2014/main" id="{61C41FA5-9DF1-C24D-A9A8-8A868DCAE28A}"/>
                </a:ext>
              </a:extLst>
            </p:cNvPr>
            <p:cNvSpPr>
              <a:spLocks noChangeArrowheads="1"/>
            </p:cNvSpPr>
            <p:nvPr/>
          </p:nvSpPr>
          <p:spPr bwMode="auto">
            <a:xfrm>
              <a:off x="5449888" y="4260850"/>
              <a:ext cx="962025" cy="982663"/>
            </a:xfrm>
            <a:custGeom>
              <a:avLst/>
              <a:gdLst>
                <a:gd name="T0" fmla="*/ 2449 w 2673"/>
                <a:gd name="T1" fmla="*/ 1279 h 2728"/>
                <a:gd name="T2" fmla="*/ 2449 w 2673"/>
                <a:gd name="T3" fmla="*/ 1279 h 2728"/>
                <a:gd name="T4" fmla="*/ 2467 w 2673"/>
                <a:gd name="T5" fmla="*/ 1780 h 2728"/>
                <a:gd name="T6" fmla="*/ 2672 w 2673"/>
                <a:gd name="T7" fmla="*/ 2448 h 2728"/>
                <a:gd name="T8" fmla="*/ 2579 w 2673"/>
                <a:gd name="T9" fmla="*/ 2522 h 2728"/>
                <a:gd name="T10" fmla="*/ 2319 w 2673"/>
                <a:gd name="T11" fmla="*/ 2578 h 2728"/>
                <a:gd name="T12" fmla="*/ 2078 w 2673"/>
                <a:gd name="T13" fmla="*/ 2652 h 2728"/>
                <a:gd name="T14" fmla="*/ 1819 w 2673"/>
                <a:gd name="T15" fmla="*/ 2708 h 2728"/>
                <a:gd name="T16" fmla="*/ 1540 w 2673"/>
                <a:gd name="T17" fmla="*/ 2652 h 2728"/>
                <a:gd name="T18" fmla="*/ 1373 w 2673"/>
                <a:gd name="T19" fmla="*/ 2560 h 2728"/>
                <a:gd name="T20" fmla="*/ 1225 w 2673"/>
                <a:gd name="T21" fmla="*/ 2281 h 2728"/>
                <a:gd name="T22" fmla="*/ 1113 w 2673"/>
                <a:gd name="T23" fmla="*/ 2151 h 2728"/>
                <a:gd name="T24" fmla="*/ 872 w 2673"/>
                <a:gd name="T25" fmla="*/ 2189 h 2728"/>
                <a:gd name="T26" fmla="*/ 706 w 2673"/>
                <a:gd name="T27" fmla="*/ 2133 h 2728"/>
                <a:gd name="T28" fmla="*/ 538 w 2673"/>
                <a:gd name="T29" fmla="*/ 2003 h 2728"/>
                <a:gd name="T30" fmla="*/ 483 w 2673"/>
                <a:gd name="T31" fmla="*/ 1966 h 2728"/>
                <a:gd name="T32" fmla="*/ 371 w 2673"/>
                <a:gd name="T33" fmla="*/ 1929 h 2728"/>
                <a:gd name="T34" fmla="*/ 335 w 2673"/>
                <a:gd name="T35" fmla="*/ 1650 h 2728"/>
                <a:gd name="T36" fmla="*/ 205 w 2673"/>
                <a:gd name="T37" fmla="*/ 1391 h 2728"/>
                <a:gd name="T38" fmla="*/ 75 w 2673"/>
                <a:gd name="T39" fmla="*/ 1094 h 2728"/>
                <a:gd name="T40" fmla="*/ 0 w 2673"/>
                <a:gd name="T41" fmla="*/ 927 h 2728"/>
                <a:gd name="T42" fmla="*/ 38 w 2673"/>
                <a:gd name="T43" fmla="*/ 872 h 2728"/>
                <a:gd name="T44" fmla="*/ 149 w 2673"/>
                <a:gd name="T45" fmla="*/ 872 h 2728"/>
                <a:gd name="T46" fmla="*/ 316 w 2673"/>
                <a:gd name="T47" fmla="*/ 686 h 2728"/>
                <a:gd name="T48" fmla="*/ 390 w 2673"/>
                <a:gd name="T49" fmla="*/ 575 h 2728"/>
                <a:gd name="T50" fmla="*/ 279 w 2673"/>
                <a:gd name="T51" fmla="*/ 389 h 2728"/>
                <a:gd name="T52" fmla="*/ 335 w 2673"/>
                <a:gd name="T53" fmla="*/ 260 h 2728"/>
                <a:gd name="T54" fmla="*/ 427 w 2673"/>
                <a:gd name="T55" fmla="*/ 130 h 2728"/>
                <a:gd name="T56" fmla="*/ 446 w 2673"/>
                <a:gd name="T57" fmla="*/ 55 h 2728"/>
                <a:gd name="T58" fmla="*/ 538 w 2673"/>
                <a:gd name="T59" fmla="*/ 18 h 2728"/>
                <a:gd name="T60" fmla="*/ 1169 w 2673"/>
                <a:gd name="T61" fmla="*/ 0 h 2728"/>
                <a:gd name="T62" fmla="*/ 1651 w 2673"/>
                <a:gd name="T63" fmla="*/ 241 h 2728"/>
                <a:gd name="T64" fmla="*/ 2134 w 2673"/>
                <a:gd name="T65" fmla="*/ 537 h 2728"/>
                <a:gd name="T66" fmla="*/ 2152 w 2673"/>
                <a:gd name="T67" fmla="*/ 649 h 2728"/>
                <a:gd name="T68" fmla="*/ 2486 w 2673"/>
                <a:gd name="T69" fmla="*/ 872 h 2728"/>
                <a:gd name="T70" fmla="*/ 2449 w 2673"/>
                <a:gd name="T71" fmla="*/ 1279 h 2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73" h="2728">
                  <a:moveTo>
                    <a:pt x="2449" y="1279"/>
                  </a:moveTo>
                  <a:lnTo>
                    <a:pt x="2449" y="1279"/>
                  </a:lnTo>
                  <a:cubicBezTo>
                    <a:pt x="2486" y="1354"/>
                    <a:pt x="2486" y="1539"/>
                    <a:pt x="2467" y="1780"/>
                  </a:cubicBezTo>
                  <a:cubicBezTo>
                    <a:pt x="2449" y="2021"/>
                    <a:pt x="2579" y="2263"/>
                    <a:pt x="2672" y="2448"/>
                  </a:cubicBezTo>
                  <a:cubicBezTo>
                    <a:pt x="2672" y="2448"/>
                    <a:pt x="2597" y="2522"/>
                    <a:pt x="2579" y="2522"/>
                  </a:cubicBezTo>
                  <a:cubicBezTo>
                    <a:pt x="2561" y="2541"/>
                    <a:pt x="2338" y="2578"/>
                    <a:pt x="2319" y="2578"/>
                  </a:cubicBezTo>
                  <a:cubicBezTo>
                    <a:pt x="2301" y="2578"/>
                    <a:pt x="2078" y="2652"/>
                    <a:pt x="2078" y="2652"/>
                  </a:cubicBezTo>
                  <a:cubicBezTo>
                    <a:pt x="2078" y="2652"/>
                    <a:pt x="1985" y="2708"/>
                    <a:pt x="1819" y="2708"/>
                  </a:cubicBezTo>
                  <a:cubicBezTo>
                    <a:pt x="1670" y="2708"/>
                    <a:pt x="1633" y="2727"/>
                    <a:pt x="1540" y="2652"/>
                  </a:cubicBezTo>
                  <a:cubicBezTo>
                    <a:pt x="1429" y="2597"/>
                    <a:pt x="1373" y="2560"/>
                    <a:pt x="1373" y="2560"/>
                  </a:cubicBezTo>
                  <a:cubicBezTo>
                    <a:pt x="1373" y="2560"/>
                    <a:pt x="1225" y="2337"/>
                    <a:pt x="1225" y="2281"/>
                  </a:cubicBezTo>
                  <a:cubicBezTo>
                    <a:pt x="1206" y="2244"/>
                    <a:pt x="1188" y="2170"/>
                    <a:pt x="1113" y="2151"/>
                  </a:cubicBezTo>
                  <a:cubicBezTo>
                    <a:pt x="1039" y="2133"/>
                    <a:pt x="872" y="2151"/>
                    <a:pt x="872" y="2189"/>
                  </a:cubicBezTo>
                  <a:cubicBezTo>
                    <a:pt x="872" y="2189"/>
                    <a:pt x="742" y="2151"/>
                    <a:pt x="706" y="2133"/>
                  </a:cubicBezTo>
                  <a:cubicBezTo>
                    <a:pt x="687" y="2115"/>
                    <a:pt x="538" y="2003"/>
                    <a:pt x="538" y="2003"/>
                  </a:cubicBezTo>
                  <a:cubicBezTo>
                    <a:pt x="483" y="1966"/>
                    <a:pt x="483" y="1966"/>
                    <a:pt x="483" y="1966"/>
                  </a:cubicBezTo>
                  <a:cubicBezTo>
                    <a:pt x="371" y="1929"/>
                    <a:pt x="371" y="1929"/>
                    <a:pt x="371" y="1929"/>
                  </a:cubicBezTo>
                  <a:cubicBezTo>
                    <a:pt x="371" y="1929"/>
                    <a:pt x="390" y="1799"/>
                    <a:pt x="335" y="1650"/>
                  </a:cubicBezTo>
                  <a:cubicBezTo>
                    <a:pt x="279" y="1502"/>
                    <a:pt x="205" y="1391"/>
                    <a:pt x="205" y="1391"/>
                  </a:cubicBezTo>
                  <a:cubicBezTo>
                    <a:pt x="75" y="1094"/>
                    <a:pt x="75" y="1094"/>
                    <a:pt x="75" y="1094"/>
                  </a:cubicBezTo>
                  <a:cubicBezTo>
                    <a:pt x="0" y="927"/>
                    <a:pt x="0" y="927"/>
                    <a:pt x="0" y="927"/>
                  </a:cubicBezTo>
                  <a:cubicBezTo>
                    <a:pt x="0" y="927"/>
                    <a:pt x="0" y="890"/>
                    <a:pt x="38" y="872"/>
                  </a:cubicBezTo>
                  <a:cubicBezTo>
                    <a:pt x="38" y="872"/>
                    <a:pt x="38" y="890"/>
                    <a:pt x="149" y="872"/>
                  </a:cubicBezTo>
                  <a:cubicBezTo>
                    <a:pt x="149" y="872"/>
                    <a:pt x="241" y="834"/>
                    <a:pt x="316" y="686"/>
                  </a:cubicBezTo>
                  <a:cubicBezTo>
                    <a:pt x="316" y="686"/>
                    <a:pt x="390" y="593"/>
                    <a:pt x="390" y="575"/>
                  </a:cubicBezTo>
                  <a:cubicBezTo>
                    <a:pt x="390" y="537"/>
                    <a:pt x="371" y="408"/>
                    <a:pt x="279" y="389"/>
                  </a:cubicBezTo>
                  <a:cubicBezTo>
                    <a:pt x="279" y="389"/>
                    <a:pt x="316" y="296"/>
                    <a:pt x="335" y="260"/>
                  </a:cubicBezTo>
                  <a:cubicBezTo>
                    <a:pt x="371" y="222"/>
                    <a:pt x="427" y="148"/>
                    <a:pt x="427" y="130"/>
                  </a:cubicBezTo>
                  <a:cubicBezTo>
                    <a:pt x="446" y="111"/>
                    <a:pt x="446" y="55"/>
                    <a:pt x="446" y="55"/>
                  </a:cubicBezTo>
                  <a:cubicBezTo>
                    <a:pt x="538" y="18"/>
                    <a:pt x="538" y="18"/>
                    <a:pt x="538" y="18"/>
                  </a:cubicBezTo>
                  <a:cubicBezTo>
                    <a:pt x="1169" y="0"/>
                    <a:pt x="1169" y="0"/>
                    <a:pt x="1169" y="0"/>
                  </a:cubicBezTo>
                  <a:cubicBezTo>
                    <a:pt x="1651" y="241"/>
                    <a:pt x="1651" y="241"/>
                    <a:pt x="1651" y="241"/>
                  </a:cubicBezTo>
                  <a:cubicBezTo>
                    <a:pt x="2134" y="537"/>
                    <a:pt x="2134" y="537"/>
                    <a:pt x="2134" y="537"/>
                  </a:cubicBezTo>
                  <a:cubicBezTo>
                    <a:pt x="2134" y="537"/>
                    <a:pt x="2152" y="631"/>
                    <a:pt x="2152" y="649"/>
                  </a:cubicBezTo>
                  <a:cubicBezTo>
                    <a:pt x="2152" y="686"/>
                    <a:pt x="2523" y="816"/>
                    <a:pt x="2486" y="872"/>
                  </a:cubicBezTo>
                  <a:cubicBezTo>
                    <a:pt x="2467" y="890"/>
                    <a:pt x="2319" y="1076"/>
                    <a:pt x="2449" y="1279"/>
                  </a:cubicBezTo>
                </a:path>
              </a:pathLst>
            </a:custGeom>
            <a:solidFill>
              <a:schemeClr val="accent2"/>
            </a:solid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4" name="Freeform 38">
              <a:extLst>
                <a:ext uri="{FF2B5EF4-FFF2-40B4-BE49-F238E27FC236}">
                  <a16:creationId xmlns:a16="http://schemas.microsoft.com/office/drawing/2014/main" id="{F7DF578F-8953-C24E-9A6D-B2FB420197AE}"/>
                </a:ext>
              </a:extLst>
            </p:cNvPr>
            <p:cNvSpPr>
              <a:spLocks noChangeArrowheads="1"/>
            </p:cNvSpPr>
            <p:nvPr/>
          </p:nvSpPr>
          <p:spPr bwMode="auto">
            <a:xfrm>
              <a:off x="5464175" y="3800475"/>
              <a:ext cx="520700" cy="514350"/>
            </a:xfrm>
            <a:custGeom>
              <a:avLst/>
              <a:gdLst>
                <a:gd name="T0" fmla="*/ 371 w 1447"/>
                <a:gd name="T1" fmla="*/ 92 h 1428"/>
                <a:gd name="T2" fmla="*/ 371 w 1447"/>
                <a:gd name="T3" fmla="*/ 92 h 1428"/>
                <a:gd name="T4" fmla="*/ 445 w 1447"/>
                <a:gd name="T5" fmla="*/ 445 h 1428"/>
                <a:gd name="T6" fmla="*/ 222 w 1447"/>
                <a:gd name="T7" fmla="*/ 834 h 1428"/>
                <a:gd name="T8" fmla="*/ 111 w 1447"/>
                <a:gd name="T9" fmla="*/ 1000 h 1428"/>
                <a:gd name="T10" fmla="*/ 74 w 1447"/>
                <a:gd name="T11" fmla="*/ 1149 h 1428"/>
                <a:gd name="T12" fmla="*/ 37 w 1447"/>
                <a:gd name="T13" fmla="*/ 1427 h 1428"/>
                <a:gd name="T14" fmla="*/ 129 w 1447"/>
                <a:gd name="T15" fmla="*/ 1390 h 1428"/>
                <a:gd name="T16" fmla="*/ 259 w 1447"/>
                <a:gd name="T17" fmla="*/ 1316 h 1428"/>
                <a:gd name="T18" fmla="*/ 408 w 1447"/>
                <a:gd name="T19" fmla="*/ 1334 h 1428"/>
                <a:gd name="T20" fmla="*/ 500 w 1447"/>
                <a:gd name="T21" fmla="*/ 1297 h 1428"/>
                <a:gd name="T22" fmla="*/ 1131 w 1447"/>
                <a:gd name="T23" fmla="*/ 1279 h 1428"/>
                <a:gd name="T24" fmla="*/ 1205 w 1447"/>
                <a:gd name="T25" fmla="*/ 964 h 1428"/>
                <a:gd name="T26" fmla="*/ 1298 w 1447"/>
                <a:gd name="T27" fmla="*/ 742 h 1428"/>
                <a:gd name="T28" fmla="*/ 1410 w 1447"/>
                <a:gd name="T29" fmla="*/ 482 h 1428"/>
                <a:gd name="T30" fmla="*/ 1298 w 1447"/>
                <a:gd name="T31" fmla="*/ 111 h 1428"/>
                <a:gd name="T32" fmla="*/ 1150 w 1447"/>
                <a:gd name="T33" fmla="*/ 0 h 1428"/>
                <a:gd name="T34" fmla="*/ 927 w 1447"/>
                <a:gd name="T35" fmla="*/ 55 h 1428"/>
                <a:gd name="T36" fmla="*/ 371 w 1447"/>
                <a:gd name="T37" fmla="*/ 92 h 1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7" h="1428">
                  <a:moveTo>
                    <a:pt x="371" y="92"/>
                  </a:moveTo>
                  <a:lnTo>
                    <a:pt x="371" y="92"/>
                  </a:lnTo>
                  <a:cubicBezTo>
                    <a:pt x="371" y="92"/>
                    <a:pt x="482" y="278"/>
                    <a:pt x="445" y="445"/>
                  </a:cubicBezTo>
                  <a:cubicBezTo>
                    <a:pt x="389" y="593"/>
                    <a:pt x="222" y="834"/>
                    <a:pt x="222" y="834"/>
                  </a:cubicBezTo>
                  <a:cubicBezTo>
                    <a:pt x="111" y="1000"/>
                    <a:pt x="111" y="1000"/>
                    <a:pt x="111" y="1000"/>
                  </a:cubicBezTo>
                  <a:cubicBezTo>
                    <a:pt x="111" y="1000"/>
                    <a:pt x="92" y="1130"/>
                    <a:pt x="74" y="1149"/>
                  </a:cubicBezTo>
                  <a:cubicBezTo>
                    <a:pt x="55" y="1186"/>
                    <a:pt x="0" y="1371"/>
                    <a:pt x="37" y="1427"/>
                  </a:cubicBezTo>
                  <a:cubicBezTo>
                    <a:pt x="37" y="1427"/>
                    <a:pt x="74" y="1427"/>
                    <a:pt x="129" y="1390"/>
                  </a:cubicBezTo>
                  <a:cubicBezTo>
                    <a:pt x="185" y="1353"/>
                    <a:pt x="222" y="1316"/>
                    <a:pt x="259" y="1316"/>
                  </a:cubicBezTo>
                  <a:cubicBezTo>
                    <a:pt x="297" y="1297"/>
                    <a:pt x="408" y="1297"/>
                    <a:pt x="408" y="1334"/>
                  </a:cubicBezTo>
                  <a:cubicBezTo>
                    <a:pt x="500" y="1297"/>
                    <a:pt x="500" y="1297"/>
                    <a:pt x="500" y="1297"/>
                  </a:cubicBezTo>
                  <a:cubicBezTo>
                    <a:pt x="1131" y="1279"/>
                    <a:pt x="1131" y="1279"/>
                    <a:pt x="1131" y="1279"/>
                  </a:cubicBezTo>
                  <a:cubicBezTo>
                    <a:pt x="1131" y="1279"/>
                    <a:pt x="1187" y="1019"/>
                    <a:pt x="1205" y="964"/>
                  </a:cubicBezTo>
                  <a:cubicBezTo>
                    <a:pt x="1205" y="909"/>
                    <a:pt x="1298" y="742"/>
                    <a:pt x="1298" y="742"/>
                  </a:cubicBezTo>
                  <a:cubicBezTo>
                    <a:pt x="1298" y="742"/>
                    <a:pt x="1446" y="630"/>
                    <a:pt x="1410" y="482"/>
                  </a:cubicBezTo>
                  <a:cubicBezTo>
                    <a:pt x="1391" y="315"/>
                    <a:pt x="1354" y="166"/>
                    <a:pt x="1298" y="111"/>
                  </a:cubicBezTo>
                  <a:cubicBezTo>
                    <a:pt x="1261" y="74"/>
                    <a:pt x="1150" y="0"/>
                    <a:pt x="1150" y="0"/>
                  </a:cubicBezTo>
                  <a:cubicBezTo>
                    <a:pt x="1150" y="0"/>
                    <a:pt x="1113" y="18"/>
                    <a:pt x="927" y="55"/>
                  </a:cubicBezTo>
                  <a:cubicBezTo>
                    <a:pt x="742" y="92"/>
                    <a:pt x="482" y="111"/>
                    <a:pt x="371" y="9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5" name="Freeform 39">
              <a:extLst>
                <a:ext uri="{FF2B5EF4-FFF2-40B4-BE49-F238E27FC236}">
                  <a16:creationId xmlns:a16="http://schemas.microsoft.com/office/drawing/2014/main" id="{CE7695AC-1CD9-1145-9DB3-FD2B8EBB9C1A}"/>
                </a:ext>
              </a:extLst>
            </p:cNvPr>
            <p:cNvSpPr>
              <a:spLocks noChangeArrowheads="1"/>
            </p:cNvSpPr>
            <p:nvPr/>
          </p:nvSpPr>
          <p:spPr bwMode="auto">
            <a:xfrm>
              <a:off x="5870575" y="3719513"/>
              <a:ext cx="728663" cy="862012"/>
            </a:xfrm>
            <a:custGeom>
              <a:avLst/>
              <a:gdLst>
                <a:gd name="T0" fmla="*/ 1855 w 2023"/>
                <a:gd name="T1" fmla="*/ 1706 h 2393"/>
                <a:gd name="T2" fmla="*/ 1855 w 2023"/>
                <a:gd name="T3" fmla="*/ 1706 h 2393"/>
                <a:gd name="T4" fmla="*/ 1763 w 2023"/>
                <a:gd name="T5" fmla="*/ 1724 h 2393"/>
                <a:gd name="T6" fmla="*/ 1614 w 2023"/>
                <a:gd name="T7" fmla="*/ 1873 h 2393"/>
                <a:gd name="T8" fmla="*/ 1577 w 2023"/>
                <a:gd name="T9" fmla="*/ 2021 h 2393"/>
                <a:gd name="T10" fmla="*/ 1503 w 2023"/>
                <a:gd name="T11" fmla="*/ 2058 h 2393"/>
                <a:gd name="T12" fmla="*/ 1466 w 2023"/>
                <a:gd name="T13" fmla="*/ 2281 h 2393"/>
                <a:gd name="T14" fmla="*/ 1354 w 2023"/>
                <a:gd name="T15" fmla="*/ 2392 h 2393"/>
                <a:gd name="T16" fmla="*/ 983 w 2023"/>
                <a:gd name="T17" fmla="*/ 2151 h 2393"/>
                <a:gd name="T18" fmla="*/ 965 w 2023"/>
                <a:gd name="T19" fmla="*/ 2039 h 2393"/>
                <a:gd name="T20" fmla="*/ 482 w 2023"/>
                <a:gd name="T21" fmla="*/ 1743 h 2393"/>
                <a:gd name="T22" fmla="*/ 0 w 2023"/>
                <a:gd name="T23" fmla="*/ 1502 h 2393"/>
                <a:gd name="T24" fmla="*/ 74 w 2023"/>
                <a:gd name="T25" fmla="*/ 1169 h 2393"/>
                <a:gd name="T26" fmla="*/ 167 w 2023"/>
                <a:gd name="T27" fmla="*/ 965 h 2393"/>
                <a:gd name="T28" fmla="*/ 297 w 2023"/>
                <a:gd name="T29" fmla="*/ 724 h 2393"/>
                <a:gd name="T30" fmla="*/ 167 w 2023"/>
                <a:gd name="T31" fmla="*/ 334 h 2393"/>
                <a:gd name="T32" fmla="*/ 19 w 2023"/>
                <a:gd name="T33" fmla="*/ 223 h 2393"/>
                <a:gd name="T34" fmla="*/ 130 w 2023"/>
                <a:gd name="T35" fmla="*/ 56 h 2393"/>
                <a:gd name="T36" fmla="*/ 408 w 2023"/>
                <a:gd name="T37" fmla="*/ 37 h 2393"/>
                <a:gd name="T38" fmla="*/ 650 w 2023"/>
                <a:gd name="T39" fmla="*/ 56 h 2393"/>
                <a:gd name="T40" fmla="*/ 1039 w 2023"/>
                <a:gd name="T41" fmla="*/ 315 h 2393"/>
                <a:gd name="T42" fmla="*/ 1410 w 2023"/>
                <a:gd name="T43" fmla="*/ 371 h 2393"/>
                <a:gd name="T44" fmla="*/ 1763 w 2023"/>
                <a:gd name="T45" fmla="*/ 278 h 2393"/>
                <a:gd name="T46" fmla="*/ 1985 w 2023"/>
                <a:gd name="T47" fmla="*/ 297 h 2393"/>
                <a:gd name="T48" fmla="*/ 1837 w 2023"/>
                <a:gd name="T49" fmla="*/ 501 h 2393"/>
                <a:gd name="T50" fmla="*/ 1725 w 2023"/>
                <a:gd name="T51" fmla="*/ 630 h 2393"/>
                <a:gd name="T52" fmla="*/ 1707 w 2023"/>
                <a:gd name="T53" fmla="*/ 1465 h 2393"/>
                <a:gd name="T54" fmla="*/ 1799 w 2023"/>
                <a:gd name="T55" fmla="*/ 1613 h 2393"/>
                <a:gd name="T56" fmla="*/ 1855 w 2023"/>
                <a:gd name="T57" fmla="*/ 1706 h 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3" h="2393">
                  <a:moveTo>
                    <a:pt x="1855" y="1706"/>
                  </a:moveTo>
                  <a:lnTo>
                    <a:pt x="1855" y="1706"/>
                  </a:lnTo>
                  <a:cubicBezTo>
                    <a:pt x="1855" y="1706"/>
                    <a:pt x="1781" y="1687"/>
                    <a:pt x="1763" y="1724"/>
                  </a:cubicBezTo>
                  <a:cubicBezTo>
                    <a:pt x="1744" y="1762"/>
                    <a:pt x="1651" y="1817"/>
                    <a:pt x="1614" y="1873"/>
                  </a:cubicBezTo>
                  <a:cubicBezTo>
                    <a:pt x="1577" y="1947"/>
                    <a:pt x="1614" y="1984"/>
                    <a:pt x="1577" y="2021"/>
                  </a:cubicBezTo>
                  <a:cubicBezTo>
                    <a:pt x="1558" y="2039"/>
                    <a:pt x="1503" y="1965"/>
                    <a:pt x="1503" y="2058"/>
                  </a:cubicBezTo>
                  <a:cubicBezTo>
                    <a:pt x="1503" y="2133"/>
                    <a:pt x="1503" y="2225"/>
                    <a:pt x="1466" y="2281"/>
                  </a:cubicBezTo>
                  <a:cubicBezTo>
                    <a:pt x="1410" y="2318"/>
                    <a:pt x="1354" y="2392"/>
                    <a:pt x="1354" y="2392"/>
                  </a:cubicBezTo>
                  <a:cubicBezTo>
                    <a:pt x="983" y="2151"/>
                    <a:pt x="983" y="2151"/>
                    <a:pt x="983" y="2151"/>
                  </a:cubicBezTo>
                  <a:cubicBezTo>
                    <a:pt x="965" y="2039"/>
                    <a:pt x="965" y="2039"/>
                    <a:pt x="965" y="2039"/>
                  </a:cubicBezTo>
                  <a:cubicBezTo>
                    <a:pt x="482" y="1743"/>
                    <a:pt x="482" y="1743"/>
                    <a:pt x="482" y="1743"/>
                  </a:cubicBezTo>
                  <a:cubicBezTo>
                    <a:pt x="0" y="1502"/>
                    <a:pt x="0" y="1502"/>
                    <a:pt x="0" y="1502"/>
                  </a:cubicBezTo>
                  <a:cubicBezTo>
                    <a:pt x="74" y="1169"/>
                    <a:pt x="74" y="1169"/>
                    <a:pt x="74" y="1169"/>
                  </a:cubicBezTo>
                  <a:cubicBezTo>
                    <a:pt x="167" y="965"/>
                    <a:pt x="167" y="965"/>
                    <a:pt x="167" y="965"/>
                  </a:cubicBezTo>
                  <a:cubicBezTo>
                    <a:pt x="167" y="965"/>
                    <a:pt x="297" y="853"/>
                    <a:pt x="297" y="724"/>
                  </a:cubicBezTo>
                  <a:cubicBezTo>
                    <a:pt x="279" y="594"/>
                    <a:pt x="204" y="353"/>
                    <a:pt x="167" y="334"/>
                  </a:cubicBezTo>
                  <a:cubicBezTo>
                    <a:pt x="149" y="315"/>
                    <a:pt x="19" y="223"/>
                    <a:pt x="19" y="223"/>
                  </a:cubicBezTo>
                  <a:cubicBezTo>
                    <a:pt x="19" y="223"/>
                    <a:pt x="0" y="56"/>
                    <a:pt x="130" y="56"/>
                  </a:cubicBezTo>
                  <a:cubicBezTo>
                    <a:pt x="279" y="37"/>
                    <a:pt x="353" y="37"/>
                    <a:pt x="408" y="37"/>
                  </a:cubicBezTo>
                  <a:cubicBezTo>
                    <a:pt x="445" y="37"/>
                    <a:pt x="575" y="0"/>
                    <a:pt x="650" y="56"/>
                  </a:cubicBezTo>
                  <a:cubicBezTo>
                    <a:pt x="724" y="111"/>
                    <a:pt x="946" y="297"/>
                    <a:pt x="1039" y="315"/>
                  </a:cubicBezTo>
                  <a:cubicBezTo>
                    <a:pt x="1132" y="353"/>
                    <a:pt x="1224" y="427"/>
                    <a:pt x="1410" y="371"/>
                  </a:cubicBezTo>
                  <a:cubicBezTo>
                    <a:pt x="1595" y="297"/>
                    <a:pt x="1725" y="278"/>
                    <a:pt x="1763" y="278"/>
                  </a:cubicBezTo>
                  <a:cubicBezTo>
                    <a:pt x="1818" y="278"/>
                    <a:pt x="2022" y="241"/>
                    <a:pt x="1985" y="297"/>
                  </a:cubicBezTo>
                  <a:cubicBezTo>
                    <a:pt x="1966" y="353"/>
                    <a:pt x="1892" y="464"/>
                    <a:pt x="1837" y="501"/>
                  </a:cubicBezTo>
                  <a:cubicBezTo>
                    <a:pt x="1781" y="556"/>
                    <a:pt x="1725" y="575"/>
                    <a:pt x="1725" y="630"/>
                  </a:cubicBezTo>
                  <a:cubicBezTo>
                    <a:pt x="1725" y="686"/>
                    <a:pt x="1651" y="1409"/>
                    <a:pt x="1707" y="1465"/>
                  </a:cubicBezTo>
                  <a:cubicBezTo>
                    <a:pt x="1744" y="1502"/>
                    <a:pt x="1744" y="1576"/>
                    <a:pt x="1799" y="1613"/>
                  </a:cubicBezTo>
                  <a:cubicBezTo>
                    <a:pt x="1837" y="1650"/>
                    <a:pt x="1874" y="1668"/>
                    <a:pt x="1855" y="170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6" name="Freeform 40">
              <a:extLst>
                <a:ext uri="{FF2B5EF4-FFF2-40B4-BE49-F238E27FC236}">
                  <a16:creationId xmlns:a16="http://schemas.microsoft.com/office/drawing/2014/main" id="{37FF3974-7CEB-8B48-A849-40C84DC5477B}"/>
                </a:ext>
              </a:extLst>
            </p:cNvPr>
            <p:cNvSpPr>
              <a:spLocks noChangeArrowheads="1"/>
            </p:cNvSpPr>
            <p:nvPr/>
          </p:nvSpPr>
          <p:spPr bwMode="auto">
            <a:xfrm>
              <a:off x="4160838" y="3178175"/>
              <a:ext cx="1149350" cy="774700"/>
            </a:xfrm>
            <a:custGeom>
              <a:avLst/>
              <a:gdLst>
                <a:gd name="T0" fmla="*/ 1984 w 3191"/>
                <a:gd name="T1" fmla="*/ 0 h 2152"/>
                <a:gd name="T2" fmla="*/ 1984 w 3191"/>
                <a:gd name="T3" fmla="*/ 0 h 2152"/>
                <a:gd name="T4" fmla="*/ 1891 w 3191"/>
                <a:gd name="T5" fmla="*/ 18 h 2152"/>
                <a:gd name="T6" fmla="*/ 1762 w 3191"/>
                <a:gd name="T7" fmla="*/ 36 h 2152"/>
                <a:gd name="T8" fmla="*/ 1613 w 3191"/>
                <a:gd name="T9" fmla="*/ 259 h 2152"/>
                <a:gd name="T10" fmla="*/ 1446 w 3191"/>
                <a:gd name="T11" fmla="*/ 426 h 2152"/>
                <a:gd name="T12" fmla="*/ 1094 w 3191"/>
                <a:gd name="T13" fmla="*/ 556 h 2152"/>
                <a:gd name="T14" fmla="*/ 1020 w 3191"/>
                <a:gd name="T15" fmla="*/ 612 h 2152"/>
                <a:gd name="T16" fmla="*/ 834 w 3191"/>
                <a:gd name="T17" fmla="*/ 760 h 2152"/>
                <a:gd name="T18" fmla="*/ 279 w 3191"/>
                <a:gd name="T19" fmla="*/ 890 h 2152"/>
                <a:gd name="T20" fmla="*/ 167 w 3191"/>
                <a:gd name="T21" fmla="*/ 1113 h 2152"/>
                <a:gd name="T22" fmla="*/ 37 w 3191"/>
                <a:gd name="T23" fmla="*/ 1279 h 2152"/>
                <a:gd name="T24" fmla="*/ 56 w 3191"/>
                <a:gd name="T25" fmla="*/ 1465 h 2152"/>
                <a:gd name="T26" fmla="*/ 130 w 3191"/>
                <a:gd name="T27" fmla="*/ 1687 h 2152"/>
                <a:gd name="T28" fmla="*/ 167 w 3191"/>
                <a:gd name="T29" fmla="*/ 1799 h 2152"/>
                <a:gd name="T30" fmla="*/ 445 w 3191"/>
                <a:gd name="T31" fmla="*/ 2151 h 2152"/>
                <a:gd name="T32" fmla="*/ 501 w 3191"/>
                <a:gd name="T33" fmla="*/ 2058 h 2152"/>
                <a:gd name="T34" fmla="*/ 612 w 3191"/>
                <a:gd name="T35" fmla="*/ 1891 h 2152"/>
                <a:gd name="T36" fmla="*/ 778 w 3191"/>
                <a:gd name="T37" fmla="*/ 1873 h 2152"/>
                <a:gd name="T38" fmla="*/ 946 w 3191"/>
                <a:gd name="T39" fmla="*/ 1929 h 2152"/>
                <a:gd name="T40" fmla="*/ 908 w 3191"/>
                <a:gd name="T41" fmla="*/ 1761 h 2152"/>
                <a:gd name="T42" fmla="*/ 982 w 3191"/>
                <a:gd name="T43" fmla="*/ 1650 h 2152"/>
                <a:gd name="T44" fmla="*/ 1094 w 3191"/>
                <a:gd name="T45" fmla="*/ 1539 h 2152"/>
                <a:gd name="T46" fmla="*/ 1279 w 3191"/>
                <a:gd name="T47" fmla="*/ 1520 h 2152"/>
                <a:gd name="T48" fmla="*/ 1391 w 3191"/>
                <a:gd name="T49" fmla="*/ 1613 h 2152"/>
                <a:gd name="T50" fmla="*/ 1502 w 3191"/>
                <a:gd name="T51" fmla="*/ 1669 h 2152"/>
                <a:gd name="T52" fmla="*/ 1669 w 3191"/>
                <a:gd name="T53" fmla="*/ 1706 h 2152"/>
                <a:gd name="T54" fmla="*/ 1836 w 3191"/>
                <a:gd name="T55" fmla="*/ 1743 h 2152"/>
                <a:gd name="T56" fmla="*/ 1984 w 3191"/>
                <a:gd name="T57" fmla="*/ 1669 h 2152"/>
                <a:gd name="T58" fmla="*/ 2170 w 3191"/>
                <a:gd name="T59" fmla="*/ 1502 h 2152"/>
                <a:gd name="T60" fmla="*/ 3190 w 3191"/>
                <a:gd name="T61" fmla="*/ 1446 h 2152"/>
                <a:gd name="T62" fmla="*/ 3078 w 3191"/>
                <a:gd name="T63" fmla="*/ 1298 h 2152"/>
                <a:gd name="T64" fmla="*/ 2949 w 3191"/>
                <a:gd name="T65" fmla="*/ 1149 h 2152"/>
                <a:gd name="T66" fmla="*/ 2837 w 3191"/>
                <a:gd name="T67" fmla="*/ 1019 h 2152"/>
                <a:gd name="T68" fmla="*/ 2578 w 3191"/>
                <a:gd name="T69" fmla="*/ 760 h 2152"/>
                <a:gd name="T70" fmla="*/ 2262 w 3191"/>
                <a:gd name="T71" fmla="*/ 556 h 2152"/>
                <a:gd name="T72" fmla="*/ 2207 w 3191"/>
                <a:gd name="T73" fmla="*/ 445 h 2152"/>
                <a:gd name="T74" fmla="*/ 2262 w 3191"/>
                <a:gd name="T75" fmla="*/ 277 h 2152"/>
                <a:gd name="T76" fmla="*/ 1984 w 3191"/>
                <a:gd name="T77" fmla="*/ 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91" h="2152">
                  <a:moveTo>
                    <a:pt x="1984" y="0"/>
                  </a:moveTo>
                  <a:lnTo>
                    <a:pt x="1984" y="0"/>
                  </a:lnTo>
                  <a:cubicBezTo>
                    <a:pt x="1984" y="0"/>
                    <a:pt x="1965" y="18"/>
                    <a:pt x="1891" y="18"/>
                  </a:cubicBezTo>
                  <a:cubicBezTo>
                    <a:pt x="1817" y="18"/>
                    <a:pt x="1799" y="0"/>
                    <a:pt x="1762" y="36"/>
                  </a:cubicBezTo>
                  <a:cubicBezTo>
                    <a:pt x="1724" y="92"/>
                    <a:pt x="1613" y="259"/>
                    <a:pt x="1613" y="259"/>
                  </a:cubicBezTo>
                  <a:cubicBezTo>
                    <a:pt x="1613" y="259"/>
                    <a:pt x="1483" y="407"/>
                    <a:pt x="1446" y="426"/>
                  </a:cubicBezTo>
                  <a:cubicBezTo>
                    <a:pt x="1409" y="445"/>
                    <a:pt x="1261" y="556"/>
                    <a:pt x="1094" y="556"/>
                  </a:cubicBezTo>
                  <a:cubicBezTo>
                    <a:pt x="1094" y="556"/>
                    <a:pt x="1057" y="537"/>
                    <a:pt x="1020" y="612"/>
                  </a:cubicBezTo>
                  <a:cubicBezTo>
                    <a:pt x="982" y="686"/>
                    <a:pt x="852" y="760"/>
                    <a:pt x="834" y="760"/>
                  </a:cubicBezTo>
                  <a:cubicBezTo>
                    <a:pt x="797" y="778"/>
                    <a:pt x="594" y="871"/>
                    <a:pt x="279" y="890"/>
                  </a:cubicBezTo>
                  <a:cubicBezTo>
                    <a:pt x="279" y="890"/>
                    <a:pt x="204" y="1075"/>
                    <a:pt x="167" y="1113"/>
                  </a:cubicBezTo>
                  <a:cubicBezTo>
                    <a:pt x="130" y="1168"/>
                    <a:pt x="56" y="1261"/>
                    <a:pt x="37" y="1279"/>
                  </a:cubicBezTo>
                  <a:cubicBezTo>
                    <a:pt x="37" y="1316"/>
                    <a:pt x="0" y="1354"/>
                    <a:pt x="56" y="1465"/>
                  </a:cubicBezTo>
                  <a:cubicBezTo>
                    <a:pt x="111" y="1576"/>
                    <a:pt x="130" y="1595"/>
                    <a:pt x="130" y="1687"/>
                  </a:cubicBezTo>
                  <a:cubicBezTo>
                    <a:pt x="130" y="1687"/>
                    <a:pt x="74" y="1706"/>
                    <a:pt x="167" y="1799"/>
                  </a:cubicBezTo>
                  <a:cubicBezTo>
                    <a:pt x="260" y="1891"/>
                    <a:pt x="445" y="2021"/>
                    <a:pt x="445" y="2151"/>
                  </a:cubicBezTo>
                  <a:cubicBezTo>
                    <a:pt x="445" y="2151"/>
                    <a:pt x="482" y="2077"/>
                    <a:pt x="501" y="2058"/>
                  </a:cubicBezTo>
                  <a:cubicBezTo>
                    <a:pt x="538" y="2021"/>
                    <a:pt x="594" y="1891"/>
                    <a:pt x="612" y="1891"/>
                  </a:cubicBezTo>
                  <a:cubicBezTo>
                    <a:pt x="650" y="1873"/>
                    <a:pt x="668" y="1855"/>
                    <a:pt x="778" y="1873"/>
                  </a:cubicBezTo>
                  <a:cubicBezTo>
                    <a:pt x="871" y="1891"/>
                    <a:pt x="946" y="1929"/>
                    <a:pt x="946" y="1929"/>
                  </a:cubicBezTo>
                  <a:cubicBezTo>
                    <a:pt x="946" y="1929"/>
                    <a:pt x="908" y="1799"/>
                    <a:pt x="908" y="1761"/>
                  </a:cubicBezTo>
                  <a:cubicBezTo>
                    <a:pt x="908" y="1725"/>
                    <a:pt x="890" y="1687"/>
                    <a:pt x="982" y="1650"/>
                  </a:cubicBezTo>
                  <a:cubicBezTo>
                    <a:pt x="1057" y="1613"/>
                    <a:pt x="1094" y="1558"/>
                    <a:pt x="1094" y="1539"/>
                  </a:cubicBezTo>
                  <a:cubicBezTo>
                    <a:pt x="1112" y="1520"/>
                    <a:pt x="1187" y="1484"/>
                    <a:pt x="1279" y="1520"/>
                  </a:cubicBezTo>
                  <a:cubicBezTo>
                    <a:pt x="1279" y="1520"/>
                    <a:pt x="1353" y="1576"/>
                    <a:pt x="1391" y="1613"/>
                  </a:cubicBezTo>
                  <a:cubicBezTo>
                    <a:pt x="1428" y="1669"/>
                    <a:pt x="1409" y="1669"/>
                    <a:pt x="1502" y="1669"/>
                  </a:cubicBezTo>
                  <a:cubicBezTo>
                    <a:pt x="1594" y="1687"/>
                    <a:pt x="1650" y="1687"/>
                    <a:pt x="1669" y="1706"/>
                  </a:cubicBezTo>
                  <a:cubicBezTo>
                    <a:pt x="1688" y="1725"/>
                    <a:pt x="1743" y="1761"/>
                    <a:pt x="1836" y="1743"/>
                  </a:cubicBezTo>
                  <a:cubicBezTo>
                    <a:pt x="1947" y="1743"/>
                    <a:pt x="1965" y="1706"/>
                    <a:pt x="1984" y="1669"/>
                  </a:cubicBezTo>
                  <a:cubicBezTo>
                    <a:pt x="2003" y="1613"/>
                    <a:pt x="2021" y="1502"/>
                    <a:pt x="2170" y="1502"/>
                  </a:cubicBezTo>
                  <a:cubicBezTo>
                    <a:pt x="2336" y="1484"/>
                    <a:pt x="3190" y="1446"/>
                    <a:pt x="3190" y="1446"/>
                  </a:cubicBezTo>
                  <a:cubicBezTo>
                    <a:pt x="3190" y="1446"/>
                    <a:pt x="3134" y="1409"/>
                    <a:pt x="3078" y="1298"/>
                  </a:cubicBezTo>
                  <a:cubicBezTo>
                    <a:pt x="3004" y="1187"/>
                    <a:pt x="3004" y="1187"/>
                    <a:pt x="2949" y="1149"/>
                  </a:cubicBezTo>
                  <a:cubicBezTo>
                    <a:pt x="2893" y="1113"/>
                    <a:pt x="2875" y="1113"/>
                    <a:pt x="2837" y="1019"/>
                  </a:cubicBezTo>
                  <a:cubicBezTo>
                    <a:pt x="2801" y="945"/>
                    <a:pt x="2726" y="816"/>
                    <a:pt x="2578" y="760"/>
                  </a:cubicBezTo>
                  <a:cubicBezTo>
                    <a:pt x="2411" y="704"/>
                    <a:pt x="2300" y="593"/>
                    <a:pt x="2262" y="556"/>
                  </a:cubicBezTo>
                  <a:cubicBezTo>
                    <a:pt x="2225" y="519"/>
                    <a:pt x="2188" y="519"/>
                    <a:pt x="2207" y="445"/>
                  </a:cubicBezTo>
                  <a:cubicBezTo>
                    <a:pt x="2207" y="371"/>
                    <a:pt x="2300" y="315"/>
                    <a:pt x="2262" y="277"/>
                  </a:cubicBezTo>
                  <a:cubicBezTo>
                    <a:pt x="2244" y="222"/>
                    <a:pt x="2003" y="0"/>
                    <a:pt x="1984"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7" name="Freeform 41">
              <a:extLst>
                <a:ext uri="{FF2B5EF4-FFF2-40B4-BE49-F238E27FC236}">
                  <a16:creationId xmlns:a16="http://schemas.microsoft.com/office/drawing/2014/main" id="{2E3AE82D-CABD-DB49-BB5F-9A73FCFDB125}"/>
                </a:ext>
              </a:extLst>
            </p:cNvPr>
            <p:cNvSpPr>
              <a:spLocks noChangeArrowheads="1"/>
            </p:cNvSpPr>
            <p:nvPr/>
          </p:nvSpPr>
          <p:spPr bwMode="auto">
            <a:xfrm>
              <a:off x="4983163" y="1228725"/>
              <a:ext cx="962025" cy="989013"/>
            </a:xfrm>
            <a:custGeom>
              <a:avLst/>
              <a:gdLst>
                <a:gd name="T0" fmla="*/ 0 w 2672"/>
                <a:gd name="T1" fmla="*/ 92 h 2746"/>
                <a:gd name="T2" fmla="*/ 0 w 2672"/>
                <a:gd name="T3" fmla="*/ 92 h 2746"/>
                <a:gd name="T4" fmla="*/ 93 w 2672"/>
                <a:gd name="T5" fmla="*/ 2615 h 2746"/>
                <a:gd name="T6" fmla="*/ 2022 w 2672"/>
                <a:gd name="T7" fmla="*/ 2578 h 2746"/>
                <a:gd name="T8" fmla="*/ 2207 w 2672"/>
                <a:gd name="T9" fmla="*/ 2652 h 2746"/>
                <a:gd name="T10" fmla="*/ 2245 w 2672"/>
                <a:gd name="T11" fmla="*/ 2671 h 2746"/>
                <a:gd name="T12" fmla="*/ 2337 w 2672"/>
                <a:gd name="T13" fmla="*/ 2504 h 2746"/>
                <a:gd name="T14" fmla="*/ 2671 w 2672"/>
                <a:gd name="T15" fmla="*/ 2300 h 2746"/>
                <a:gd name="T16" fmla="*/ 2560 w 2672"/>
                <a:gd name="T17" fmla="*/ 2133 h 2746"/>
                <a:gd name="T18" fmla="*/ 2652 w 2672"/>
                <a:gd name="T19" fmla="*/ 2040 h 2746"/>
                <a:gd name="T20" fmla="*/ 2356 w 2672"/>
                <a:gd name="T21" fmla="*/ 1725 h 2746"/>
                <a:gd name="T22" fmla="*/ 2133 w 2672"/>
                <a:gd name="T23" fmla="*/ 1484 h 2746"/>
                <a:gd name="T24" fmla="*/ 2059 w 2672"/>
                <a:gd name="T25" fmla="*/ 1261 h 2746"/>
                <a:gd name="T26" fmla="*/ 1929 w 2672"/>
                <a:gd name="T27" fmla="*/ 1131 h 2746"/>
                <a:gd name="T28" fmla="*/ 1818 w 2672"/>
                <a:gd name="T29" fmla="*/ 964 h 2746"/>
                <a:gd name="T30" fmla="*/ 1707 w 2672"/>
                <a:gd name="T31" fmla="*/ 704 h 2746"/>
                <a:gd name="T32" fmla="*/ 1633 w 2672"/>
                <a:gd name="T33" fmla="*/ 538 h 2746"/>
                <a:gd name="T34" fmla="*/ 1725 w 2672"/>
                <a:gd name="T35" fmla="*/ 463 h 2746"/>
                <a:gd name="T36" fmla="*/ 1874 w 2672"/>
                <a:gd name="T37" fmla="*/ 779 h 2746"/>
                <a:gd name="T38" fmla="*/ 1985 w 2672"/>
                <a:gd name="T39" fmla="*/ 983 h 2746"/>
                <a:gd name="T40" fmla="*/ 2096 w 2672"/>
                <a:gd name="T41" fmla="*/ 1242 h 2746"/>
                <a:gd name="T42" fmla="*/ 2189 w 2672"/>
                <a:gd name="T43" fmla="*/ 1261 h 2746"/>
                <a:gd name="T44" fmla="*/ 2170 w 2672"/>
                <a:gd name="T45" fmla="*/ 1057 h 2746"/>
                <a:gd name="T46" fmla="*/ 2189 w 2672"/>
                <a:gd name="T47" fmla="*/ 834 h 2746"/>
                <a:gd name="T48" fmla="*/ 2281 w 2672"/>
                <a:gd name="T49" fmla="*/ 612 h 2746"/>
                <a:gd name="T50" fmla="*/ 2245 w 2672"/>
                <a:gd name="T51" fmla="*/ 408 h 2746"/>
                <a:gd name="T52" fmla="*/ 2133 w 2672"/>
                <a:gd name="T53" fmla="*/ 111 h 2746"/>
                <a:gd name="T54" fmla="*/ 2059 w 2672"/>
                <a:gd name="T55" fmla="*/ 74 h 2746"/>
                <a:gd name="T56" fmla="*/ 1855 w 2672"/>
                <a:gd name="T57" fmla="*/ 185 h 2746"/>
                <a:gd name="T58" fmla="*/ 1651 w 2672"/>
                <a:gd name="T59" fmla="*/ 148 h 2746"/>
                <a:gd name="T60" fmla="*/ 1447 w 2672"/>
                <a:gd name="T61" fmla="*/ 37 h 2746"/>
                <a:gd name="T62" fmla="*/ 1076 w 2672"/>
                <a:gd name="T63" fmla="*/ 92 h 2746"/>
                <a:gd name="T64" fmla="*/ 853 w 2672"/>
                <a:gd name="T65" fmla="*/ 222 h 2746"/>
                <a:gd name="T66" fmla="*/ 649 w 2672"/>
                <a:gd name="T67" fmla="*/ 203 h 2746"/>
                <a:gd name="T68" fmla="*/ 445 w 2672"/>
                <a:gd name="T69" fmla="*/ 148 h 2746"/>
                <a:gd name="T70" fmla="*/ 0 w 2672"/>
                <a:gd name="T71" fmla="*/ 92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72" h="2746">
                  <a:moveTo>
                    <a:pt x="0" y="92"/>
                  </a:moveTo>
                  <a:lnTo>
                    <a:pt x="0" y="92"/>
                  </a:lnTo>
                  <a:cubicBezTo>
                    <a:pt x="93" y="2615"/>
                    <a:pt x="93" y="2615"/>
                    <a:pt x="93" y="2615"/>
                  </a:cubicBezTo>
                  <a:cubicBezTo>
                    <a:pt x="2022" y="2578"/>
                    <a:pt x="2022" y="2578"/>
                    <a:pt x="2022" y="2578"/>
                  </a:cubicBezTo>
                  <a:cubicBezTo>
                    <a:pt x="2207" y="2652"/>
                    <a:pt x="2207" y="2652"/>
                    <a:pt x="2207" y="2652"/>
                  </a:cubicBezTo>
                  <a:cubicBezTo>
                    <a:pt x="2207" y="2652"/>
                    <a:pt x="2189" y="2745"/>
                    <a:pt x="2245" y="2671"/>
                  </a:cubicBezTo>
                  <a:cubicBezTo>
                    <a:pt x="2300" y="2578"/>
                    <a:pt x="2263" y="2597"/>
                    <a:pt x="2337" y="2504"/>
                  </a:cubicBezTo>
                  <a:cubicBezTo>
                    <a:pt x="2411" y="2411"/>
                    <a:pt x="2504" y="2300"/>
                    <a:pt x="2671" y="2300"/>
                  </a:cubicBezTo>
                  <a:cubicBezTo>
                    <a:pt x="2671" y="2300"/>
                    <a:pt x="2560" y="2189"/>
                    <a:pt x="2560" y="2133"/>
                  </a:cubicBezTo>
                  <a:cubicBezTo>
                    <a:pt x="2560" y="2096"/>
                    <a:pt x="2597" y="2040"/>
                    <a:pt x="2652" y="2040"/>
                  </a:cubicBezTo>
                  <a:cubicBezTo>
                    <a:pt x="2652" y="2040"/>
                    <a:pt x="2375" y="1743"/>
                    <a:pt x="2356" y="1725"/>
                  </a:cubicBezTo>
                  <a:cubicBezTo>
                    <a:pt x="2337" y="1725"/>
                    <a:pt x="2170" y="1521"/>
                    <a:pt x="2133" y="1484"/>
                  </a:cubicBezTo>
                  <a:cubicBezTo>
                    <a:pt x="2115" y="1446"/>
                    <a:pt x="2078" y="1316"/>
                    <a:pt x="2059" y="1261"/>
                  </a:cubicBezTo>
                  <a:cubicBezTo>
                    <a:pt x="2022" y="1224"/>
                    <a:pt x="2004" y="1187"/>
                    <a:pt x="1929" y="1131"/>
                  </a:cubicBezTo>
                  <a:cubicBezTo>
                    <a:pt x="1855" y="1057"/>
                    <a:pt x="1855" y="1057"/>
                    <a:pt x="1818" y="964"/>
                  </a:cubicBezTo>
                  <a:cubicBezTo>
                    <a:pt x="1781" y="853"/>
                    <a:pt x="1762" y="816"/>
                    <a:pt x="1707" y="704"/>
                  </a:cubicBezTo>
                  <a:cubicBezTo>
                    <a:pt x="1651" y="593"/>
                    <a:pt x="1614" y="612"/>
                    <a:pt x="1633" y="538"/>
                  </a:cubicBezTo>
                  <a:cubicBezTo>
                    <a:pt x="1651" y="482"/>
                    <a:pt x="1688" y="408"/>
                    <a:pt x="1725" y="463"/>
                  </a:cubicBezTo>
                  <a:cubicBezTo>
                    <a:pt x="1762" y="519"/>
                    <a:pt x="1818" y="742"/>
                    <a:pt x="1874" y="779"/>
                  </a:cubicBezTo>
                  <a:cubicBezTo>
                    <a:pt x="1929" y="834"/>
                    <a:pt x="1966" y="909"/>
                    <a:pt x="1985" y="983"/>
                  </a:cubicBezTo>
                  <a:cubicBezTo>
                    <a:pt x="2004" y="1075"/>
                    <a:pt x="2078" y="1205"/>
                    <a:pt x="2096" y="1242"/>
                  </a:cubicBezTo>
                  <a:cubicBezTo>
                    <a:pt x="2133" y="1261"/>
                    <a:pt x="2189" y="1335"/>
                    <a:pt x="2189" y="1261"/>
                  </a:cubicBezTo>
                  <a:cubicBezTo>
                    <a:pt x="2189" y="1168"/>
                    <a:pt x="2170" y="1131"/>
                    <a:pt x="2170" y="1057"/>
                  </a:cubicBezTo>
                  <a:cubicBezTo>
                    <a:pt x="2170" y="983"/>
                    <a:pt x="2170" y="890"/>
                    <a:pt x="2189" y="834"/>
                  </a:cubicBezTo>
                  <a:cubicBezTo>
                    <a:pt x="2189" y="760"/>
                    <a:pt x="2281" y="649"/>
                    <a:pt x="2281" y="612"/>
                  </a:cubicBezTo>
                  <a:cubicBezTo>
                    <a:pt x="2300" y="574"/>
                    <a:pt x="2263" y="445"/>
                    <a:pt x="2245" y="408"/>
                  </a:cubicBezTo>
                  <a:cubicBezTo>
                    <a:pt x="2226" y="371"/>
                    <a:pt x="2133" y="111"/>
                    <a:pt x="2133" y="111"/>
                  </a:cubicBezTo>
                  <a:cubicBezTo>
                    <a:pt x="2133" y="111"/>
                    <a:pt x="2078" y="55"/>
                    <a:pt x="2059" y="74"/>
                  </a:cubicBezTo>
                  <a:cubicBezTo>
                    <a:pt x="2022" y="111"/>
                    <a:pt x="1948" y="185"/>
                    <a:pt x="1855" y="185"/>
                  </a:cubicBezTo>
                  <a:cubicBezTo>
                    <a:pt x="1781" y="185"/>
                    <a:pt x="1707" y="185"/>
                    <a:pt x="1651" y="148"/>
                  </a:cubicBezTo>
                  <a:cubicBezTo>
                    <a:pt x="1595" y="111"/>
                    <a:pt x="1577" y="74"/>
                    <a:pt x="1447" y="37"/>
                  </a:cubicBezTo>
                  <a:cubicBezTo>
                    <a:pt x="1317" y="0"/>
                    <a:pt x="1187" y="18"/>
                    <a:pt x="1076" y="92"/>
                  </a:cubicBezTo>
                  <a:cubicBezTo>
                    <a:pt x="965" y="167"/>
                    <a:pt x="946" y="241"/>
                    <a:pt x="853" y="222"/>
                  </a:cubicBezTo>
                  <a:cubicBezTo>
                    <a:pt x="779" y="203"/>
                    <a:pt x="705" y="185"/>
                    <a:pt x="649" y="203"/>
                  </a:cubicBezTo>
                  <a:cubicBezTo>
                    <a:pt x="594" y="203"/>
                    <a:pt x="556" y="185"/>
                    <a:pt x="445" y="148"/>
                  </a:cubicBezTo>
                  <a:cubicBezTo>
                    <a:pt x="352" y="129"/>
                    <a:pt x="111" y="148"/>
                    <a:pt x="0" y="9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8" name="Freeform 42">
              <a:extLst>
                <a:ext uri="{FF2B5EF4-FFF2-40B4-BE49-F238E27FC236}">
                  <a16:creationId xmlns:a16="http://schemas.microsoft.com/office/drawing/2014/main" id="{DDFB14BA-2C0F-8B49-9357-CB8BEABB9E15}"/>
                </a:ext>
              </a:extLst>
            </p:cNvPr>
            <p:cNvSpPr>
              <a:spLocks noChangeArrowheads="1"/>
            </p:cNvSpPr>
            <p:nvPr/>
          </p:nvSpPr>
          <p:spPr bwMode="auto">
            <a:xfrm>
              <a:off x="4829175" y="2057400"/>
              <a:ext cx="1376363" cy="1782763"/>
            </a:xfrm>
            <a:custGeom>
              <a:avLst/>
              <a:gdLst>
                <a:gd name="T0" fmla="*/ 3321 w 3822"/>
                <a:gd name="T1" fmla="*/ 4656 h 4954"/>
                <a:gd name="T2" fmla="*/ 3321 w 3822"/>
                <a:gd name="T3" fmla="*/ 4656 h 4954"/>
                <a:gd name="T4" fmla="*/ 3173 w 3822"/>
                <a:gd name="T5" fmla="*/ 4656 h 4954"/>
                <a:gd name="T6" fmla="*/ 2968 w 3822"/>
                <a:gd name="T7" fmla="*/ 4693 h 4954"/>
                <a:gd name="T8" fmla="*/ 2913 w 3822"/>
                <a:gd name="T9" fmla="*/ 4842 h 4954"/>
                <a:gd name="T10" fmla="*/ 2486 w 3822"/>
                <a:gd name="T11" fmla="*/ 4934 h 4954"/>
                <a:gd name="T12" fmla="*/ 2134 w 3822"/>
                <a:gd name="T13" fmla="*/ 4934 h 4954"/>
                <a:gd name="T14" fmla="*/ 1911 w 3822"/>
                <a:gd name="T15" fmla="*/ 4786 h 4954"/>
                <a:gd name="T16" fmla="*/ 1689 w 3822"/>
                <a:gd name="T17" fmla="*/ 4767 h 4954"/>
                <a:gd name="T18" fmla="*/ 1540 w 3822"/>
                <a:gd name="T19" fmla="*/ 4749 h 4954"/>
                <a:gd name="T20" fmla="*/ 1336 w 3822"/>
                <a:gd name="T21" fmla="*/ 4563 h 4954"/>
                <a:gd name="T22" fmla="*/ 1188 w 3822"/>
                <a:gd name="T23" fmla="*/ 4378 h 4954"/>
                <a:gd name="T24" fmla="*/ 1095 w 3822"/>
                <a:gd name="T25" fmla="*/ 4266 h 4954"/>
                <a:gd name="T26" fmla="*/ 1021 w 3822"/>
                <a:gd name="T27" fmla="*/ 4192 h 4954"/>
                <a:gd name="T28" fmla="*/ 891 w 3822"/>
                <a:gd name="T29" fmla="*/ 4007 h 4954"/>
                <a:gd name="T30" fmla="*/ 650 w 3822"/>
                <a:gd name="T31" fmla="*/ 3840 h 4954"/>
                <a:gd name="T32" fmla="*/ 427 w 3822"/>
                <a:gd name="T33" fmla="*/ 3691 h 4954"/>
                <a:gd name="T34" fmla="*/ 353 w 3822"/>
                <a:gd name="T35" fmla="*/ 3636 h 4954"/>
                <a:gd name="T36" fmla="*/ 353 w 3822"/>
                <a:gd name="T37" fmla="*/ 3524 h 4954"/>
                <a:gd name="T38" fmla="*/ 390 w 3822"/>
                <a:gd name="T39" fmla="*/ 3450 h 4954"/>
                <a:gd name="T40" fmla="*/ 390 w 3822"/>
                <a:gd name="T41" fmla="*/ 3339 h 4954"/>
                <a:gd name="T42" fmla="*/ 130 w 3822"/>
                <a:gd name="T43" fmla="*/ 3117 h 4954"/>
                <a:gd name="T44" fmla="*/ 149 w 3822"/>
                <a:gd name="T45" fmla="*/ 3042 h 4954"/>
                <a:gd name="T46" fmla="*/ 37 w 3822"/>
                <a:gd name="T47" fmla="*/ 2782 h 4954"/>
                <a:gd name="T48" fmla="*/ 0 w 3822"/>
                <a:gd name="T49" fmla="*/ 2560 h 4954"/>
                <a:gd name="T50" fmla="*/ 19 w 3822"/>
                <a:gd name="T51" fmla="*/ 2356 h 4954"/>
                <a:gd name="T52" fmla="*/ 130 w 3822"/>
                <a:gd name="T53" fmla="*/ 2115 h 4954"/>
                <a:gd name="T54" fmla="*/ 334 w 3822"/>
                <a:gd name="T55" fmla="*/ 1966 h 4954"/>
                <a:gd name="T56" fmla="*/ 316 w 3822"/>
                <a:gd name="T57" fmla="*/ 927 h 4954"/>
                <a:gd name="T58" fmla="*/ 482 w 3822"/>
                <a:gd name="T59" fmla="*/ 872 h 4954"/>
                <a:gd name="T60" fmla="*/ 538 w 3822"/>
                <a:gd name="T61" fmla="*/ 779 h 4954"/>
                <a:gd name="T62" fmla="*/ 520 w 3822"/>
                <a:gd name="T63" fmla="*/ 315 h 4954"/>
                <a:gd name="T64" fmla="*/ 2449 w 3822"/>
                <a:gd name="T65" fmla="*/ 278 h 4954"/>
                <a:gd name="T66" fmla="*/ 2634 w 3822"/>
                <a:gd name="T67" fmla="*/ 352 h 4954"/>
                <a:gd name="T68" fmla="*/ 2653 w 3822"/>
                <a:gd name="T69" fmla="*/ 390 h 4954"/>
                <a:gd name="T70" fmla="*/ 2746 w 3822"/>
                <a:gd name="T71" fmla="*/ 223 h 4954"/>
                <a:gd name="T72" fmla="*/ 3098 w 3822"/>
                <a:gd name="T73" fmla="*/ 0 h 4954"/>
                <a:gd name="T74" fmla="*/ 3209 w 3822"/>
                <a:gd name="T75" fmla="*/ 130 h 4954"/>
                <a:gd name="T76" fmla="*/ 3414 w 3822"/>
                <a:gd name="T77" fmla="*/ 334 h 4954"/>
                <a:gd name="T78" fmla="*/ 3450 w 3822"/>
                <a:gd name="T79" fmla="*/ 631 h 4954"/>
                <a:gd name="T80" fmla="*/ 3525 w 3822"/>
                <a:gd name="T81" fmla="*/ 835 h 4954"/>
                <a:gd name="T82" fmla="*/ 3580 w 3822"/>
                <a:gd name="T83" fmla="*/ 1039 h 4954"/>
                <a:gd name="T84" fmla="*/ 3580 w 3822"/>
                <a:gd name="T85" fmla="*/ 1150 h 4954"/>
                <a:gd name="T86" fmla="*/ 3821 w 3822"/>
                <a:gd name="T87" fmla="*/ 1298 h 4954"/>
                <a:gd name="T88" fmla="*/ 3766 w 3822"/>
                <a:gd name="T89" fmla="*/ 1354 h 4954"/>
                <a:gd name="T90" fmla="*/ 3544 w 3822"/>
                <a:gd name="T91" fmla="*/ 1595 h 4954"/>
                <a:gd name="T92" fmla="*/ 3506 w 3822"/>
                <a:gd name="T93" fmla="*/ 1707 h 4954"/>
                <a:gd name="T94" fmla="*/ 3432 w 3822"/>
                <a:gd name="T95" fmla="*/ 2059 h 4954"/>
                <a:gd name="T96" fmla="*/ 3450 w 3822"/>
                <a:gd name="T97" fmla="*/ 2226 h 4954"/>
                <a:gd name="T98" fmla="*/ 3395 w 3822"/>
                <a:gd name="T99" fmla="*/ 2486 h 4954"/>
                <a:gd name="T100" fmla="*/ 3173 w 3822"/>
                <a:gd name="T101" fmla="*/ 2801 h 4954"/>
                <a:gd name="T102" fmla="*/ 3098 w 3822"/>
                <a:gd name="T103" fmla="*/ 3079 h 4954"/>
                <a:gd name="T104" fmla="*/ 2931 w 3822"/>
                <a:gd name="T105" fmla="*/ 3209 h 4954"/>
                <a:gd name="T106" fmla="*/ 2931 w 3822"/>
                <a:gd name="T107" fmla="*/ 3636 h 4954"/>
                <a:gd name="T108" fmla="*/ 2727 w 3822"/>
                <a:gd name="T109" fmla="*/ 3784 h 4954"/>
                <a:gd name="T110" fmla="*/ 2820 w 3822"/>
                <a:gd name="T111" fmla="*/ 3970 h 4954"/>
                <a:gd name="T112" fmla="*/ 3191 w 3822"/>
                <a:gd name="T113" fmla="*/ 4415 h 4954"/>
                <a:gd name="T114" fmla="*/ 3321 w 3822"/>
                <a:gd name="T115" fmla="*/ 4656 h 4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22" h="4954">
                  <a:moveTo>
                    <a:pt x="3321" y="4656"/>
                  </a:moveTo>
                  <a:lnTo>
                    <a:pt x="3321" y="4656"/>
                  </a:lnTo>
                  <a:cubicBezTo>
                    <a:pt x="3321" y="4656"/>
                    <a:pt x="3228" y="4656"/>
                    <a:pt x="3173" y="4656"/>
                  </a:cubicBezTo>
                  <a:cubicBezTo>
                    <a:pt x="3117" y="4656"/>
                    <a:pt x="2987" y="4656"/>
                    <a:pt x="2968" y="4693"/>
                  </a:cubicBezTo>
                  <a:cubicBezTo>
                    <a:pt x="2931" y="4730"/>
                    <a:pt x="2913" y="4786"/>
                    <a:pt x="2913" y="4842"/>
                  </a:cubicBezTo>
                  <a:cubicBezTo>
                    <a:pt x="2913" y="4842"/>
                    <a:pt x="2505" y="4934"/>
                    <a:pt x="2486" y="4934"/>
                  </a:cubicBezTo>
                  <a:cubicBezTo>
                    <a:pt x="2467" y="4934"/>
                    <a:pt x="2189" y="4953"/>
                    <a:pt x="2134" y="4934"/>
                  </a:cubicBezTo>
                  <a:cubicBezTo>
                    <a:pt x="2134" y="4934"/>
                    <a:pt x="2078" y="4823"/>
                    <a:pt x="1911" y="4786"/>
                  </a:cubicBezTo>
                  <a:cubicBezTo>
                    <a:pt x="1763" y="4730"/>
                    <a:pt x="1689" y="4767"/>
                    <a:pt x="1689" y="4767"/>
                  </a:cubicBezTo>
                  <a:cubicBezTo>
                    <a:pt x="1689" y="4767"/>
                    <a:pt x="1577" y="4786"/>
                    <a:pt x="1540" y="4749"/>
                  </a:cubicBezTo>
                  <a:cubicBezTo>
                    <a:pt x="1503" y="4712"/>
                    <a:pt x="1336" y="4563"/>
                    <a:pt x="1336" y="4563"/>
                  </a:cubicBezTo>
                  <a:cubicBezTo>
                    <a:pt x="1336" y="4563"/>
                    <a:pt x="1224" y="4433"/>
                    <a:pt x="1188" y="4378"/>
                  </a:cubicBezTo>
                  <a:cubicBezTo>
                    <a:pt x="1150" y="4304"/>
                    <a:pt x="1132" y="4304"/>
                    <a:pt x="1095" y="4266"/>
                  </a:cubicBezTo>
                  <a:cubicBezTo>
                    <a:pt x="1076" y="4230"/>
                    <a:pt x="1021" y="4211"/>
                    <a:pt x="1021" y="4192"/>
                  </a:cubicBezTo>
                  <a:cubicBezTo>
                    <a:pt x="1002" y="4174"/>
                    <a:pt x="947" y="4062"/>
                    <a:pt x="891" y="4007"/>
                  </a:cubicBezTo>
                  <a:cubicBezTo>
                    <a:pt x="835" y="3933"/>
                    <a:pt x="742" y="3877"/>
                    <a:pt x="650" y="3840"/>
                  </a:cubicBezTo>
                  <a:cubicBezTo>
                    <a:pt x="557" y="3803"/>
                    <a:pt x="427" y="3691"/>
                    <a:pt x="427" y="3691"/>
                  </a:cubicBezTo>
                  <a:cubicBezTo>
                    <a:pt x="427" y="3691"/>
                    <a:pt x="371" y="3654"/>
                    <a:pt x="353" y="3636"/>
                  </a:cubicBezTo>
                  <a:cubicBezTo>
                    <a:pt x="334" y="3599"/>
                    <a:pt x="316" y="3562"/>
                    <a:pt x="353" y="3524"/>
                  </a:cubicBezTo>
                  <a:cubicBezTo>
                    <a:pt x="371" y="3506"/>
                    <a:pt x="390" y="3450"/>
                    <a:pt x="390" y="3450"/>
                  </a:cubicBezTo>
                  <a:cubicBezTo>
                    <a:pt x="390" y="3450"/>
                    <a:pt x="446" y="3413"/>
                    <a:pt x="390" y="3339"/>
                  </a:cubicBezTo>
                  <a:cubicBezTo>
                    <a:pt x="316" y="3283"/>
                    <a:pt x="130" y="3117"/>
                    <a:pt x="130" y="3117"/>
                  </a:cubicBezTo>
                  <a:cubicBezTo>
                    <a:pt x="130" y="3117"/>
                    <a:pt x="167" y="3098"/>
                    <a:pt x="149" y="3042"/>
                  </a:cubicBezTo>
                  <a:cubicBezTo>
                    <a:pt x="130" y="2968"/>
                    <a:pt x="56" y="2857"/>
                    <a:pt x="37" y="2782"/>
                  </a:cubicBezTo>
                  <a:cubicBezTo>
                    <a:pt x="19" y="2727"/>
                    <a:pt x="0" y="2578"/>
                    <a:pt x="0" y="2560"/>
                  </a:cubicBezTo>
                  <a:cubicBezTo>
                    <a:pt x="0" y="2523"/>
                    <a:pt x="0" y="2430"/>
                    <a:pt x="19" y="2356"/>
                  </a:cubicBezTo>
                  <a:cubicBezTo>
                    <a:pt x="37" y="2281"/>
                    <a:pt x="111" y="2133"/>
                    <a:pt x="130" y="2115"/>
                  </a:cubicBezTo>
                  <a:cubicBezTo>
                    <a:pt x="149" y="2078"/>
                    <a:pt x="260" y="1985"/>
                    <a:pt x="334" y="1966"/>
                  </a:cubicBezTo>
                  <a:cubicBezTo>
                    <a:pt x="316" y="927"/>
                    <a:pt x="316" y="927"/>
                    <a:pt x="316" y="927"/>
                  </a:cubicBezTo>
                  <a:cubicBezTo>
                    <a:pt x="316" y="927"/>
                    <a:pt x="427" y="872"/>
                    <a:pt x="482" y="872"/>
                  </a:cubicBezTo>
                  <a:cubicBezTo>
                    <a:pt x="520" y="872"/>
                    <a:pt x="538" y="835"/>
                    <a:pt x="538" y="779"/>
                  </a:cubicBezTo>
                  <a:cubicBezTo>
                    <a:pt x="538" y="705"/>
                    <a:pt x="520" y="315"/>
                    <a:pt x="520" y="315"/>
                  </a:cubicBezTo>
                  <a:cubicBezTo>
                    <a:pt x="2449" y="278"/>
                    <a:pt x="2449" y="278"/>
                    <a:pt x="2449" y="278"/>
                  </a:cubicBezTo>
                  <a:cubicBezTo>
                    <a:pt x="2634" y="352"/>
                    <a:pt x="2634" y="352"/>
                    <a:pt x="2634" y="352"/>
                  </a:cubicBezTo>
                  <a:cubicBezTo>
                    <a:pt x="2634" y="352"/>
                    <a:pt x="2597" y="426"/>
                    <a:pt x="2653" y="390"/>
                  </a:cubicBezTo>
                  <a:cubicBezTo>
                    <a:pt x="2690" y="334"/>
                    <a:pt x="2708" y="260"/>
                    <a:pt x="2746" y="223"/>
                  </a:cubicBezTo>
                  <a:cubicBezTo>
                    <a:pt x="2764" y="204"/>
                    <a:pt x="2913" y="0"/>
                    <a:pt x="3098" y="0"/>
                  </a:cubicBezTo>
                  <a:cubicBezTo>
                    <a:pt x="3098" y="0"/>
                    <a:pt x="3154" y="93"/>
                    <a:pt x="3209" y="130"/>
                  </a:cubicBezTo>
                  <a:cubicBezTo>
                    <a:pt x="3265" y="167"/>
                    <a:pt x="3395" y="278"/>
                    <a:pt x="3414" y="334"/>
                  </a:cubicBezTo>
                  <a:cubicBezTo>
                    <a:pt x="3432" y="371"/>
                    <a:pt x="3414" y="538"/>
                    <a:pt x="3450" y="631"/>
                  </a:cubicBezTo>
                  <a:cubicBezTo>
                    <a:pt x="3506" y="705"/>
                    <a:pt x="3506" y="723"/>
                    <a:pt x="3525" y="835"/>
                  </a:cubicBezTo>
                  <a:cubicBezTo>
                    <a:pt x="3562" y="927"/>
                    <a:pt x="3580" y="983"/>
                    <a:pt x="3580" y="1039"/>
                  </a:cubicBezTo>
                  <a:cubicBezTo>
                    <a:pt x="3580" y="1113"/>
                    <a:pt x="3525" y="1132"/>
                    <a:pt x="3580" y="1150"/>
                  </a:cubicBezTo>
                  <a:cubicBezTo>
                    <a:pt x="3618" y="1150"/>
                    <a:pt x="3821" y="1298"/>
                    <a:pt x="3821" y="1298"/>
                  </a:cubicBezTo>
                  <a:cubicBezTo>
                    <a:pt x="3821" y="1298"/>
                    <a:pt x="3803" y="1298"/>
                    <a:pt x="3766" y="1354"/>
                  </a:cubicBezTo>
                  <a:cubicBezTo>
                    <a:pt x="3729" y="1410"/>
                    <a:pt x="3599" y="1558"/>
                    <a:pt x="3544" y="1595"/>
                  </a:cubicBezTo>
                  <a:cubicBezTo>
                    <a:pt x="3506" y="1614"/>
                    <a:pt x="3506" y="1633"/>
                    <a:pt x="3506" y="1707"/>
                  </a:cubicBezTo>
                  <a:cubicBezTo>
                    <a:pt x="3506" y="1799"/>
                    <a:pt x="3432" y="1966"/>
                    <a:pt x="3432" y="2059"/>
                  </a:cubicBezTo>
                  <a:cubicBezTo>
                    <a:pt x="3450" y="2152"/>
                    <a:pt x="3450" y="2170"/>
                    <a:pt x="3450" y="2226"/>
                  </a:cubicBezTo>
                  <a:cubicBezTo>
                    <a:pt x="3450" y="2281"/>
                    <a:pt x="3414" y="2375"/>
                    <a:pt x="3395" y="2486"/>
                  </a:cubicBezTo>
                  <a:cubicBezTo>
                    <a:pt x="3395" y="2578"/>
                    <a:pt x="3228" y="2671"/>
                    <a:pt x="3173" y="2801"/>
                  </a:cubicBezTo>
                  <a:cubicBezTo>
                    <a:pt x="3135" y="2931"/>
                    <a:pt x="3154" y="3005"/>
                    <a:pt x="3098" y="3079"/>
                  </a:cubicBezTo>
                  <a:cubicBezTo>
                    <a:pt x="3061" y="3153"/>
                    <a:pt x="2950" y="3117"/>
                    <a:pt x="2931" y="3209"/>
                  </a:cubicBezTo>
                  <a:cubicBezTo>
                    <a:pt x="2931" y="3320"/>
                    <a:pt x="2950" y="3562"/>
                    <a:pt x="2931" y="3636"/>
                  </a:cubicBezTo>
                  <a:cubicBezTo>
                    <a:pt x="2913" y="3710"/>
                    <a:pt x="2802" y="3747"/>
                    <a:pt x="2727" y="3784"/>
                  </a:cubicBezTo>
                  <a:cubicBezTo>
                    <a:pt x="2653" y="3803"/>
                    <a:pt x="2634" y="3895"/>
                    <a:pt x="2820" y="3970"/>
                  </a:cubicBezTo>
                  <a:cubicBezTo>
                    <a:pt x="3005" y="4062"/>
                    <a:pt x="3079" y="4322"/>
                    <a:pt x="3191" y="4415"/>
                  </a:cubicBezTo>
                  <a:cubicBezTo>
                    <a:pt x="3302" y="4507"/>
                    <a:pt x="3321" y="4619"/>
                    <a:pt x="3321" y="465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59" name="Freeform 43">
              <a:extLst>
                <a:ext uri="{FF2B5EF4-FFF2-40B4-BE49-F238E27FC236}">
                  <a16:creationId xmlns:a16="http://schemas.microsoft.com/office/drawing/2014/main" id="{A66B6F69-A35E-0449-B254-03FBAC27F450}"/>
                </a:ext>
              </a:extLst>
            </p:cNvPr>
            <p:cNvSpPr>
              <a:spLocks noChangeArrowheads="1"/>
            </p:cNvSpPr>
            <p:nvPr/>
          </p:nvSpPr>
          <p:spPr bwMode="auto">
            <a:xfrm>
              <a:off x="6472238" y="3051175"/>
              <a:ext cx="895350" cy="1282700"/>
            </a:xfrm>
            <a:custGeom>
              <a:avLst/>
              <a:gdLst>
                <a:gd name="T0" fmla="*/ 186 w 2488"/>
                <a:gd name="T1" fmla="*/ 3561 h 3562"/>
                <a:gd name="T2" fmla="*/ 186 w 2488"/>
                <a:gd name="T3" fmla="*/ 3561 h 3562"/>
                <a:gd name="T4" fmla="*/ 149 w 2488"/>
                <a:gd name="T5" fmla="*/ 3487 h 3562"/>
                <a:gd name="T6" fmla="*/ 75 w 2488"/>
                <a:gd name="T7" fmla="*/ 3412 h 3562"/>
                <a:gd name="T8" fmla="*/ 38 w 2488"/>
                <a:gd name="T9" fmla="*/ 3320 h 3562"/>
                <a:gd name="T10" fmla="*/ 19 w 2488"/>
                <a:gd name="T11" fmla="*/ 2801 h 3562"/>
                <a:gd name="T12" fmla="*/ 56 w 2488"/>
                <a:gd name="T13" fmla="*/ 2467 h 3562"/>
                <a:gd name="T14" fmla="*/ 112 w 2488"/>
                <a:gd name="T15" fmla="*/ 2393 h 3562"/>
                <a:gd name="T16" fmla="*/ 260 w 2488"/>
                <a:gd name="T17" fmla="*/ 2244 h 3562"/>
                <a:gd name="T18" fmla="*/ 335 w 2488"/>
                <a:gd name="T19" fmla="*/ 2133 h 3562"/>
                <a:gd name="T20" fmla="*/ 520 w 2488"/>
                <a:gd name="T21" fmla="*/ 2078 h 3562"/>
                <a:gd name="T22" fmla="*/ 594 w 2488"/>
                <a:gd name="T23" fmla="*/ 1948 h 3562"/>
                <a:gd name="T24" fmla="*/ 873 w 2488"/>
                <a:gd name="T25" fmla="*/ 1873 h 3562"/>
                <a:gd name="T26" fmla="*/ 1355 w 2488"/>
                <a:gd name="T27" fmla="*/ 1410 h 3562"/>
                <a:gd name="T28" fmla="*/ 1559 w 2488"/>
                <a:gd name="T29" fmla="*/ 1187 h 3562"/>
                <a:gd name="T30" fmla="*/ 1652 w 2488"/>
                <a:gd name="T31" fmla="*/ 1095 h 3562"/>
                <a:gd name="T32" fmla="*/ 1578 w 2488"/>
                <a:gd name="T33" fmla="*/ 1039 h 3562"/>
                <a:gd name="T34" fmla="*/ 1188 w 2488"/>
                <a:gd name="T35" fmla="*/ 965 h 3562"/>
                <a:gd name="T36" fmla="*/ 798 w 2488"/>
                <a:gd name="T37" fmla="*/ 779 h 3562"/>
                <a:gd name="T38" fmla="*/ 594 w 2488"/>
                <a:gd name="T39" fmla="*/ 575 h 3562"/>
                <a:gd name="T40" fmla="*/ 501 w 2488"/>
                <a:gd name="T41" fmla="*/ 464 h 3562"/>
                <a:gd name="T42" fmla="*/ 483 w 2488"/>
                <a:gd name="T43" fmla="*/ 315 h 3562"/>
                <a:gd name="T44" fmla="*/ 539 w 2488"/>
                <a:gd name="T45" fmla="*/ 278 h 3562"/>
                <a:gd name="T46" fmla="*/ 724 w 2488"/>
                <a:gd name="T47" fmla="*/ 445 h 3562"/>
                <a:gd name="T48" fmla="*/ 910 w 2488"/>
                <a:gd name="T49" fmla="*/ 501 h 3562"/>
                <a:gd name="T50" fmla="*/ 1169 w 2488"/>
                <a:gd name="T51" fmla="*/ 371 h 3562"/>
                <a:gd name="T52" fmla="*/ 1410 w 2488"/>
                <a:gd name="T53" fmla="*/ 353 h 3562"/>
                <a:gd name="T54" fmla="*/ 1578 w 2488"/>
                <a:gd name="T55" fmla="*/ 241 h 3562"/>
                <a:gd name="T56" fmla="*/ 1949 w 2488"/>
                <a:gd name="T57" fmla="*/ 185 h 3562"/>
                <a:gd name="T58" fmla="*/ 2227 w 2488"/>
                <a:gd name="T59" fmla="*/ 111 h 3562"/>
                <a:gd name="T60" fmla="*/ 2338 w 2488"/>
                <a:gd name="T61" fmla="*/ 37 h 3562"/>
                <a:gd name="T62" fmla="*/ 2449 w 2488"/>
                <a:gd name="T63" fmla="*/ 148 h 3562"/>
                <a:gd name="T64" fmla="*/ 2449 w 2488"/>
                <a:gd name="T65" fmla="*/ 371 h 3562"/>
                <a:gd name="T66" fmla="*/ 2468 w 2488"/>
                <a:gd name="T67" fmla="*/ 427 h 3562"/>
                <a:gd name="T68" fmla="*/ 2412 w 2488"/>
                <a:gd name="T69" fmla="*/ 464 h 3562"/>
                <a:gd name="T70" fmla="*/ 2320 w 2488"/>
                <a:gd name="T71" fmla="*/ 760 h 3562"/>
                <a:gd name="T72" fmla="*/ 2227 w 2488"/>
                <a:gd name="T73" fmla="*/ 1001 h 3562"/>
                <a:gd name="T74" fmla="*/ 2152 w 2488"/>
                <a:gd name="T75" fmla="*/ 1150 h 3562"/>
                <a:gd name="T76" fmla="*/ 2097 w 2488"/>
                <a:gd name="T77" fmla="*/ 1410 h 3562"/>
                <a:gd name="T78" fmla="*/ 1707 w 2488"/>
                <a:gd name="T79" fmla="*/ 2003 h 3562"/>
                <a:gd name="T80" fmla="*/ 1188 w 2488"/>
                <a:gd name="T81" fmla="*/ 2560 h 3562"/>
                <a:gd name="T82" fmla="*/ 501 w 2488"/>
                <a:gd name="T83" fmla="*/ 3152 h 3562"/>
                <a:gd name="T84" fmla="*/ 390 w 2488"/>
                <a:gd name="T85" fmla="*/ 3301 h 3562"/>
                <a:gd name="T86" fmla="*/ 186 w 2488"/>
                <a:gd name="T87" fmla="*/ 3561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88" h="3562">
                  <a:moveTo>
                    <a:pt x="186" y="3561"/>
                  </a:moveTo>
                  <a:lnTo>
                    <a:pt x="186" y="3561"/>
                  </a:lnTo>
                  <a:cubicBezTo>
                    <a:pt x="186" y="3561"/>
                    <a:pt x="186" y="3505"/>
                    <a:pt x="149" y="3487"/>
                  </a:cubicBezTo>
                  <a:cubicBezTo>
                    <a:pt x="130" y="3468"/>
                    <a:pt x="112" y="3431"/>
                    <a:pt x="75" y="3412"/>
                  </a:cubicBezTo>
                  <a:cubicBezTo>
                    <a:pt x="56" y="3375"/>
                    <a:pt x="56" y="3357"/>
                    <a:pt x="38" y="3320"/>
                  </a:cubicBezTo>
                  <a:cubicBezTo>
                    <a:pt x="0" y="3282"/>
                    <a:pt x="19" y="2801"/>
                    <a:pt x="19" y="2801"/>
                  </a:cubicBezTo>
                  <a:cubicBezTo>
                    <a:pt x="56" y="2467"/>
                    <a:pt x="56" y="2467"/>
                    <a:pt x="56" y="2467"/>
                  </a:cubicBezTo>
                  <a:cubicBezTo>
                    <a:pt x="56" y="2467"/>
                    <a:pt x="56" y="2411"/>
                    <a:pt x="112" y="2393"/>
                  </a:cubicBezTo>
                  <a:cubicBezTo>
                    <a:pt x="168" y="2356"/>
                    <a:pt x="242" y="2263"/>
                    <a:pt x="260" y="2244"/>
                  </a:cubicBezTo>
                  <a:cubicBezTo>
                    <a:pt x="279" y="2244"/>
                    <a:pt x="335" y="2133"/>
                    <a:pt x="335" y="2133"/>
                  </a:cubicBezTo>
                  <a:cubicBezTo>
                    <a:pt x="335" y="2133"/>
                    <a:pt x="465" y="2152"/>
                    <a:pt x="520" y="2078"/>
                  </a:cubicBezTo>
                  <a:cubicBezTo>
                    <a:pt x="557" y="2003"/>
                    <a:pt x="539" y="1985"/>
                    <a:pt x="594" y="1948"/>
                  </a:cubicBezTo>
                  <a:cubicBezTo>
                    <a:pt x="668" y="1911"/>
                    <a:pt x="817" y="1911"/>
                    <a:pt x="873" y="1873"/>
                  </a:cubicBezTo>
                  <a:cubicBezTo>
                    <a:pt x="947" y="1837"/>
                    <a:pt x="1355" y="1410"/>
                    <a:pt x="1355" y="1410"/>
                  </a:cubicBezTo>
                  <a:cubicBezTo>
                    <a:pt x="1355" y="1410"/>
                    <a:pt x="1540" y="1224"/>
                    <a:pt x="1559" y="1187"/>
                  </a:cubicBezTo>
                  <a:cubicBezTo>
                    <a:pt x="1578" y="1169"/>
                    <a:pt x="1652" y="1095"/>
                    <a:pt x="1652" y="1095"/>
                  </a:cubicBezTo>
                  <a:cubicBezTo>
                    <a:pt x="1652" y="1095"/>
                    <a:pt x="1707" y="1020"/>
                    <a:pt x="1578" y="1039"/>
                  </a:cubicBezTo>
                  <a:cubicBezTo>
                    <a:pt x="1466" y="1057"/>
                    <a:pt x="1299" y="1001"/>
                    <a:pt x="1188" y="965"/>
                  </a:cubicBezTo>
                  <a:cubicBezTo>
                    <a:pt x="1095" y="927"/>
                    <a:pt x="873" y="835"/>
                    <a:pt x="798" y="779"/>
                  </a:cubicBezTo>
                  <a:cubicBezTo>
                    <a:pt x="724" y="742"/>
                    <a:pt x="650" y="630"/>
                    <a:pt x="594" y="575"/>
                  </a:cubicBezTo>
                  <a:cubicBezTo>
                    <a:pt x="557" y="519"/>
                    <a:pt x="539" y="538"/>
                    <a:pt x="501" y="464"/>
                  </a:cubicBezTo>
                  <a:cubicBezTo>
                    <a:pt x="483" y="389"/>
                    <a:pt x="483" y="334"/>
                    <a:pt x="483" y="315"/>
                  </a:cubicBezTo>
                  <a:cubicBezTo>
                    <a:pt x="501" y="315"/>
                    <a:pt x="539" y="278"/>
                    <a:pt x="539" y="278"/>
                  </a:cubicBezTo>
                  <a:cubicBezTo>
                    <a:pt x="539" y="278"/>
                    <a:pt x="650" y="389"/>
                    <a:pt x="724" y="445"/>
                  </a:cubicBezTo>
                  <a:cubicBezTo>
                    <a:pt x="798" y="501"/>
                    <a:pt x="817" y="538"/>
                    <a:pt x="910" y="501"/>
                  </a:cubicBezTo>
                  <a:cubicBezTo>
                    <a:pt x="1021" y="482"/>
                    <a:pt x="1077" y="371"/>
                    <a:pt x="1169" y="371"/>
                  </a:cubicBezTo>
                  <a:cubicBezTo>
                    <a:pt x="1262" y="353"/>
                    <a:pt x="1318" y="389"/>
                    <a:pt x="1410" y="353"/>
                  </a:cubicBezTo>
                  <a:cubicBezTo>
                    <a:pt x="1522" y="297"/>
                    <a:pt x="1522" y="259"/>
                    <a:pt x="1578" y="241"/>
                  </a:cubicBezTo>
                  <a:cubicBezTo>
                    <a:pt x="1633" y="204"/>
                    <a:pt x="1819" y="223"/>
                    <a:pt x="1949" y="185"/>
                  </a:cubicBezTo>
                  <a:cubicBezTo>
                    <a:pt x="2078" y="148"/>
                    <a:pt x="2208" y="130"/>
                    <a:pt x="2227" y="111"/>
                  </a:cubicBezTo>
                  <a:cubicBezTo>
                    <a:pt x="2246" y="93"/>
                    <a:pt x="2320" y="37"/>
                    <a:pt x="2338" y="37"/>
                  </a:cubicBezTo>
                  <a:cubicBezTo>
                    <a:pt x="2357" y="37"/>
                    <a:pt x="2449" y="0"/>
                    <a:pt x="2449" y="148"/>
                  </a:cubicBezTo>
                  <a:cubicBezTo>
                    <a:pt x="2449" y="297"/>
                    <a:pt x="2431" y="371"/>
                    <a:pt x="2449" y="371"/>
                  </a:cubicBezTo>
                  <a:cubicBezTo>
                    <a:pt x="2449" y="389"/>
                    <a:pt x="2487" y="408"/>
                    <a:pt x="2468" y="427"/>
                  </a:cubicBezTo>
                  <a:cubicBezTo>
                    <a:pt x="2431" y="445"/>
                    <a:pt x="2412" y="371"/>
                    <a:pt x="2412" y="464"/>
                  </a:cubicBezTo>
                  <a:cubicBezTo>
                    <a:pt x="2394" y="538"/>
                    <a:pt x="2357" y="686"/>
                    <a:pt x="2320" y="760"/>
                  </a:cubicBezTo>
                  <a:cubicBezTo>
                    <a:pt x="2282" y="835"/>
                    <a:pt x="2246" y="965"/>
                    <a:pt x="2227" y="1001"/>
                  </a:cubicBezTo>
                  <a:cubicBezTo>
                    <a:pt x="2208" y="1039"/>
                    <a:pt x="2152" y="1057"/>
                    <a:pt x="2152" y="1150"/>
                  </a:cubicBezTo>
                  <a:cubicBezTo>
                    <a:pt x="2152" y="1243"/>
                    <a:pt x="2152" y="1317"/>
                    <a:pt x="2097" y="1410"/>
                  </a:cubicBezTo>
                  <a:cubicBezTo>
                    <a:pt x="2041" y="1502"/>
                    <a:pt x="1707" y="2003"/>
                    <a:pt x="1707" y="2003"/>
                  </a:cubicBezTo>
                  <a:cubicBezTo>
                    <a:pt x="1188" y="2560"/>
                    <a:pt x="1188" y="2560"/>
                    <a:pt x="1188" y="2560"/>
                  </a:cubicBezTo>
                  <a:cubicBezTo>
                    <a:pt x="501" y="3152"/>
                    <a:pt x="501" y="3152"/>
                    <a:pt x="501" y="3152"/>
                  </a:cubicBezTo>
                  <a:cubicBezTo>
                    <a:pt x="501" y="3152"/>
                    <a:pt x="409" y="3264"/>
                    <a:pt x="390" y="3301"/>
                  </a:cubicBezTo>
                  <a:cubicBezTo>
                    <a:pt x="390" y="3320"/>
                    <a:pt x="260" y="3542"/>
                    <a:pt x="186" y="3561"/>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0" name="Freeform 44">
              <a:extLst>
                <a:ext uri="{FF2B5EF4-FFF2-40B4-BE49-F238E27FC236}">
                  <a16:creationId xmlns:a16="http://schemas.microsoft.com/office/drawing/2014/main" id="{37E961C1-974D-484B-9009-E5143C54376B}"/>
                </a:ext>
              </a:extLst>
            </p:cNvPr>
            <p:cNvSpPr>
              <a:spLocks noChangeArrowheads="1"/>
            </p:cNvSpPr>
            <p:nvPr/>
          </p:nvSpPr>
          <p:spPr bwMode="auto">
            <a:xfrm>
              <a:off x="5784850" y="2844800"/>
              <a:ext cx="1295400" cy="1014413"/>
            </a:xfrm>
            <a:custGeom>
              <a:avLst/>
              <a:gdLst>
                <a:gd name="T0" fmla="*/ 797 w 3600"/>
                <a:gd name="T1" fmla="*/ 18 h 2820"/>
                <a:gd name="T2" fmla="*/ 797 w 3600"/>
                <a:gd name="T3" fmla="*/ 18 h 2820"/>
                <a:gd name="T4" fmla="*/ 761 w 3600"/>
                <a:gd name="T5" fmla="*/ 204 h 2820"/>
                <a:gd name="T6" fmla="*/ 742 w 3600"/>
                <a:gd name="T7" fmla="*/ 334 h 2820"/>
                <a:gd name="T8" fmla="*/ 612 w 3600"/>
                <a:gd name="T9" fmla="*/ 482 h 2820"/>
                <a:gd name="T10" fmla="*/ 501 w 3600"/>
                <a:gd name="T11" fmla="*/ 686 h 2820"/>
                <a:gd name="T12" fmla="*/ 445 w 3600"/>
                <a:gd name="T13" fmla="*/ 909 h 2820"/>
                <a:gd name="T14" fmla="*/ 297 w 3600"/>
                <a:gd name="T15" fmla="*/ 983 h 2820"/>
                <a:gd name="T16" fmla="*/ 278 w 3600"/>
                <a:gd name="T17" fmla="*/ 1150 h 2820"/>
                <a:gd name="T18" fmla="*/ 278 w 3600"/>
                <a:gd name="T19" fmla="*/ 1447 h 2820"/>
                <a:gd name="T20" fmla="*/ 149 w 3600"/>
                <a:gd name="T21" fmla="*/ 1558 h 2820"/>
                <a:gd name="T22" fmla="*/ 19 w 3600"/>
                <a:gd name="T23" fmla="*/ 1688 h 2820"/>
                <a:gd name="T24" fmla="*/ 223 w 3600"/>
                <a:gd name="T25" fmla="*/ 1836 h 2820"/>
                <a:gd name="T26" fmla="*/ 390 w 3600"/>
                <a:gd name="T27" fmla="*/ 2022 h 2820"/>
                <a:gd name="T28" fmla="*/ 538 w 3600"/>
                <a:gd name="T29" fmla="*/ 2226 h 2820"/>
                <a:gd name="T30" fmla="*/ 668 w 3600"/>
                <a:gd name="T31" fmla="*/ 2467 h 2820"/>
                <a:gd name="T32" fmla="*/ 853 w 3600"/>
                <a:gd name="T33" fmla="*/ 2467 h 2820"/>
                <a:gd name="T34" fmla="*/ 1094 w 3600"/>
                <a:gd name="T35" fmla="*/ 2634 h 2820"/>
                <a:gd name="T36" fmla="*/ 1336 w 3600"/>
                <a:gd name="T37" fmla="*/ 2764 h 2820"/>
                <a:gd name="T38" fmla="*/ 1503 w 3600"/>
                <a:gd name="T39" fmla="*/ 2819 h 2820"/>
                <a:gd name="T40" fmla="*/ 1781 w 3600"/>
                <a:gd name="T41" fmla="*/ 2745 h 2820"/>
                <a:gd name="T42" fmla="*/ 2078 w 3600"/>
                <a:gd name="T43" fmla="*/ 2708 h 2820"/>
                <a:gd name="T44" fmla="*/ 2245 w 3600"/>
                <a:gd name="T45" fmla="*/ 2708 h 2820"/>
                <a:gd name="T46" fmla="*/ 2393 w 3600"/>
                <a:gd name="T47" fmla="*/ 2671 h 2820"/>
                <a:gd name="T48" fmla="*/ 2504 w 3600"/>
                <a:gd name="T49" fmla="*/ 2523 h 2820"/>
                <a:gd name="T50" fmla="*/ 2764 w 3600"/>
                <a:gd name="T51" fmla="*/ 2448 h 2820"/>
                <a:gd name="T52" fmla="*/ 3191 w 3600"/>
                <a:gd name="T53" fmla="*/ 2059 h 2820"/>
                <a:gd name="T54" fmla="*/ 3469 w 3600"/>
                <a:gd name="T55" fmla="*/ 1762 h 2820"/>
                <a:gd name="T56" fmla="*/ 3562 w 3600"/>
                <a:gd name="T57" fmla="*/ 1651 h 2820"/>
                <a:gd name="T58" fmla="*/ 3506 w 3600"/>
                <a:gd name="T59" fmla="*/ 1614 h 2820"/>
                <a:gd name="T60" fmla="*/ 3061 w 3600"/>
                <a:gd name="T61" fmla="*/ 1521 h 2820"/>
                <a:gd name="T62" fmla="*/ 2708 w 3600"/>
                <a:gd name="T63" fmla="*/ 1354 h 2820"/>
                <a:gd name="T64" fmla="*/ 2560 w 3600"/>
                <a:gd name="T65" fmla="*/ 1205 h 2820"/>
                <a:gd name="T66" fmla="*/ 2430 w 3600"/>
                <a:gd name="T67" fmla="*/ 1076 h 2820"/>
                <a:gd name="T68" fmla="*/ 2393 w 3600"/>
                <a:gd name="T69" fmla="*/ 890 h 2820"/>
                <a:gd name="T70" fmla="*/ 2449 w 3600"/>
                <a:gd name="T71" fmla="*/ 853 h 2820"/>
                <a:gd name="T72" fmla="*/ 2300 w 3600"/>
                <a:gd name="T73" fmla="*/ 909 h 2820"/>
                <a:gd name="T74" fmla="*/ 2078 w 3600"/>
                <a:gd name="T75" fmla="*/ 872 h 2820"/>
                <a:gd name="T76" fmla="*/ 2096 w 3600"/>
                <a:gd name="T77" fmla="*/ 649 h 2820"/>
                <a:gd name="T78" fmla="*/ 2152 w 3600"/>
                <a:gd name="T79" fmla="*/ 538 h 2820"/>
                <a:gd name="T80" fmla="*/ 1929 w 3600"/>
                <a:gd name="T81" fmla="*/ 389 h 2820"/>
                <a:gd name="T82" fmla="*/ 1818 w 3600"/>
                <a:gd name="T83" fmla="*/ 241 h 2820"/>
                <a:gd name="T84" fmla="*/ 1558 w 3600"/>
                <a:gd name="T85" fmla="*/ 148 h 2820"/>
                <a:gd name="T86" fmla="*/ 1298 w 3600"/>
                <a:gd name="T87" fmla="*/ 18 h 2820"/>
                <a:gd name="T88" fmla="*/ 1039 w 3600"/>
                <a:gd name="T89" fmla="*/ 18 h 2820"/>
                <a:gd name="T90" fmla="*/ 797 w 3600"/>
                <a:gd name="T91" fmla="*/ 18 h 2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00" h="2820">
                  <a:moveTo>
                    <a:pt x="797" y="18"/>
                  </a:moveTo>
                  <a:lnTo>
                    <a:pt x="797" y="18"/>
                  </a:lnTo>
                  <a:cubicBezTo>
                    <a:pt x="797" y="18"/>
                    <a:pt x="779" y="148"/>
                    <a:pt x="761" y="204"/>
                  </a:cubicBezTo>
                  <a:cubicBezTo>
                    <a:pt x="742" y="241"/>
                    <a:pt x="761" y="315"/>
                    <a:pt x="742" y="334"/>
                  </a:cubicBezTo>
                  <a:cubicBezTo>
                    <a:pt x="723" y="352"/>
                    <a:pt x="668" y="427"/>
                    <a:pt x="612" y="482"/>
                  </a:cubicBezTo>
                  <a:cubicBezTo>
                    <a:pt x="556" y="538"/>
                    <a:pt x="520" y="593"/>
                    <a:pt x="501" y="686"/>
                  </a:cubicBezTo>
                  <a:cubicBezTo>
                    <a:pt x="482" y="760"/>
                    <a:pt x="482" y="890"/>
                    <a:pt x="445" y="909"/>
                  </a:cubicBezTo>
                  <a:cubicBezTo>
                    <a:pt x="408" y="928"/>
                    <a:pt x="297" y="964"/>
                    <a:pt x="297" y="983"/>
                  </a:cubicBezTo>
                  <a:cubicBezTo>
                    <a:pt x="297" y="983"/>
                    <a:pt x="278" y="1020"/>
                    <a:pt x="278" y="1150"/>
                  </a:cubicBezTo>
                  <a:cubicBezTo>
                    <a:pt x="297" y="1299"/>
                    <a:pt x="297" y="1410"/>
                    <a:pt x="278" y="1447"/>
                  </a:cubicBezTo>
                  <a:cubicBezTo>
                    <a:pt x="260" y="1484"/>
                    <a:pt x="223" y="1521"/>
                    <a:pt x="149" y="1558"/>
                  </a:cubicBezTo>
                  <a:cubicBezTo>
                    <a:pt x="55" y="1576"/>
                    <a:pt x="0" y="1614"/>
                    <a:pt x="19" y="1688"/>
                  </a:cubicBezTo>
                  <a:cubicBezTo>
                    <a:pt x="55" y="1744"/>
                    <a:pt x="204" y="1818"/>
                    <a:pt x="223" y="1836"/>
                  </a:cubicBezTo>
                  <a:cubicBezTo>
                    <a:pt x="241" y="1836"/>
                    <a:pt x="334" y="1929"/>
                    <a:pt x="390" y="2022"/>
                  </a:cubicBezTo>
                  <a:cubicBezTo>
                    <a:pt x="426" y="2115"/>
                    <a:pt x="501" y="2189"/>
                    <a:pt x="538" y="2226"/>
                  </a:cubicBezTo>
                  <a:cubicBezTo>
                    <a:pt x="575" y="2263"/>
                    <a:pt x="686" y="2337"/>
                    <a:pt x="668" y="2467"/>
                  </a:cubicBezTo>
                  <a:cubicBezTo>
                    <a:pt x="668" y="2467"/>
                    <a:pt x="797" y="2430"/>
                    <a:pt x="853" y="2467"/>
                  </a:cubicBezTo>
                  <a:cubicBezTo>
                    <a:pt x="927" y="2504"/>
                    <a:pt x="1039" y="2597"/>
                    <a:pt x="1094" y="2634"/>
                  </a:cubicBezTo>
                  <a:cubicBezTo>
                    <a:pt x="1150" y="2671"/>
                    <a:pt x="1224" y="2727"/>
                    <a:pt x="1336" y="2764"/>
                  </a:cubicBezTo>
                  <a:cubicBezTo>
                    <a:pt x="1447" y="2801"/>
                    <a:pt x="1447" y="2819"/>
                    <a:pt x="1503" y="2819"/>
                  </a:cubicBezTo>
                  <a:cubicBezTo>
                    <a:pt x="1577" y="2819"/>
                    <a:pt x="1744" y="2745"/>
                    <a:pt x="1781" y="2745"/>
                  </a:cubicBezTo>
                  <a:cubicBezTo>
                    <a:pt x="1818" y="2745"/>
                    <a:pt x="1966" y="2689"/>
                    <a:pt x="2078" y="2708"/>
                  </a:cubicBezTo>
                  <a:cubicBezTo>
                    <a:pt x="2189" y="2708"/>
                    <a:pt x="2207" y="2689"/>
                    <a:pt x="2245" y="2708"/>
                  </a:cubicBezTo>
                  <a:cubicBezTo>
                    <a:pt x="2245" y="2708"/>
                    <a:pt x="2356" y="2708"/>
                    <a:pt x="2393" y="2671"/>
                  </a:cubicBezTo>
                  <a:cubicBezTo>
                    <a:pt x="2449" y="2634"/>
                    <a:pt x="2467" y="2560"/>
                    <a:pt x="2504" y="2523"/>
                  </a:cubicBezTo>
                  <a:cubicBezTo>
                    <a:pt x="2560" y="2486"/>
                    <a:pt x="2727" y="2486"/>
                    <a:pt x="2764" y="2448"/>
                  </a:cubicBezTo>
                  <a:cubicBezTo>
                    <a:pt x="2820" y="2430"/>
                    <a:pt x="3191" y="2059"/>
                    <a:pt x="3191" y="2059"/>
                  </a:cubicBezTo>
                  <a:cubicBezTo>
                    <a:pt x="3469" y="1762"/>
                    <a:pt x="3469" y="1762"/>
                    <a:pt x="3469" y="1762"/>
                  </a:cubicBezTo>
                  <a:cubicBezTo>
                    <a:pt x="3562" y="1651"/>
                    <a:pt x="3562" y="1651"/>
                    <a:pt x="3562" y="1651"/>
                  </a:cubicBezTo>
                  <a:cubicBezTo>
                    <a:pt x="3562" y="1651"/>
                    <a:pt x="3599" y="1614"/>
                    <a:pt x="3506" y="1614"/>
                  </a:cubicBezTo>
                  <a:cubicBezTo>
                    <a:pt x="3432" y="1614"/>
                    <a:pt x="3265" y="1614"/>
                    <a:pt x="3061" y="1521"/>
                  </a:cubicBezTo>
                  <a:cubicBezTo>
                    <a:pt x="2875" y="1447"/>
                    <a:pt x="2764" y="1391"/>
                    <a:pt x="2708" y="1354"/>
                  </a:cubicBezTo>
                  <a:cubicBezTo>
                    <a:pt x="2653" y="1317"/>
                    <a:pt x="2578" y="1224"/>
                    <a:pt x="2560" y="1205"/>
                  </a:cubicBezTo>
                  <a:cubicBezTo>
                    <a:pt x="2541" y="1187"/>
                    <a:pt x="2467" y="1113"/>
                    <a:pt x="2430" y="1076"/>
                  </a:cubicBezTo>
                  <a:cubicBezTo>
                    <a:pt x="2411" y="1039"/>
                    <a:pt x="2393" y="890"/>
                    <a:pt x="2393" y="890"/>
                  </a:cubicBezTo>
                  <a:cubicBezTo>
                    <a:pt x="2449" y="853"/>
                    <a:pt x="2449" y="853"/>
                    <a:pt x="2449" y="853"/>
                  </a:cubicBezTo>
                  <a:cubicBezTo>
                    <a:pt x="2449" y="853"/>
                    <a:pt x="2375" y="909"/>
                    <a:pt x="2300" y="909"/>
                  </a:cubicBezTo>
                  <a:cubicBezTo>
                    <a:pt x="2245" y="909"/>
                    <a:pt x="2096" y="964"/>
                    <a:pt x="2078" y="872"/>
                  </a:cubicBezTo>
                  <a:cubicBezTo>
                    <a:pt x="2040" y="779"/>
                    <a:pt x="2059" y="705"/>
                    <a:pt x="2096" y="649"/>
                  </a:cubicBezTo>
                  <a:cubicBezTo>
                    <a:pt x="2115" y="593"/>
                    <a:pt x="2152" y="557"/>
                    <a:pt x="2152" y="538"/>
                  </a:cubicBezTo>
                  <a:cubicBezTo>
                    <a:pt x="2152" y="519"/>
                    <a:pt x="1985" y="427"/>
                    <a:pt x="1929" y="389"/>
                  </a:cubicBezTo>
                  <a:cubicBezTo>
                    <a:pt x="1892" y="334"/>
                    <a:pt x="1910" y="278"/>
                    <a:pt x="1818" y="241"/>
                  </a:cubicBezTo>
                  <a:cubicBezTo>
                    <a:pt x="1707" y="186"/>
                    <a:pt x="1669" y="222"/>
                    <a:pt x="1558" y="148"/>
                  </a:cubicBezTo>
                  <a:cubicBezTo>
                    <a:pt x="1447" y="74"/>
                    <a:pt x="1391" y="18"/>
                    <a:pt x="1298" y="18"/>
                  </a:cubicBezTo>
                  <a:cubicBezTo>
                    <a:pt x="1187" y="18"/>
                    <a:pt x="1094" y="0"/>
                    <a:pt x="1039" y="18"/>
                  </a:cubicBezTo>
                  <a:cubicBezTo>
                    <a:pt x="1002" y="37"/>
                    <a:pt x="853" y="74"/>
                    <a:pt x="797" y="1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1" name="Freeform 45">
              <a:extLst>
                <a:ext uri="{FF2B5EF4-FFF2-40B4-BE49-F238E27FC236}">
                  <a16:creationId xmlns:a16="http://schemas.microsoft.com/office/drawing/2014/main" id="{3A589891-0749-2848-83CD-8996CB9F44E8}"/>
                </a:ext>
              </a:extLst>
            </p:cNvPr>
            <p:cNvSpPr>
              <a:spLocks noChangeArrowheads="1"/>
            </p:cNvSpPr>
            <p:nvPr/>
          </p:nvSpPr>
          <p:spPr bwMode="auto">
            <a:xfrm>
              <a:off x="6057900" y="2524125"/>
              <a:ext cx="561975" cy="514350"/>
            </a:xfrm>
            <a:custGeom>
              <a:avLst/>
              <a:gdLst>
                <a:gd name="T0" fmla="*/ 407 w 1559"/>
                <a:gd name="T1" fmla="*/ 0 h 1430"/>
                <a:gd name="T2" fmla="*/ 407 w 1559"/>
                <a:gd name="T3" fmla="*/ 0 h 1430"/>
                <a:gd name="T4" fmla="*/ 352 w 1559"/>
                <a:gd name="T5" fmla="*/ 56 h 1430"/>
                <a:gd name="T6" fmla="*/ 222 w 1559"/>
                <a:gd name="T7" fmla="*/ 223 h 1430"/>
                <a:gd name="T8" fmla="*/ 111 w 1559"/>
                <a:gd name="T9" fmla="*/ 316 h 1430"/>
                <a:gd name="T10" fmla="*/ 92 w 1559"/>
                <a:gd name="T11" fmla="*/ 409 h 1430"/>
                <a:gd name="T12" fmla="*/ 55 w 1559"/>
                <a:gd name="T13" fmla="*/ 594 h 1430"/>
                <a:gd name="T14" fmla="*/ 36 w 1559"/>
                <a:gd name="T15" fmla="*/ 872 h 1430"/>
                <a:gd name="T16" fmla="*/ 36 w 1559"/>
                <a:gd name="T17" fmla="*/ 928 h 1430"/>
                <a:gd name="T18" fmla="*/ 241 w 1559"/>
                <a:gd name="T19" fmla="*/ 928 h 1430"/>
                <a:gd name="T20" fmla="*/ 537 w 1559"/>
                <a:gd name="T21" fmla="*/ 909 h 1430"/>
                <a:gd name="T22" fmla="*/ 742 w 1559"/>
                <a:gd name="T23" fmla="*/ 1002 h 1430"/>
                <a:gd name="T24" fmla="*/ 946 w 1559"/>
                <a:gd name="T25" fmla="*/ 1095 h 1430"/>
                <a:gd name="T26" fmla="*/ 1149 w 1559"/>
                <a:gd name="T27" fmla="*/ 1206 h 1430"/>
                <a:gd name="T28" fmla="*/ 1205 w 1559"/>
                <a:gd name="T29" fmla="*/ 1280 h 1430"/>
                <a:gd name="T30" fmla="*/ 1391 w 1559"/>
                <a:gd name="T31" fmla="*/ 1429 h 1430"/>
                <a:gd name="T32" fmla="*/ 1465 w 1559"/>
                <a:gd name="T33" fmla="*/ 1392 h 1430"/>
                <a:gd name="T34" fmla="*/ 1539 w 1559"/>
                <a:gd name="T35" fmla="*/ 1280 h 1430"/>
                <a:gd name="T36" fmla="*/ 1446 w 1559"/>
                <a:gd name="T37" fmla="*/ 1225 h 1430"/>
                <a:gd name="T38" fmla="*/ 1243 w 1559"/>
                <a:gd name="T39" fmla="*/ 1077 h 1430"/>
                <a:gd name="T40" fmla="*/ 1131 w 1559"/>
                <a:gd name="T41" fmla="*/ 928 h 1430"/>
                <a:gd name="T42" fmla="*/ 983 w 1559"/>
                <a:gd name="T43" fmla="*/ 872 h 1430"/>
                <a:gd name="T44" fmla="*/ 908 w 1559"/>
                <a:gd name="T45" fmla="*/ 761 h 1430"/>
                <a:gd name="T46" fmla="*/ 816 w 1559"/>
                <a:gd name="T47" fmla="*/ 687 h 1430"/>
                <a:gd name="T48" fmla="*/ 778 w 1559"/>
                <a:gd name="T49" fmla="*/ 706 h 1430"/>
                <a:gd name="T50" fmla="*/ 686 w 1559"/>
                <a:gd name="T51" fmla="*/ 668 h 1430"/>
                <a:gd name="T52" fmla="*/ 612 w 1559"/>
                <a:gd name="T53" fmla="*/ 390 h 1430"/>
                <a:gd name="T54" fmla="*/ 482 w 1559"/>
                <a:gd name="T55" fmla="*/ 112 h 1430"/>
                <a:gd name="T56" fmla="*/ 407 w 1559"/>
                <a:gd name="T57" fmla="*/ 0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59" h="1430">
                  <a:moveTo>
                    <a:pt x="407" y="0"/>
                  </a:moveTo>
                  <a:lnTo>
                    <a:pt x="407" y="0"/>
                  </a:lnTo>
                  <a:cubicBezTo>
                    <a:pt x="407" y="0"/>
                    <a:pt x="389" y="0"/>
                    <a:pt x="352" y="56"/>
                  </a:cubicBezTo>
                  <a:cubicBezTo>
                    <a:pt x="315" y="112"/>
                    <a:pt x="259" y="186"/>
                    <a:pt x="222" y="223"/>
                  </a:cubicBezTo>
                  <a:cubicBezTo>
                    <a:pt x="166" y="260"/>
                    <a:pt x="111" y="297"/>
                    <a:pt x="111" y="316"/>
                  </a:cubicBezTo>
                  <a:cubicBezTo>
                    <a:pt x="92" y="335"/>
                    <a:pt x="92" y="371"/>
                    <a:pt x="92" y="409"/>
                  </a:cubicBezTo>
                  <a:cubicBezTo>
                    <a:pt x="92" y="464"/>
                    <a:pt x="55" y="557"/>
                    <a:pt x="55" y="594"/>
                  </a:cubicBezTo>
                  <a:cubicBezTo>
                    <a:pt x="55" y="650"/>
                    <a:pt x="0" y="761"/>
                    <a:pt x="36" y="872"/>
                  </a:cubicBezTo>
                  <a:cubicBezTo>
                    <a:pt x="36" y="928"/>
                    <a:pt x="36" y="928"/>
                    <a:pt x="36" y="928"/>
                  </a:cubicBezTo>
                  <a:cubicBezTo>
                    <a:pt x="36" y="928"/>
                    <a:pt x="148" y="947"/>
                    <a:pt x="241" y="928"/>
                  </a:cubicBezTo>
                  <a:cubicBezTo>
                    <a:pt x="315" y="909"/>
                    <a:pt x="482" y="909"/>
                    <a:pt x="537" y="909"/>
                  </a:cubicBezTo>
                  <a:cubicBezTo>
                    <a:pt x="575" y="909"/>
                    <a:pt x="649" y="928"/>
                    <a:pt x="742" y="1002"/>
                  </a:cubicBezTo>
                  <a:cubicBezTo>
                    <a:pt x="834" y="1058"/>
                    <a:pt x="890" y="1077"/>
                    <a:pt x="946" y="1095"/>
                  </a:cubicBezTo>
                  <a:cubicBezTo>
                    <a:pt x="1001" y="1113"/>
                    <a:pt x="1038" y="1077"/>
                    <a:pt x="1149" y="1206"/>
                  </a:cubicBezTo>
                  <a:cubicBezTo>
                    <a:pt x="1149" y="1206"/>
                    <a:pt x="1131" y="1243"/>
                    <a:pt x="1205" y="1280"/>
                  </a:cubicBezTo>
                  <a:cubicBezTo>
                    <a:pt x="1261" y="1336"/>
                    <a:pt x="1391" y="1429"/>
                    <a:pt x="1391" y="1429"/>
                  </a:cubicBezTo>
                  <a:cubicBezTo>
                    <a:pt x="1391" y="1429"/>
                    <a:pt x="1465" y="1429"/>
                    <a:pt x="1465" y="1392"/>
                  </a:cubicBezTo>
                  <a:cubicBezTo>
                    <a:pt x="1484" y="1354"/>
                    <a:pt x="1558" y="1299"/>
                    <a:pt x="1539" y="1280"/>
                  </a:cubicBezTo>
                  <a:cubicBezTo>
                    <a:pt x="1520" y="1243"/>
                    <a:pt x="1539" y="1243"/>
                    <a:pt x="1446" y="1225"/>
                  </a:cubicBezTo>
                  <a:cubicBezTo>
                    <a:pt x="1354" y="1188"/>
                    <a:pt x="1279" y="1151"/>
                    <a:pt x="1243" y="1077"/>
                  </a:cubicBezTo>
                  <a:cubicBezTo>
                    <a:pt x="1205" y="1002"/>
                    <a:pt x="1205" y="965"/>
                    <a:pt x="1131" y="928"/>
                  </a:cubicBezTo>
                  <a:cubicBezTo>
                    <a:pt x="1075" y="872"/>
                    <a:pt x="1020" y="928"/>
                    <a:pt x="983" y="872"/>
                  </a:cubicBezTo>
                  <a:cubicBezTo>
                    <a:pt x="946" y="817"/>
                    <a:pt x="946" y="780"/>
                    <a:pt x="908" y="761"/>
                  </a:cubicBezTo>
                  <a:cubicBezTo>
                    <a:pt x="853" y="724"/>
                    <a:pt x="816" y="687"/>
                    <a:pt x="816" y="687"/>
                  </a:cubicBezTo>
                  <a:cubicBezTo>
                    <a:pt x="816" y="687"/>
                    <a:pt x="797" y="668"/>
                    <a:pt x="778" y="706"/>
                  </a:cubicBezTo>
                  <a:cubicBezTo>
                    <a:pt x="760" y="724"/>
                    <a:pt x="723" y="761"/>
                    <a:pt x="686" y="668"/>
                  </a:cubicBezTo>
                  <a:cubicBezTo>
                    <a:pt x="630" y="594"/>
                    <a:pt x="630" y="483"/>
                    <a:pt x="612" y="390"/>
                  </a:cubicBezTo>
                  <a:cubicBezTo>
                    <a:pt x="575" y="297"/>
                    <a:pt x="537" y="167"/>
                    <a:pt x="482" y="112"/>
                  </a:cubicBezTo>
                  <a:cubicBezTo>
                    <a:pt x="445" y="38"/>
                    <a:pt x="407" y="0"/>
                    <a:pt x="407"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2" name="Freeform 46">
              <a:extLst>
                <a:ext uri="{FF2B5EF4-FFF2-40B4-BE49-F238E27FC236}">
                  <a16:creationId xmlns:a16="http://schemas.microsoft.com/office/drawing/2014/main" id="{BD7F2DC3-C9B3-FD41-9677-F8CF28D7A1E9}"/>
                </a:ext>
              </a:extLst>
            </p:cNvPr>
            <p:cNvSpPr>
              <a:spLocks noChangeArrowheads="1"/>
            </p:cNvSpPr>
            <p:nvPr/>
          </p:nvSpPr>
          <p:spPr bwMode="auto">
            <a:xfrm>
              <a:off x="6357938" y="2732088"/>
              <a:ext cx="47625" cy="33337"/>
            </a:xfrm>
            <a:custGeom>
              <a:avLst/>
              <a:gdLst>
                <a:gd name="T0" fmla="*/ 38 w 131"/>
                <a:gd name="T1" fmla="*/ 18 h 93"/>
                <a:gd name="T2" fmla="*/ 38 w 131"/>
                <a:gd name="T3" fmla="*/ 18 h 93"/>
                <a:gd name="T4" fmla="*/ 19 w 131"/>
                <a:gd name="T5" fmla="*/ 36 h 93"/>
                <a:gd name="T6" fmla="*/ 93 w 131"/>
                <a:gd name="T7" fmla="*/ 74 h 93"/>
                <a:gd name="T8" fmla="*/ 38 w 131"/>
                <a:gd name="T9" fmla="*/ 18 h 93"/>
              </a:gdLst>
              <a:ahLst/>
              <a:cxnLst>
                <a:cxn ang="0">
                  <a:pos x="T0" y="T1"/>
                </a:cxn>
                <a:cxn ang="0">
                  <a:pos x="T2" y="T3"/>
                </a:cxn>
                <a:cxn ang="0">
                  <a:pos x="T4" y="T5"/>
                </a:cxn>
                <a:cxn ang="0">
                  <a:pos x="T6" y="T7"/>
                </a:cxn>
                <a:cxn ang="0">
                  <a:pos x="T8" y="T9"/>
                </a:cxn>
              </a:cxnLst>
              <a:rect l="0" t="0" r="r" b="b"/>
              <a:pathLst>
                <a:path w="131" h="93">
                  <a:moveTo>
                    <a:pt x="38" y="18"/>
                  </a:moveTo>
                  <a:lnTo>
                    <a:pt x="38" y="18"/>
                  </a:lnTo>
                  <a:cubicBezTo>
                    <a:pt x="38" y="0"/>
                    <a:pt x="0" y="18"/>
                    <a:pt x="19" y="36"/>
                  </a:cubicBezTo>
                  <a:cubicBezTo>
                    <a:pt x="56" y="55"/>
                    <a:pt x="74" y="92"/>
                    <a:pt x="93" y="74"/>
                  </a:cubicBezTo>
                  <a:cubicBezTo>
                    <a:pt x="112" y="55"/>
                    <a:pt x="130" y="74"/>
                    <a:pt x="38" y="18"/>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3" name="Freeform 47">
              <a:extLst>
                <a:ext uri="{FF2B5EF4-FFF2-40B4-BE49-F238E27FC236}">
                  <a16:creationId xmlns:a16="http://schemas.microsoft.com/office/drawing/2014/main" id="{5CE90E65-F242-0A45-A37B-DB4A239161BF}"/>
                </a:ext>
              </a:extLst>
            </p:cNvPr>
            <p:cNvSpPr>
              <a:spLocks noChangeArrowheads="1"/>
            </p:cNvSpPr>
            <p:nvPr/>
          </p:nvSpPr>
          <p:spPr bwMode="auto">
            <a:xfrm>
              <a:off x="6518275" y="2984500"/>
              <a:ext cx="153988" cy="201613"/>
            </a:xfrm>
            <a:custGeom>
              <a:avLst/>
              <a:gdLst>
                <a:gd name="T0" fmla="*/ 260 w 428"/>
                <a:gd name="T1" fmla="*/ 0 h 558"/>
                <a:gd name="T2" fmla="*/ 260 w 428"/>
                <a:gd name="T3" fmla="*/ 0 h 558"/>
                <a:gd name="T4" fmla="*/ 409 w 428"/>
                <a:gd name="T5" fmla="*/ 112 h 558"/>
                <a:gd name="T6" fmla="*/ 371 w 428"/>
                <a:gd name="T7" fmla="*/ 242 h 558"/>
                <a:gd name="T8" fmla="*/ 335 w 428"/>
                <a:gd name="T9" fmla="*/ 334 h 558"/>
                <a:gd name="T10" fmla="*/ 409 w 428"/>
                <a:gd name="T11" fmla="*/ 464 h 558"/>
                <a:gd name="T12" fmla="*/ 335 w 428"/>
                <a:gd name="T13" fmla="*/ 501 h 558"/>
                <a:gd name="T14" fmla="*/ 205 w 428"/>
                <a:gd name="T15" fmla="*/ 520 h 558"/>
                <a:gd name="T16" fmla="*/ 38 w 428"/>
                <a:gd name="T17" fmla="*/ 520 h 558"/>
                <a:gd name="T18" fmla="*/ 19 w 428"/>
                <a:gd name="T19" fmla="*/ 316 h 558"/>
                <a:gd name="T20" fmla="*/ 112 w 428"/>
                <a:gd name="T21" fmla="*/ 149 h 558"/>
                <a:gd name="T22" fmla="*/ 186 w 428"/>
                <a:gd name="T23" fmla="*/ 112 h 558"/>
                <a:gd name="T24" fmla="*/ 260 w 428"/>
                <a:gd name="T25" fmla="*/ 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8" h="558">
                  <a:moveTo>
                    <a:pt x="260" y="0"/>
                  </a:moveTo>
                  <a:lnTo>
                    <a:pt x="260" y="0"/>
                  </a:lnTo>
                  <a:cubicBezTo>
                    <a:pt x="260" y="0"/>
                    <a:pt x="409" y="19"/>
                    <a:pt x="409" y="112"/>
                  </a:cubicBezTo>
                  <a:cubicBezTo>
                    <a:pt x="427" y="186"/>
                    <a:pt x="409" y="204"/>
                    <a:pt x="371" y="242"/>
                  </a:cubicBezTo>
                  <a:cubicBezTo>
                    <a:pt x="335" y="279"/>
                    <a:pt x="316" y="279"/>
                    <a:pt x="335" y="334"/>
                  </a:cubicBezTo>
                  <a:cubicBezTo>
                    <a:pt x="371" y="390"/>
                    <a:pt x="409" y="464"/>
                    <a:pt x="409" y="464"/>
                  </a:cubicBezTo>
                  <a:cubicBezTo>
                    <a:pt x="409" y="464"/>
                    <a:pt x="371" y="483"/>
                    <a:pt x="335" y="501"/>
                  </a:cubicBezTo>
                  <a:cubicBezTo>
                    <a:pt x="279" y="520"/>
                    <a:pt x="260" y="520"/>
                    <a:pt x="205" y="520"/>
                  </a:cubicBezTo>
                  <a:cubicBezTo>
                    <a:pt x="167" y="539"/>
                    <a:pt x="56" y="557"/>
                    <a:pt x="38" y="520"/>
                  </a:cubicBezTo>
                  <a:cubicBezTo>
                    <a:pt x="38" y="483"/>
                    <a:pt x="0" y="390"/>
                    <a:pt x="19" y="316"/>
                  </a:cubicBezTo>
                  <a:cubicBezTo>
                    <a:pt x="38" y="260"/>
                    <a:pt x="112" y="149"/>
                    <a:pt x="112" y="149"/>
                  </a:cubicBezTo>
                  <a:cubicBezTo>
                    <a:pt x="112" y="149"/>
                    <a:pt x="167" y="130"/>
                    <a:pt x="186" y="112"/>
                  </a:cubicBezTo>
                  <a:cubicBezTo>
                    <a:pt x="223" y="93"/>
                    <a:pt x="260" y="19"/>
                    <a:pt x="260"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4" name="Freeform 48">
              <a:extLst>
                <a:ext uri="{FF2B5EF4-FFF2-40B4-BE49-F238E27FC236}">
                  <a16:creationId xmlns:a16="http://schemas.microsoft.com/office/drawing/2014/main" id="{3FF1DB72-EAE4-2044-913F-E8F82070789A}"/>
                </a:ext>
              </a:extLst>
            </p:cNvPr>
            <p:cNvSpPr>
              <a:spLocks noChangeArrowheads="1"/>
            </p:cNvSpPr>
            <p:nvPr/>
          </p:nvSpPr>
          <p:spPr bwMode="auto">
            <a:xfrm>
              <a:off x="6605588" y="5254625"/>
              <a:ext cx="708025" cy="1289050"/>
            </a:xfrm>
            <a:custGeom>
              <a:avLst/>
              <a:gdLst>
                <a:gd name="T0" fmla="*/ 1596 w 1968"/>
                <a:gd name="T1" fmla="*/ 75 h 3582"/>
                <a:gd name="T2" fmla="*/ 1596 w 1968"/>
                <a:gd name="T3" fmla="*/ 75 h 3582"/>
                <a:gd name="T4" fmla="*/ 1504 w 1968"/>
                <a:gd name="T5" fmla="*/ 186 h 3582"/>
                <a:gd name="T6" fmla="*/ 1466 w 1968"/>
                <a:gd name="T7" fmla="*/ 446 h 3582"/>
                <a:gd name="T8" fmla="*/ 1318 w 1968"/>
                <a:gd name="T9" fmla="*/ 465 h 3582"/>
                <a:gd name="T10" fmla="*/ 1262 w 1968"/>
                <a:gd name="T11" fmla="*/ 706 h 3582"/>
                <a:gd name="T12" fmla="*/ 1188 w 1968"/>
                <a:gd name="T13" fmla="*/ 650 h 3582"/>
                <a:gd name="T14" fmla="*/ 1133 w 1968"/>
                <a:gd name="T15" fmla="*/ 854 h 3582"/>
                <a:gd name="T16" fmla="*/ 1077 w 1968"/>
                <a:gd name="T17" fmla="*/ 836 h 3582"/>
                <a:gd name="T18" fmla="*/ 1039 w 1968"/>
                <a:gd name="T19" fmla="*/ 910 h 3582"/>
                <a:gd name="T20" fmla="*/ 743 w 1968"/>
                <a:gd name="T21" fmla="*/ 928 h 3582"/>
                <a:gd name="T22" fmla="*/ 502 w 1968"/>
                <a:gd name="T23" fmla="*/ 1077 h 3582"/>
                <a:gd name="T24" fmla="*/ 390 w 1968"/>
                <a:gd name="T25" fmla="*/ 1225 h 3582"/>
                <a:gd name="T26" fmla="*/ 297 w 1968"/>
                <a:gd name="T27" fmla="*/ 1652 h 3582"/>
                <a:gd name="T28" fmla="*/ 372 w 1968"/>
                <a:gd name="T29" fmla="*/ 2152 h 3582"/>
                <a:gd name="T30" fmla="*/ 56 w 1968"/>
                <a:gd name="T31" fmla="*/ 2486 h 3582"/>
                <a:gd name="T32" fmla="*/ 94 w 1968"/>
                <a:gd name="T33" fmla="*/ 3117 h 3582"/>
                <a:gd name="T34" fmla="*/ 186 w 1968"/>
                <a:gd name="T35" fmla="*/ 3284 h 3582"/>
                <a:gd name="T36" fmla="*/ 316 w 1968"/>
                <a:gd name="T37" fmla="*/ 3525 h 3582"/>
                <a:gd name="T38" fmla="*/ 594 w 1968"/>
                <a:gd name="T39" fmla="*/ 3525 h 3582"/>
                <a:gd name="T40" fmla="*/ 854 w 1968"/>
                <a:gd name="T41" fmla="*/ 3395 h 3582"/>
                <a:gd name="T42" fmla="*/ 1021 w 1968"/>
                <a:gd name="T43" fmla="*/ 2968 h 3582"/>
                <a:gd name="T44" fmla="*/ 1374 w 1968"/>
                <a:gd name="T45" fmla="*/ 2264 h 3582"/>
                <a:gd name="T46" fmla="*/ 1633 w 1968"/>
                <a:gd name="T47" fmla="*/ 1522 h 3582"/>
                <a:gd name="T48" fmla="*/ 1596 w 1968"/>
                <a:gd name="T49" fmla="*/ 1336 h 3582"/>
                <a:gd name="T50" fmla="*/ 1745 w 1968"/>
                <a:gd name="T51" fmla="*/ 1132 h 3582"/>
                <a:gd name="T52" fmla="*/ 1930 w 1968"/>
                <a:gd name="T53" fmla="*/ 1039 h 3582"/>
                <a:gd name="T54" fmla="*/ 1893 w 1968"/>
                <a:gd name="T55" fmla="*/ 761 h 3582"/>
                <a:gd name="T56" fmla="*/ 1819 w 1968"/>
                <a:gd name="T57" fmla="*/ 371 h 3582"/>
                <a:gd name="T58" fmla="*/ 1596 w 1968"/>
                <a:gd name="T59" fmla="*/ 75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3582">
                  <a:moveTo>
                    <a:pt x="1596" y="75"/>
                  </a:moveTo>
                  <a:lnTo>
                    <a:pt x="1596" y="75"/>
                  </a:lnTo>
                  <a:cubicBezTo>
                    <a:pt x="1596" y="75"/>
                    <a:pt x="1504" y="75"/>
                    <a:pt x="1504" y="186"/>
                  </a:cubicBezTo>
                  <a:cubicBezTo>
                    <a:pt x="1504" y="279"/>
                    <a:pt x="1522" y="390"/>
                    <a:pt x="1466" y="446"/>
                  </a:cubicBezTo>
                  <a:cubicBezTo>
                    <a:pt x="1410" y="483"/>
                    <a:pt x="1318" y="353"/>
                    <a:pt x="1318" y="465"/>
                  </a:cubicBezTo>
                  <a:cubicBezTo>
                    <a:pt x="1318" y="576"/>
                    <a:pt x="1299" y="706"/>
                    <a:pt x="1262" y="706"/>
                  </a:cubicBezTo>
                  <a:cubicBezTo>
                    <a:pt x="1225" y="706"/>
                    <a:pt x="1207" y="594"/>
                    <a:pt x="1188" y="650"/>
                  </a:cubicBezTo>
                  <a:cubicBezTo>
                    <a:pt x="1151" y="706"/>
                    <a:pt x="1133" y="854"/>
                    <a:pt x="1133" y="854"/>
                  </a:cubicBezTo>
                  <a:cubicBezTo>
                    <a:pt x="1077" y="836"/>
                    <a:pt x="1077" y="836"/>
                    <a:pt x="1077" y="836"/>
                  </a:cubicBezTo>
                  <a:cubicBezTo>
                    <a:pt x="1077" y="836"/>
                    <a:pt x="1095" y="891"/>
                    <a:pt x="1039" y="910"/>
                  </a:cubicBezTo>
                  <a:cubicBezTo>
                    <a:pt x="965" y="928"/>
                    <a:pt x="854" y="910"/>
                    <a:pt x="743" y="928"/>
                  </a:cubicBezTo>
                  <a:cubicBezTo>
                    <a:pt x="613" y="965"/>
                    <a:pt x="502" y="1077"/>
                    <a:pt x="502" y="1077"/>
                  </a:cubicBezTo>
                  <a:cubicBezTo>
                    <a:pt x="502" y="1077"/>
                    <a:pt x="409" y="1132"/>
                    <a:pt x="390" y="1225"/>
                  </a:cubicBezTo>
                  <a:cubicBezTo>
                    <a:pt x="372" y="1336"/>
                    <a:pt x="297" y="1466"/>
                    <a:pt x="297" y="1652"/>
                  </a:cubicBezTo>
                  <a:cubicBezTo>
                    <a:pt x="297" y="1837"/>
                    <a:pt x="446" y="2078"/>
                    <a:pt x="372" y="2152"/>
                  </a:cubicBezTo>
                  <a:cubicBezTo>
                    <a:pt x="279" y="2245"/>
                    <a:pt x="112" y="2301"/>
                    <a:pt x="56" y="2486"/>
                  </a:cubicBezTo>
                  <a:cubicBezTo>
                    <a:pt x="0" y="2691"/>
                    <a:pt x="38" y="3006"/>
                    <a:pt x="94" y="3117"/>
                  </a:cubicBezTo>
                  <a:cubicBezTo>
                    <a:pt x="149" y="3228"/>
                    <a:pt x="205" y="3228"/>
                    <a:pt x="186" y="3284"/>
                  </a:cubicBezTo>
                  <a:cubicBezTo>
                    <a:pt x="149" y="3340"/>
                    <a:pt x="168" y="3488"/>
                    <a:pt x="316" y="3525"/>
                  </a:cubicBezTo>
                  <a:cubicBezTo>
                    <a:pt x="465" y="3581"/>
                    <a:pt x="465" y="3525"/>
                    <a:pt x="594" y="3525"/>
                  </a:cubicBezTo>
                  <a:cubicBezTo>
                    <a:pt x="706" y="3525"/>
                    <a:pt x="780" y="3544"/>
                    <a:pt x="854" y="3395"/>
                  </a:cubicBezTo>
                  <a:cubicBezTo>
                    <a:pt x="928" y="3247"/>
                    <a:pt x="1003" y="3080"/>
                    <a:pt x="1021" y="2968"/>
                  </a:cubicBezTo>
                  <a:cubicBezTo>
                    <a:pt x="1039" y="2839"/>
                    <a:pt x="1299" y="2412"/>
                    <a:pt x="1374" y="2264"/>
                  </a:cubicBezTo>
                  <a:cubicBezTo>
                    <a:pt x="1448" y="2097"/>
                    <a:pt x="1633" y="1633"/>
                    <a:pt x="1633" y="1522"/>
                  </a:cubicBezTo>
                  <a:cubicBezTo>
                    <a:pt x="1633" y="1410"/>
                    <a:pt x="1596" y="1410"/>
                    <a:pt x="1596" y="1336"/>
                  </a:cubicBezTo>
                  <a:cubicBezTo>
                    <a:pt x="1615" y="1262"/>
                    <a:pt x="1689" y="1169"/>
                    <a:pt x="1745" y="1132"/>
                  </a:cubicBezTo>
                  <a:cubicBezTo>
                    <a:pt x="1819" y="1095"/>
                    <a:pt x="1875" y="1039"/>
                    <a:pt x="1930" y="1039"/>
                  </a:cubicBezTo>
                  <a:cubicBezTo>
                    <a:pt x="1967" y="1039"/>
                    <a:pt x="1893" y="854"/>
                    <a:pt x="1893" y="761"/>
                  </a:cubicBezTo>
                  <a:cubicBezTo>
                    <a:pt x="1893" y="668"/>
                    <a:pt x="1911" y="501"/>
                    <a:pt x="1819" y="371"/>
                  </a:cubicBezTo>
                  <a:cubicBezTo>
                    <a:pt x="1745" y="223"/>
                    <a:pt x="1745" y="0"/>
                    <a:pt x="1596" y="7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5" name="Freeform 49">
              <a:extLst>
                <a:ext uri="{FF2B5EF4-FFF2-40B4-BE49-F238E27FC236}">
                  <a16:creationId xmlns:a16="http://schemas.microsoft.com/office/drawing/2014/main" id="{085E2671-3B83-974E-8D1F-7B0AC79ACC86}"/>
                </a:ext>
              </a:extLst>
            </p:cNvPr>
            <p:cNvSpPr>
              <a:spLocks noChangeArrowheads="1"/>
            </p:cNvSpPr>
            <p:nvPr/>
          </p:nvSpPr>
          <p:spPr bwMode="auto">
            <a:xfrm>
              <a:off x="7392988" y="6143625"/>
              <a:ext cx="80962" cy="73025"/>
            </a:xfrm>
            <a:custGeom>
              <a:avLst/>
              <a:gdLst>
                <a:gd name="T0" fmla="*/ 37 w 223"/>
                <a:gd name="T1" fmla="*/ 55 h 205"/>
                <a:gd name="T2" fmla="*/ 37 w 223"/>
                <a:gd name="T3" fmla="*/ 55 h 205"/>
                <a:gd name="T4" fmla="*/ 74 w 223"/>
                <a:gd name="T5" fmla="*/ 185 h 205"/>
                <a:gd name="T6" fmla="*/ 148 w 223"/>
                <a:gd name="T7" fmla="*/ 55 h 205"/>
                <a:gd name="T8" fmla="*/ 37 w 223"/>
                <a:gd name="T9" fmla="*/ 55 h 205"/>
              </a:gdLst>
              <a:ahLst/>
              <a:cxnLst>
                <a:cxn ang="0">
                  <a:pos x="T0" y="T1"/>
                </a:cxn>
                <a:cxn ang="0">
                  <a:pos x="T2" y="T3"/>
                </a:cxn>
                <a:cxn ang="0">
                  <a:pos x="T4" y="T5"/>
                </a:cxn>
                <a:cxn ang="0">
                  <a:pos x="T6" y="T7"/>
                </a:cxn>
                <a:cxn ang="0">
                  <a:pos x="T8" y="T9"/>
                </a:cxn>
              </a:cxnLst>
              <a:rect l="0" t="0" r="r" b="b"/>
              <a:pathLst>
                <a:path w="223" h="205">
                  <a:moveTo>
                    <a:pt x="37" y="55"/>
                  </a:moveTo>
                  <a:lnTo>
                    <a:pt x="37" y="55"/>
                  </a:lnTo>
                  <a:cubicBezTo>
                    <a:pt x="37" y="55"/>
                    <a:pt x="0" y="204"/>
                    <a:pt x="74" y="185"/>
                  </a:cubicBezTo>
                  <a:cubicBezTo>
                    <a:pt x="130" y="167"/>
                    <a:pt x="222" y="93"/>
                    <a:pt x="148" y="55"/>
                  </a:cubicBezTo>
                  <a:cubicBezTo>
                    <a:pt x="74" y="18"/>
                    <a:pt x="37" y="0"/>
                    <a:pt x="37" y="5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6" name="Freeform 50">
              <a:extLst>
                <a:ext uri="{FF2B5EF4-FFF2-40B4-BE49-F238E27FC236}">
                  <a16:creationId xmlns:a16="http://schemas.microsoft.com/office/drawing/2014/main" id="{87ED063A-7A06-0641-B042-B164164A3864}"/>
                </a:ext>
              </a:extLst>
            </p:cNvPr>
            <p:cNvSpPr>
              <a:spLocks noChangeArrowheads="1"/>
            </p:cNvSpPr>
            <p:nvPr/>
          </p:nvSpPr>
          <p:spPr bwMode="auto">
            <a:xfrm>
              <a:off x="7567613" y="6083300"/>
              <a:ext cx="80962" cy="66675"/>
            </a:xfrm>
            <a:custGeom>
              <a:avLst/>
              <a:gdLst>
                <a:gd name="T0" fmla="*/ 93 w 223"/>
                <a:gd name="T1" fmla="*/ 37 h 186"/>
                <a:gd name="T2" fmla="*/ 93 w 223"/>
                <a:gd name="T3" fmla="*/ 37 h 186"/>
                <a:gd name="T4" fmla="*/ 19 w 223"/>
                <a:gd name="T5" fmla="*/ 55 h 186"/>
                <a:gd name="T6" fmla="*/ 93 w 223"/>
                <a:gd name="T7" fmla="*/ 148 h 186"/>
                <a:gd name="T8" fmla="*/ 204 w 223"/>
                <a:gd name="T9" fmla="*/ 55 h 186"/>
                <a:gd name="T10" fmla="*/ 93 w 223"/>
                <a:gd name="T11" fmla="*/ 37 h 186"/>
              </a:gdLst>
              <a:ahLst/>
              <a:cxnLst>
                <a:cxn ang="0">
                  <a:pos x="T0" y="T1"/>
                </a:cxn>
                <a:cxn ang="0">
                  <a:pos x="T2" y="T3"/>
                </a:cxn>
                <a:cxn ang="0">
                  <a:pos x="T4" y="T5"/>
                </a:cxn>
                <a:cxn ang="0">
                  <a:pos x="T6" y="T7"/>
                </a:cxn>
                <a:cxn ang="0">
                  <a:pos x="T8" y="T9"/>
                </a:cxn>
                <a:cxn ang="0">
                  <a:pos x="T10" y="T11"/>
                </a:cxn>
              </a:cxnLst>
              <a:rect l="0" t="0" r="r" b="b"/>
              <a:pathLst>
                <a:path w="223" h="186">
                  <a:moveTo>
                    <a:pt x="93" y="37"/>
                  </a:moveTo>
                  <a:lnTo>
                    <a:pt x="93" y="37"/>
                  </a:lnTo>
                  <a:cubicBezTo>
                    <a:pt x="93" y="37"/>
                    <a:pt x="37" y="0"/>
                    <a:pt x="19" y="55"/>
                  </a:cubicBezTo>
                  <a:cubicBezTo>
                    <a:pt x="0" y="111"/>
                    <a:pt x="37" y="185"/>
                    <a:pt x="93" y="148"/>
                  </a:cubicBezTo>
                  <a:cubicBezTo>
                    <a:pt x="148" y="111"/>
                    <a:pt x="186" y="111"/>
                    <a:pt x="204" y="55"/>
                  </a:cubicBezTo>
                  <a:cubicBezTo>
                    <a:pt x="222" y="0"/>
                    <a:pt x="186" y="0"/>
                    <a:pt x="93"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7" name="Freeform 51">
              <a:extLst>
                <a:ext uri="{FF2B5EF4-FFF2-40B4-BE49-F238E27FC236}">
                  <a16:creationId xmlns:a16="http://schemas.microsoft.com/office/drawing/2014/main" id="{7C373316-87A3-DD46-BE6C-DA3988B60FE0}"/>
                </a:ext>
              </a:extLst>
            </p:cNvPr>
            <p:cNvSpPr>
              <a:spLocks noChangeArrowheads="1"/>
            </p:cNvSpPr>
            <p:nvPr/>
          </p:nvSpPr>
          <p:spPr bwMode="auto">
            <a:xfrm>
              <a:off x="7586663" y="4579938"/>
              <a:ext cx="80962" cy="87312"/>
            </a:xfrm>
            <a:custGeom>
              <a:avLst/>
              <a:gdLst>
                <a:gd name="T0" fmla="*/ 37 w 223"/>
                <a:gd name="T1" fmla="*/ 37 h 242"/>
                <a:gd name="T2" fmla="*/ 37 w 223"/>
                <a:gd name="T3" fmla="*/ 37 h 242"/>
                <a:gd name="T4" fmla="*/ 18 w 223"/>
                <a:gd name="T5" fmla="*/ 148 h 242"/>
                <a:gd name="T6" fmla="*/ 92 w 223"/>
                <a:gd name="T7" fmla="*/ 241 h 242"/>
                <a:gd name="T8" fmla="*/ 185 w 223"/>
                <a:gd name="T9" fmla="*/ 148 h 242"/>
                <a:gd name="T10" fmla="*/ 37 w 223"/>
                <a:gd name="T11" fmla="*/ 37 h 242"/>
              </a:gdLst>
              <a:ahLst/>
              <a:cxnLst>
                <a:cxn ang="0">
                  <a:pos x="T0" y="T1"/>
                </a:cxn>
                <a:cxn ang="0">
                  <a:pos x="T2" y="T3"/>
                </a:cxn>
                <a:cxn ang="0">
                  <a:pos x="T4" y="T5"/>
                </a:cxn>
                <a:cxn ang="0">
                  <a:pos x="T6" y="T7"/>
                </a:cxn>
                <a:cxn ang="0">
                  <a:pos x="T8" y="T9"/>
                </a:cxn>
                <a:cxn ang="0">
                  <a:pos x="T10" y="T11"/>
                </a:cxn>
              </a:cxnLst>
              <a:rect l="0" t="0" r="r" b="b"/>
              <a:pathLst>
                <a:path w="223" h="242">
                  <a:moveTo>
                    <a:pt x="37" y="37"/>
                  </a:moveTo>
                  <a:lnTo>
                    <a:pt x="37" y="37"/>
                  </a:lnTo>
                  <a:cubicBezTo>
                    <a:pt x="0" y="56"/>
                    <a:pt x="18" y="148"/>
                    <a:pt x="18" y="148"/>
                  </a:cubicBezTo>
                  <a:cubicBezTo>
                    <a:pt x="18" y="148"/>
                    <a:pt x="0" y="241"/>
                    <a:pt x="92" y="241"/>
                  </a:cubicBezTo>
                  <a:cubicBezTo>
                    <a:pt x="166" y="241"/>
                    <a:pt x="222" y="186"/>
                    <a:pt x="185" y="148"/>
                  </a:cubicBezTo>
                  <a:cubicBezTo>
                    <a:pt x="148" y="112"/>
                    <a:pt x="92" y="0"/>
                    <a:pt x="37"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8" name="Freeform 52">
              <a:extLst>
                <a:ext uri="{FF2B5EF4-FFF2-40B4-BE49-F238E27FC236}">
                  <a16:creationId xmlns:a16="http://schemas.microsoft.com/office/drawing/2014/main" id="{E15F9762-DB3D-4845-88FB-1EA81C17E70E}"/>
                </a:ext>
              </a:extLst>
            </p:cNvPr>
            <p:cNvSpPr>
              <a:spLocks noChangeArrowheads="1"/>
            </p:cNvSpPr>
            <p:nvPr/>
          </p:nvSpPr>
          <p:spPr bwMode="auto">
            <a:xfrm>
              <a:off x="949325" y="2905125"/>
              <a:ext cx="53975" cy="93663"/>
            </a:xfrm>
            <a:custGeom>
              <a:avLst/>
              <a:gdLst>
                <a:gd name="T0" fmla="*/ 36 w 149"/>
                <a:gd name="T1" fmla="*/ 19 h 261"/>
                <a:gd name="T2" fmla="*/ 36 w 149"/>
                <a:gd name="T3" fmla="*/ 19 h 261"/>
                <a:gd name="T4" fmla="*/ 0 w 149"/>
                <a:gd name="T5" fmla="*/ 148 h 261"/>
                <a:gd name="T6" fmla="*/ 111 w 149"/>
                <a:gd name="T7" fmla="*/ 204 h 261"/>
                <a:gd name="T8" fmla="*/ 74 w 149"/>
                <a:gd name="T9" fmla="*/ 93 h 261"/>
                <a:gd name="T10" fmla="*/ 36 w 149"/>
                <a:gd name="T11" fmla="*/ 19 h 261"/>
              </a:gdLst>
              <a:ahLst/>
              <a:cxnLst>
                <a:cxn ang="0">
                  <a:pos x="T0" y="T1"/>
                </a:cxn>
                <a:cxn ang="0">
                  <a:pos x="T2" y="T3"/>
                </a:cxn>
                <a:cxn ang="0">
                  <a:pos x="T4" y="T5"/>
                </a:cxn>
                <a:cxn ang="0">
                  <a:pos x="T6" y="T7"/>
                </a:cxn>
                <a:cxn ang="0">
                  <a:pos x="T8" y="T9"/>
                </a:cxn>
                <a:cxn ang="0">
                  <a:pos x="T10" y="T11"/>
                </a:cxn>
              </a:cxnLst>
              <a:rect l="0" t="0" r="r" b="b"/>
              <a:pathLst>
                <a:path w="149" h="261">
                  <a:moveTo>
                    <a:pt x="36" y="19"/>
                  </a:moveTo>
                  <a:lnTo>
                    <a:pt x="36" y="19"/>
                  </a:lnTo>
                  <a:cubicBezTo>
                    <a:pt x="36" y="19"/>
                    <a:pt x="0" y="111"/>
                    <a:pt x="0" y="148"/>
                  </a:cubicBezTo>
                  <a:cubicBezTo>
                    <a:pt x="0" y="185"/>
                    <a:pt x="74" y="260"/>
                    <a:pt x="111" y="204"/>
                  </a:cubicBezTo>
                  <a:cubicBezTo>
                    <a:pt x="148" y="130"/>
                    <a:pt x="74" y="93"/>
                    <a:pt x="74" y="93"/>
                  </a:cubicBezTo>
                  <a:cubicBezTo>
                    <a:pt x="74" y="93"/>
                    <a:pt x="74" y="0"/>
                    <a:pt x="36" y="1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69" name="Freeform 53">
              <a:extLst>
                <a:ext uri="{FF2B5EF4-FFF2-40B4-BE49-F238E27FC236}">
                  <a16:creationId xmlns:a16="http://schemas.microsoft.com/office/drawing/2014/main" id="{444226A0-5E19-074B-89A6-B08E8005F89E}"/>
                </a:ext>
              </a:extLst>
            </p:cNvPr>
            <p:cNvSpPr>
              <a:spLocks noChangeArrowheads="1"/>
            </p:cNvSpPr>
            <p:nvPr/>
          </p:nvSpPr>
          <p:spPr bwMode="auto">
            <a:xfrm>
              <a:off x="1430338" y="1589088"/>
              <a:ext cx="87312" cy="41275"/>
            </a:xfrm>
            <a:custGeom>
              <a:avLst/>
              <a:gdLst>
                <a:gd name="T0" fmla="*/ 93 w 242"/>
                <a:gd name="T1" fmla="*/ 0 h 113"/>
                <a:gd name="T2" fmla="*/ 93 w 242"/>
                <a:gd name="T3" fmla="*/ 0 h 113"/>
                <a:gd name="T4" fmla="*/ 19 w 242"/>
                <a:gd name="T5" fmla="*/ 56 h 113"/>
                <a:gd name="T6" fmla="*/ 130 w 242"/>
                <a:gd name="T7" fmla="*/ 112 h 113"/>
                <a:gd name="T8" fmla="*/ 93 w 242"/>
                <a:gd name="T9" fmla="*/ 0 h 113"/>
              </a:gdLst>
              <a:ahLst/>
              <a:cxnLst>
                <a:cxn ang="0">
                  <a:pos x="T0" y="T1"/>
                </a:cxn>
                <a:cxn ang="0">
                  <a:pos x="T2" y="T3"/>
                </a:cxn>
                <a:cxn ang="0">
                  <a:pos x="T4" y="T5"/>
                </a:cxn>
                <a:cxn ang="0">
                  <a:pos x="T6" y="T7"/>
                </a:cxn>
                <a:cxn ang="0">
                  <a:pos x="T8" y="T9"/>
                </a:cxn>
              </a:cxnLst>
              <a:rect l="0" t="0" r="r" b="b"/>
              <a:pathLst>
                <a:path w="242" h="113">
                  <a:moveTo>
                    <a:pt x="93" y="0"/>
                  </a:moveTo>
                  <a:lnTo>
                    <a:pt x="93" y="0"/>
                  </a:lnTo>
                  <a:cubicBezTo>
                    <a:pt x="93" y="0"/>
                    <a:pt x="0" y="19"/>
                    <a:pt x="19" y="56"/>
                  </a:cubicBezTo>
                  <a:cubicBezTo>
                    <a:pt x="55" y="93"/>
                    <a:pt x="130" y="112"/>
                    <a:pt x="130" y="112"/>
                  </a:cubicBezTo>
                  <a:cubicBezTo>
                    <a:pt x="130" y="112"/>
                    <a:pt x="241" y="19"/>
                    <a:pt x="93"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0" name="Freeform 54">
              <a:extLst>
                <a:ext uri="{FF2B5EF4-FFF2-40B4-BE49-F238E27FC236}">
                  <a16:creationId xmlns:a16="http://schemas.microsoft.com/office/drawing/2014/main" id="{D8A702E5-D373-7149-B380-273966214266}"/>
                </a:ext>
              </a:extLst>
            </p:cNvPr>
            <p:cNvSpPr>
              <a:spLocks noChangeArrowheads="1"/>
            </p:cNvSpPr>
            <p:nvPr/>
          </p:nvSpPr>
          <p:spPr bwMode="auto">
            <a:xfrm>
              <a:off x="1357313" y="1555750"/>
              <a:ext cx="47625" cy="20638"/>
            </a:xfrm>
            <a:custGeom>
              <a:avLst/>
              <a:gdLst>
                <a:gd name="T0" fmla="*/ 0 w 131"/>
                <a:gd name="T1" fmla="*/ 0 h 56"/>
                <a:gd name="T2" fmla="*/ 0 w 131"/>
                <a:gd name="T3" fmla="*/ 0 h 56"/>
                <a:gd name="T4" fmla="*/ 18 w 131"/>
                <a:gd name="T5" fmla="*/ 55 h 56"/>
                <a:gd name="T6" fmla="*/ 0 w 131"/>
                <a:gd name="T7" fmla="*/ 0 h 56"/>
              </a:gdLst>
              <a:ahLst/>
              <a:cxnLst>
                <a:cxn ang="0">
                  <a:pos x="T0" y="T1"/>
                </a:cxn>
                <a:cxn ang="0">
                  <a:pos x="T2" y="T3"/>
                </a:cxn>
                <a:cxn ang="0">
                  <a:pos x="T4" y="T5"/>
                </a:cxn>
                <a:cxn ang="0">
                  <a:pos x="T6" y="T7"/>
                </a:cxn>
              </a:cxnLst>
              <a:rect l="0" t="0" r="r" b="b"/>
              <a:pathLst>
                <a:path w="131" h="56">
                  <a:moveTo>
                    <a:pt x="0" y="0"/>
                  </a:moveTo>
                  <a:lnTo>
                    <a:pt x="0" y="0"/>
                  </a:lnTo>
                  <a:cubicBezTo>
                    <a:pt x="18" y="55"/>
                    <a:pt x="18" y="55"/>
                    <a:pt x="18" y="55"/>
                  </a:cubicBezTo>
                  <a:cubicBezTo>
                    <a:pt x="18" y="55"/>
                    <a:pt x="130" y="0"/>
                    <a:pt x="0" y="0"/>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1" name="Freeform 55">
              <a:extLst>
                <a:ext uri="{FF2B5EF4-FFF2-40B4-BE49-F238E27FC236}">
                  <a16:creationId xmlns:a16="http://schemas.microsoft.com/office/drawing/2014/main" id="{11EF6307-26B4-D24D-9776-DAF04D3B5492}"/>
                </a:ext>
              </a:extLst>
            </p:cNvPr>
            <p:cNvSpPr>
              <a:spLocks noChangeArrowheads="1"/>
            </p:cNvSpPr>
            <p:nvPr/>
          </p:nvSpPr>
          <p:spPr bwMode="auto">
            <a:xfrm>
              <a:off x="1663700" y="1582738"/>
              <a:ext cx="53975" cy="66675"/>
            </a:xfrm>
            <a:custGeom>
              <a:avLst/>
              <a:gdLst>
                <a:gd name="T0" fmla="*/ 56 w 149"/>
                <a:gd name="T1" fmla="*/ 0 h 186"/>
                <a:gd name="T2" fmla="*/ 56 w 149"/>
                <a:gd name="T3" fmla="*/ 0 h 186"/>
                <a:gd name="T4" fmla="*/ 0 w 149"/>
                <a:gd name="T5" fmla="*/ 74 h 186"/>
                <a:gd name="T6" fmla="*/ 74 w 149"/>
                <a:gd name="T7" fmla="*/ 111 h 186"/>
                <a:gd name="T8" fmla="*/ 56 w 149"/>
                <a:gd name="T9" fmla="*/ 0 h 186"/>
              </a:gdLst>
              <a:ahLst/>
              <a:cxnLst>
                <a:cxn ang="0">
                  <a:pos x="T0" y="T1"/>
                </a:cxn>
                <a:cxn ang="0">
                  <a:pos x="T2" y="T3"/>
                </a:cxn>
                <a:cxn ang="0">
                  <a:pos x="T4" y="T5"/>
                </a:cxn>
                <a:cxn ang="0">
                  <a:pos x="T6" y="T7"/>
                </a:cxn>
                <a:cxn ang="0">
                  <a:pos x="T8" y="T9"/>
                </a:cxn>
              </a:cxnLst>
              <a:rect l="0" t="0" r="r" b="b"/>
              <a:pathLst>
                <a:path w="149" h="186">
                  <a:moveTo>
                    <a:pt x="56" y="0"/>
                  </a:moveTo>
                  <a:lnTo>
                    <a:pt x="56" y="0"/>
                  </a:lnTo>
                  <a:cubicBezTo>
                    <a:pt x="0" y="74"/>
                    <a:pt x="0" y="74"/>
                    <a:pt x="0" y="74"/>
                  </a:cubicBezTo>
                  <a:cubicBezTo>
                    <a:pt x="0" y="74"/>
                    <a:pt x="37" y="185"/>
                    <a:pt x="74" y="111"/>
                  </a:cubicBezTo>
                  <a:cubicBezTo>
                    <a:pt x="93" y="37"/>
                    <a:pt x="148" y="0"/>
                    <a:pt x="56"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2" name="Freeform 56">
              <a:extLst>
                <a:ext uri="{FF2B5EF4-FFF2-40B4-BE49-F238E27FC236}">
                  <a16:creationId xmlns:a16="http://schemas.microsoft.com/office/drawing/2014/main" id="{15B274F3-E321-6A49-B72D-D341FB1E5385}"/>
                </a:ext>
              </a:extLst>
            </p:cNvPr>
            <p:cNvSpPr>
              <a:spLocks noChangeArrowheads="1"/>
            </p:cNvSpPr>
            <p:nvPr/>
          </p:nvSpPr>
          <p:spPr bwMode="auto">
            <a:xfrm>
              <a:off x="1717675" y="1509713"/>
              <a:ext cx="41275" cy="47625"/>
            </a:xfrm>
            <a:custGeom>
              <a:avLst/>
              <a:gdLst>
                <a:gd name="T0" fmla="*/ 0 w 113"/>
                <a:gd name="T1" fmla="*/ 0 h 131"/>
                <a:gd name="T2" fmla="*/ 0 w 113"/>
                <a:gd name="T3" fmla="*/ 0 h 131"/>
                <a:gd name="T4" fmla="*/ 19 w 113"/>
                <a:gd name="T5" fmla="*/ 130 h 131"/>
                <a:gd name="T6" fmla="*/ 0 w 113"/>
                <a:gd name="T7" fmla="*/ 0 h 131"/>
              </a:gdLst>
              <a:ahLst/>
              <a:cxnLst>
                <a:cxn ang="0">
                  <a:pos x="T0" y="T1"/>
                </a:cxn>
                <a:cxn ang="0">
                  <a:pos x="T2" y="T3"/>
                </a:cxn>
                <a:cxn ang="0">
                  <a:pos x="T4" y="T5"/>
                </a:cxn>
                <a:cxn ang="0">
                  <a:pos x="T6" y="T7"/>
                </a:cxn>
              </a:cxnLst>
              <a:rect l="0" t="0" r="r" b="b"/>
              <a:pathLst>
                <a:path w="113" h="131">
                  <a:moveTo>
                    <a:pt x="0" y="0"/>
                  </a:moveTo>
                  <a:lnTo>
                    <a:pt x="0" y="0"/>
                  </a:lnTo>
                  <a:cubicBezTo>
                    <a:pt x="19" y="130"/>
                    <a:pt x="19" y="130"/>
                    <a:pt x="19" y="130"/>
                  </a:cubicBezTo>
                  <a:cubicBezTo>
                    <a:pt x="19" y="130"/>
                    <a:pt x="112" y="0"/>
                    <a:pt x="0"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3" name="Freeform 57">
              <a:extLst>
                <a:ext uri="{FF2B5EF4-FFF2-40B4-BE49-F238E27FC236}">
                  <a16:creationId xmlns:a16="http://schemas.microsoft.com/office/drawing/2014/main" id="{D5E435F5-438E-8D44-9066-6D37CEA087FA}"/>
                </a:ext>
              </a:extLst>
            </p:cNvPr>
            <p:cNvSpPr>
              <a:spLocks noChangeArrowheads="1"/>
            </p:cNvSpPr>
            <p:nvPr/>
          </p:nvSpPr>
          <p:spPr bwMode="auto">
            <a:xfrm>
              <a:off x="1490663" y="1101725"/>
              <a:ext cx="39687" cy="66675"/>
            </a:xfrm>
            <a:custGeom>
              <a:avLst/>
              <a:gdLst>
                <a:gd name="T0" fmla="*/ 18 w 112"/>
                <a:gd name="T1" fmla="*/ 0 h 186"/>
                <a:gd name="T2" fmla="*/ 18 w 112"/>
                <a:gd name="T3" fmla="*/ 0 h 186"/>
                <a:gd name="T4" fmla="*/ 0 w 112"/>
                <a:gd name="T5" fmla="*/ 74 h 186"/>
                <a:gd name="T6" fmla="*/ 111 w 112"/>
                <a:gd name="T7" fmla="*/ 130 h 186"/>
                <a:gd name="T8" fmla="*/ 18 w 112"/>
                <a:gd name="T9" fmla="*/ 0 h 186"/>
              </a:gdLst>
              <a:ahLst/>
              <a:cxnLst>
                <a:cxn ang="0">
                  <a:pos x="T0" y="T1"/>
                </a:cxn>
                <a:cxn ang="0">
                  <a:pos x="T2" y="T3"/>
                </a:cxn>
                <a:cxn ang="0">
                  <a:pos x="T4" y="T5"/>
                </a:cxn>
                <a:cxn ang="0">
                  <a:pos x="T6" y="T7"/>
                </a:cxn>
                <a:cxn ang="0">
                  <a:pos x="T8" y="T9"/>
                </a:cxn>
              </a:cxnLst>
              <a:rect l="0" t="0" r="r" b="b"/>
              <a:pathLst>
                <a:path w="112" h="186">
                  <a:moveTo>
                    <a:pt x="18" y="0"/>
                  </a:moveTo>
                  <a:lnTo>
                    <a:pt x="18" y="0"/>
                  </a:lnTo>
                  <a:cubicBezTo>
                    <a:pt x="0" y="74"/>
                    <a:pt x="0" y="74"/>
                    <a:pt x="0" y="74"/>
                  </a:cubicBezTo>
                  <a:cubicBezTo>
                    <a:pt x="0" y="74"/>
                    <a:pt x="111" y="185"/>
                    <a:pt x="111" y="130"/>
                  </a:cubicBezTo>
                  <a:cubicBezTo>
                    <a:pt x="111" y="74"/>
                    <a:pt x="74" y="19"/>
                    <a:pt x="18"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4" name="Freeform 65">
              <a:extLst>
                <a:ext uri="{FF2B5EF4-FFF2-40B4-BE49-F238E27FC236}">
                  <a16:creationId xmlns:a16="http://schemas.microsoft.com/office/drawing/2014/main" id="{691E7EBF-941A-614D-B2EE-21FFB44CEE69}"/>
                </a:ext>
              </a:extLst>
            </p:cNvPr>
            <p:cNvSpPr>
              <a:spLocks noChangeArrowheads="1"/>
            </p:cNvSpPr>
            <p:nvPr/>
          </p:nvSpPr>
          <p:spPr bwMode="auto">
            <a:xfrm>
              <a:off x="1417638" y="2938463"/>
              <a:ext cx="260350" cy="80962"/>
            </a:xfrm>
            <a:custGeom>
              <a:avLst/>
              <a:gdLst>
                <a:gd name="T0" fmla="*/ 74 w 724"/>
                <a:gd name="T1" fmla="*/ 37 h 223"/>
                <a:gd name="T2" fmla="*/ 74 w 724"/>
                <a:gd name="T3" fmla="*/ 37 h 223"/>
                <a:gd name="T4" fmla="*/ 241 w 724"/>
                <a:gd name="T5" fmla="*/ 37 h 223"/>
                <a:gd name="T6" fmla="*/ 501 w 724"/>
                <a:gd name="T7" fmla="*/ 37 h 223"/>
                <a:gd name="T8" fmla="*/ 686 w 724"/>
                <a:gd name="T9" fmla="*/ 92 h 223"/>
                <a:gd name="T10" fmla="*/ 575 w 724"/>
                <a:gd name="T11" fmla="*/ 203 h 223"/>
                <a:gd name="T12" fmla="*/ 482 w 724"/>
                <a:gd name="T13" fmla="*/ 167 h 223"/>
                <a:gd name="T14" fmla="*/ 278 w 724"/>
                <a:gd name="T15" fmla="*/ 167 h 223"/>
                <a:gd name="T16" fmla="*/ 92 w 724"/>
                <a:gd name="T17" fmla="*/ 203 h 223"/>
                <a:gd name="T18" fmla="*/ 0 w 724"/>
                <a:gd name="T19" fmla="*/ 222 h 223"/>
                <a:gd name="T20" fmla="*/ 74 w 724"/>
                <a:gd name="T21" fmla="*/ 111 h 223"/>
                <a:gd name="T22" fmla="*/ 74 w 724"/>
                <a:gd name="T23"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4" h="223">
                  <a:moveTo>
                    <a:pt x="74" y="37"/>
                  </a:moveTo>
                  <a:lnTo>
                    <a:pt x="74" y="37"/>
                  </a:lnTo>
                  <a:cubicBezTo>
                    <a:pt x="74" y="37"/>
                    <a:pt x="111" y="0"/>
                    <a:pt x="241" y="37"/>
                  </a:cubicBezTo>
                  <a:cubicBezTo>
                    <a:pt x="371" y="55"/>
                    <a:pt x="389" y="37"/>
                    <a:pt x="501" y="37"/>
                  </a:cubicBezTo>
                  <a:cubicBezTo>
                    <a:pt x="593" y="55"/>
                    <a:pt x="723" y="18"/>
                    <a:pt x="686" y="92"/>
                  </a:cubicBezTo>
                  <a:cubicBezTo>
                    <a:pt x="649" y="167"/>
                    <a:pt x="668" y="185"/>
                    <a:pt x="575" y="203"/>
                  </a:cubicBezTo>
                  <a:cubicBezTo>
                    <a:pt x="482" y="222"/>
                    <a:pt x="519" y="167"/>
                    <a:pt x="482" y="167"/>
                  </a:cubicBezTo>
                  <a:cubicBezTo>
                    <a:pt x="427" y="167"/>
                    <a:pt x="334" y="129"/>
                    <a:pt x="278" y="167"/>
                  </a:cubicBezTo>
                  <a:cubicBezTo>
                    <a:pt x="204" y="203"/>
                    <a:pt x="148" y="203"/>
                    <a:pt x="92" y="203"/>
                  </a:cubicBezTo>
                  <a:cubicBezTo>
                    <a:pt x="56" y="203"/>
                    <a:pt x="0" y="222"/>
                    <a:pt x="0" y="222"/>
                  </a:cubicBezTo>
                  <a:cubicBezTo>
                    <a:pt x="0" y="222"/>
                    <a:pt x="74" y="129"/>
                    <a:pt x="74" y="111"/>
                  </a:cubicBezTo>
                  <a:cubicBezTo>
                    <a:pt x="74" y="74"/>
                    <a:pt x="148" y="55"/>
                    <a:pt x="74" y="37"/>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5" name="Freeform 66">
              <a:extLst>
                <a:ext uri="{FF2B5EF4-FFF2-40B4-BE49-F238E27FC236}">
                  <a16:creationId xmlns:a16="http://schemas.microsoft.com/office/drawing/2014/main" id="{0952A21A-0F88-A74E-A3F1-4F2F7F367804}"/>
                </a:ext>
              </a:extLst>
            </p:cNvPr>
            <p:cNvSpPr>
              <a:spLocks noChangeArrowheads="1"/>
            </p:cNvSpPr>
            <p:nvPr/>
          </p:nvSpPr>
          <p:spPr bwMode="auto">
            <a:xfrm>
              <a:off x="3440113" y="4127500"/>
              <a:ext cx="33337" cy="53975"/>
            </a:xfrm>
            <a:custGeom>
              <a:avLst/>
              <a:gdLst>
                <a:gd name="T0" fmla="*/ 37 w 93"/>
                <a:gd name="T1" fmla="*/ 37 h 148"/>
                <a:gd name="T2" fmla="*/ 37 w 93"/>
                <a:gd name="T3" fmla="*/ 37 h 148"/>
                <a:gd name="T4" fmla="*/ 0 w 93"/>
                <a:gd name="T5" fmla="*/ 129 h 148"/>
                <a:gd name="T6" fmla="*/ 92 w 93"/>
                <a:gd name="T7" fmla="*/ 110 h 148"/>
                <a:gd name="T8" fmla="*/ 37 w 93"/>
                <a:gd name="T9" fmla="*/ 37 h 148"/>
              </a:gdLst>
              <a:ahLst/>
              <a:cxnLst>
                <a:cxn ang="0">
                  <a:pos x="T0" y="T1"/>
                </a:cxn>
                <a:cxn ang="0">
                  <a:pos x="T2" y="T3"/>
                </a:cxn>
                <a:cxn ang="0">
                  <a:pos x="T4" y="T5"/>
                </a:cxn>
                <a:cxn ang="0">
                  <a:pos x="T6" y="T7"/>
                </a:cxn>
                <a:cxn ang="0">
                  <a:pos x="T8" y="T9"/>
                </a:cxn>
              </a:cxnLst>
              <a:rect l="0" t="0" r="r" b="b"/>
              <a:pathLst>
                <a:path w="93" h="148">
                  <a:moveTo>
                    <a:pt x="37" y="37"/>
                  </a:moveTo>
                  <a:lnTo>
                    <a:pt x="37" y="37"/>
                  </a:lnTo>
                  <a:cubicBezTo>
                    <a:pt x="37" y="37"/>
                    <a:pt x="0" y="91"/>
                    <a:pt x="0" y="129"/>
                  </a:cubicBezTo>
                  <a:cubicBezTo>
                    <a:pt x="18" y="147"/>
                    <a:pt x="92" y="147"/>
                    <a:pt x="92" y="110"/>
                  </a:cubicBezTo>
                  <a:cubicBezTo>
                    <a:pt x="92" y="91"/>
                    <a:pt x="92" y="0"/>
                    <a:pt x="37"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6" name="Freeform 67">
              <a:extLst>
                <a:ext uri="{FF2B5EF4-FFF2-40B4-BE49-F238E27FC236}">
                  <a16:creationId xmlns:a16="http://schemas.microsoft.com/office/drawing/2014/main" id="{02FFDB44-BD03-774F-86A1-0C6130BED383}"/>
                </a:ext>
              </a:extLst>
            </p:cNvPr>
            <p:cNvSpPr>
              <a:spLocks noChangeArrowheads="1"/>
            </p:cNvSpPr>
            <p:nvPr/>
          </p:nvSpPr>
          <p:spPr bwMode="auto">
            <a:xfrm>
              <a:off x="3506788" y="4025900"/>
              <a:ext cx="41275" cy="41275"/>
            </a:xfrm>
            <a:custGeom>
              <a:avLst/>
              <a:gdLst>
                <a:gd name="T0" fmla="*/ 19 w 113"/>
                <a:gd name="T1" fmla="*/ 56 h 113"/>
                <a:gd name="T2" fmla="*/ 19 w 113"/>
                <a:gd name="T3" fmla="*/ 56 h 113"/>
                <a:gd name="T4" fmla="*/ 19 w 113"/>
                <a:gd name="T5" fmla="*/ 112 h 113"/>
                <a:gd name="T6" fmla="*/ 93 w 113"/>
                <a:gd name="T7" fmla="*/ 74 h 113"/>
                <a:gd name="T8" fmla="*/ 19 w 113"/>
                <a:gd name="T9" fmla="*/ 56 h 113"/>
              </a:gdLst>
              <a:ahLst/>
              <a:cxnLst>
                <a:cxn ang="0">
                  <a:pos x="T0" y="T1"/>
                </a:cxn>
                <a:cxn ang="0">
                  <a:pos x="T2" y="T3"/>
                </a:cxn>
                <a:cxn ang="0">
                  <a:pos x="T4" y="T5"/>
                </a:cxn>
                <a:cxn ang="0">
                  <a:pos x="T6" y="T7"/>
                </a:cxn>
                <a:cxn ang="0">
                  <a:pos x="T8" y="T9"/>
                </a:cxn>
              </a:cxnLst>
              <a:rect l="0" t="0" r="r" b="b"/>
              <a:pathLst>
                <a:path w="113" h="113">
                  <a:moveTo>
                    <a:pt x="19" y="56"/>
                  </a:moveTo>
                  <a:lnTo>
                    <a:pt x="19" y="56"/>
                  </a:lnTo>
                  <a:cubicBezTo>
                    <a:pt x="19" y="56"/>
                    <a:pt x="0" y="112"/>
                    <a:pt x="19" y="112"/>
                  </a:cubicBezTo>
                  <a:cubicBezTo>
                    <a:pt x="37" y="112"/>
                    <a:pt x="93" y="74"/>
                    <a:pt x="93" y="74"/>
                  </a:cubicBezTo>
                  <a:cubicBezTo>
                    <a:pt x="93" y="74"/>
                    <a:pt x="112" y="0"/>
                    <a:pt x="19" y="5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7" name="Freeform 68">
              <a:extLst>
                <a:ext uri="{FF2B5EF4-FFF2-40B4-BE49-F238E27FC236}">
                  <a16:creationId xmlns:a16="http://schemas.microsoft.com/office/drawing/2014/main" id="{6D5944FA-0ADC-E047-B546-4612F3D08469}"/>
                </a:ext>
              </a:extLst>
            </p:cNvPr>
            <p:cNvSpPr>
              <a:spLocks noChangeArrowheads="1"/>
            </p:cNvSpPr>
            <p:nvPr/>
          </p:nvSpPr>
          <p:spPr bwMode="auto">
            <a:xfrm>
              <a:off x="3627438" y="3825875"/>
              <a:ext cx="66675" cy="73025"/>
            </a:xfrm>
            <a:custGeom>
              <a:avLst/>
              <a:gdLst>
                <a:gd name="T0" fmla="*/ 37 w 186"/>
                <a:gd name="T1" fmla="*/ 92 h 205"/>
                <a:gd name="T2" fmla="*/ 37 w 186"/>
                <a:gd name="T3" fmla="*/ 92 h 205"/>
                <a:gd name="T4" fmla="*/ 19 w 186"/>
                <a:gd name="T5" fmla="*/ 130 h 205"/>
                <a:gd name="T6" fmla="*/ 37 w 186"/>
                <a:gd name="T7" fmla="*/ 204 h 205"/>
                <a:gd name="T8" fmla="*/ 130 w 186"/>
                <a:gd name="T9" fmla="*/ 167 h 205"/>
                <a:gd name="T10" fmla="*/ 149 w 186"/>
                <a:gd name="T11" fmla="*/ 56 h 205"/>
                <a:gd name="T12" fmla="*/ 37 w 186"/>
                <a:gd name="T13" fmla="*/ 92 h 205"/>
              </a:gdLst>
              <a:ahLst/>
              <a:cxnLst>
                <a:cxn ang="0">
                  <a:pos x="T0" y="T1"/>
                </a:cxn>
                <a:cxn ang="0">
                  <a:pos x="T2" y="T3"/>
                </a:cxn>
                <a:cxn ang="0">
                  <a:pos x="T4" y="T5"/>
                </a:cxn>
                <a:cxn ang="0">
                  <a:pos x="T6" y="T7"/>
                </a:cxn>
                <a:cxn ang="0">
                  <a:pos x="T8" y="T9"/>
                </a:cxn>
                <a:cxn ang="0">
                  <a:pos x="T10" y="T11"/>
                </a:cxn>
                <a:cxn ang="0">
                  <a:pos x="T12" y="T13"/>
                </a:cxn>
              </a:cxnLst>
              <a:rect l="0" t="0" r="r" b="b"/>
              <a:pathLst>
                <a:path w="186" h="205">
                  <a:moveTo>
                    <a:pt x="37" y="92"/>
                  </a:moveTo>
                  <a:lnTo>
                    <a:pt x="37" y="92"/>
                  </a:lnTo>
                  <a:cubicBezTo>
                    <a:pt x="19" y="130"/>
                    <a:pt x="19" y="130"/>
                    <a:pt x="19" y="130"/>
                  </a:cubicBezTo>
                  <a:cubicBezTo>
                    <a:pt x="19" y="130"/>
                    <a:pt x="0" y="185"/>
                    <a:pt x="37" y="204"/>
                  </a:cubicBezTo>
                  <a:cubicBezTo>
                    <a:pt x="74" y="204"/>
                    <a:pt x="74" y="185"/>
                    <a:pt x="130" y="167"/>
                  </a:cubicBezTo>
                  <a:cubicBezTo>
                    <a:pt x="167" y="130"/>
                    <a:pt x="185" y="74"/>
                    <a:pt x="149" y="56"/>
                  </a:cubicBezTo>
                  <a:cubicBezTo>
                    <a:pt x="130" y="37"/>
                    <a:pt x="56" y="0"/>
                    <a:pt x="37" y="92"/>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8" name="Freeform 69">
              <a:extLst>
                <a:ext uri="{FF2B5EF4-FFF2-40B4-BE49-F238E27FC236}">
                  <a16:creationId xmlns:a16="http://schemas.microsoft.com/office/drawing/2014/main" id="{9E44063B-CFCB-9940-A531-9D37E8CEB33B}"/>
                </a:ext>
              </a:extLst>
            </p:cNvPr>
            <p:cNvSpPr>
              <a:spLocks noChangeArrowheads="1"/>
            </p:cNvSpPr>
            <p:nvPr/>
          </p:nvSpPr>
          <p:spPr bwMode="auto">
            <a:xfrm>
              <a:off x="1390650" y="1670050"/>
              <a:ext cx="768350" cy="614363"/>
            </a:xfrm>
            <a:custGeom>
              <a:avLst/>
              <a:gdLst>
                <a:gd name="T0" fmla="*/ 964 w 2134"/>
                <a:gd name="T1" fmla="*/ 37 h 1708"/>
                <a:gd name="T2" fmla="*/ 964 w 2134"/>
                <a:gd name="T3" fmla="*/ 37 h 1708"/>
                <a:gd name="T4" fmla="*/ 2133 w 2134"/>
                <a:gd name="T5" fmla="*/ 0 h 1708"/>
                <a:gd name="T6" fmla="*/ 2133 w 2134"/>
                <a:gd name="T7" fmla="*/ 519 h 1708"/>
                <a:gd name="T8" fmla="*/ 1279 w 2134"/>
                <a:gd name="T9" fmla="*/ 538 h 1708"/>
                <a:gd name="T10" fmla="*/ 1261 w 2134"/>
                <a:gd name="T11" fmla="*/ 890 h 1708"/>
                <a:gd name="T12" fmla="*/ 1243 w 2134"/>
                <a:gd name="T13" fmla="*/ 1131 h 1708"/>
                <a:gd name="T14" fmla="*/ 1057 w 2134"/>
                <a:gd name="T15" fmla="*/ 1280 h 1708"/>
                <a:gd name="T16" fmla="*/ 1020 w 2134"/>
                <a:gd name="T17" fmla="*/ 1410 h 1708"/>
                <a:gd name="T18" fmla="*/ 1020 w 2134"/>
                <a:gd name="T19" fmla="*/ 1596 h 1708"/>
                <a:gd name="T20" fmla="*/ 964 w 2134"/>
                <a:gd name="T21" fmla="*/ 1707 h 1708"/>
                <a:gd name="T22" fmla="*/ 0 w 2134"/>
                <a:gd name="T23" fmla="*/ 1632 h 1708"/>
                <a:gd name="T24" fmla="*/ 55 w 2134"/>
                <a:gd name="T25" fmla="*/ 1502 h 1708"/>
                <a:gd name="T26" fmla="*/ 92 w 2134"/>
                <a:gd name="T27" fmla="*/ 1447 h 1708"/>
                <a:gd name="T28" fmla="*/ 148 w 2134"/>
                <a:gd name="T29" fmla="*/ 1336 h 1708"/>
                <a:gd name="T30" fmla="*/ 296 w 2134"/>
                <a:gd name="T31" fmla="*/ 1095 h 1708"/>
                <a:gd name="T32" fmla="*/ 426 w 2134"/>
                <a:gd name="T33" fmla="*/ 854 h 1708"/>
                <a:gd name="T34" fmla="*/ 575 w 2134"/>
                <a:gd name="T35" fmla="*/ 760 h 1708"/>
                <a:gd name="T36" fmla="*/ 612 w 2134"/>
                <a:gd name="T37" fmla="*/ 649 h 1708"/>
                <a:gd name="T38" fmla="*/ 649 w 2134"/>
                <a:gd name="T39" fmla="*/ 464 h 1708"/>
                <a:gd name="T40" fmla="*/ 908 w 2134"/>
                <a:gd name="T41" fmla="*/ 186 h 1708"/>
                <a:gd name="T42" fmla="*/ 964 w 2134"/>
                <a:gd name="T43" fmla="*/ 37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34" h="1708">
                  <a:moveTo>
                    <a:pt x="964" y="37"/>
                  </a:moveTo>
                  <a:lnTo>
                    <a:pt x="964" y="37"/>
                  </a:lnTo>
                  <a:cubicBezTo>
                    <a:pt x="2133" y="0"/>
                    <a:pt x="2133" y="0"/>
                    <a:pt x="2133" y="0"/>
                  </a:cubicBezTo>
                  <a:cubicBezTo>
                    <a:pt x="2133" y="519"/>
                    <a:pt x="2133" y="519"/>
                    <a:pt x="2133" y="519"/>
                  </a:cubicBezTo>
                  <a:cubicBezTo>
                    <a:pt x="1279" y="538"/>
                    <a:pt x="1279" y="538"/>
                    <a:pt x="1279" y="538"/>
                  </a:cubicBezTo>
                  <a:cubicBezTo>
                    <a:pt x="1279" y="538"/>
                    <a:pt x="1261" y="872"/>
                    <a:pt x="1261" y="890"/>
                  </a:cubicBezTo>
                  <a:cubicBezTo>
                    <a:pt x="1261" y="928"/>
                    <a:pt x="1279" y="1076"/>
                    <a:pt x="1243" y="1131"/>
                  </a:cubicBezTo>
                  <a:cubicBezTo>
                    <a:pt x="1205" y="1169"/>
                    <a:pt x="1057" y="1243"/>
                    <a:pt x="1057" y="1280"/>
                  </a:cubicBezTo>
                  <a:cubicBezTo>
                    <a:pt x="1038" y="1299"/>
                    <a:pt x="1020" y="1373"/>
                    <a:pt x="1020" y="1410"/>
                  </a:cubicBezTo>
                  <a:cubicBezTo>
                    <a:pt x="1020" y="1447"/>
                    <a:pt x="1038" y="1558"/>
                    <a:pt x="1020" y="1596"/>
                  </a:cubicBezTo>
                  <a:cubicBezTo>
                    <a:pt x="1020" y="1614"/>
                    <a:pt x="983" y="1707"/>
                    <a:pt x="964" y="1707"/>
                  </a:cubicBezTo>
                  <a:cubicBezTo>
                    <a:pt x="0" y="1632"/>
                    <a:pt x="0" y="1632"/>
                    <a:pt x="0" y="1632"/>
                  </a:cubicBezTo>
                  <a:cubicBezTo>
                    <a:pt x="0" y="1632"/>
                    <a:pt x="18" y="1540"/>
                    <a:pt x="55" y="1502"/>
                  </a:cubicBezTo>
                  <a:cubicBezTo>
                    <a:pt x="55" y="1502"/>
                    <a:pt x="92" y="1484"/>
                    <a:pt x="92" y="1447"/>
                  </a:cubicBezTo>
                  <a:cubicBezTo>
                    <a:pt x="92" y="1447"/>
                    <a:pt x="92" y="1373"/>
                    <a:pt x="148" y="1336"/>
                  </a:cubicBezTo>
                  <a:cubicBezTo>
                    <a:pt x="222" y="1280"/>
                    <a:pt x="296" y="1095"/>
                    <a:pt x="296" y="1095"/>
                  </a:cubicBezTo>
                  <a:cubicBezTo>
                    <a:pt x="296" y="1095"/>
                    <a:pt x="389" y="872"/>
                    <a:pt x="426" y="854"/>
                  </a:cubicBezTo>
                  <a:cubicBezTo>
                    <a:pt x="445" y="835"/>
                    <a:pt x="501" y="779"/>
                    <a:pt x="575" y="760"/>
                  </a:cubicBezTo>
                  <a:cubicBezTo>
                    <a:pt x="575" y="760"/>
                    <a:pt x="612" y="760"/>
                    <a:pt x="612" y="649"/>
                  </a:cubicBezTo>
                  <a:cubicBezTo>
                    <a:pt x="612" y="649"/>
                    <a:pt x="593" y="519"/>
                    <a:pt x="649" y="464"/>
                  </a:cubicBezTo>
                  <a:cubicBezTo>
                    <a:pt x="723" y="389"/>
                    <a:pt x="890" y="222"/>
                    <a:pt x="908" y="186"/>
                  </a:cubicBezTo>
                  <a:cubicBezTo>
                    <a:pt x="927" y="167"/>
                    <a:pt x="983" y="56"/>
                    <a:pt x="964" y="37"/>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79" name="Freeform 70">
              <a:extLst>
                <a:ext uri="{FF2B5EF4-FFF2-40B4-BE49-F238E27FC236}">
                  <a16:creationId xmlns:a16="http://schemas.microsoft.com/office/drawing/2014/main" id="{47C901DB-F0F7-2447-B55B-465159900858}"/>
                </a:ext>
              </a:extLst>
            </p:cNvPr>
            <p:cNvSpPr>
              <a:spLocks noChangeArrowheads="1"/>
            </p:cNvSpPr>
            <p:nvPr/>
          </p:nvSpPr>
          <p:spPr bwMode="auto">
            <a:xfrm>
              <a:off x="5849938" y="5014913"/>
              <a:ext cx="127000" cy="487362"/>
            </a:xfrm>
            <a:custGeom>
              <a:avLst/>
              <a:gdLst>
                <a:gd name="T0" fmla="*/ 38 w 354"/>
                <a:gd name="T1" fmla="*/ 55 h 1355"/>
                <a:gd name="T2" fmla="*/ 38 w 354"/>
                <a:gd name="T3" fmla="*/ 55 h 1355"/>
                <a:gd name="T4" fmla="*/ 38 w 354"/>
                <a:gd name="T5" fmla="*/ 204 h 1355"/>
                <a:gd name="T6" fmla="*/ 38 w 354"/>
                <a:gd name="T7" fmla="*/ 371 h 1355"/>
                <a:gd name="T8" fmla="*/ 19 w 354"/>
                <a:gd name="T9" fmla="*/ 464 h 1355"/>
                <a:gd name="T10" fmla="*/ 56 w 354"/>
                <a:gd name="T11" fmla="*/ 538 h 1355"/>
                <a:gd name="T12" fmla="*/ 19 w 354"/>
                <a:gd name="T13" fmla="*/ 686 h 1355"/>
                <a:gd name="T14" fmla="*/ 19 w 354"/>
                <a:gd name="T15" fmla="*/ 816 h 1355"/>
                <a:gd name="T16" fmla="*/ 75 w 354"/>
                <a:gd name="T17" fmla="*/ 1002 h 1355"/>
                <a:gd name="T18" fmla="*/ 112 w 354"/>
                <a:gd name="T19" fmla="*/ 1076 h 1355"/>
                <a:gd name="T20" fmla="*/ 130 w 354"/>
                <a:gd name="T21" fmla="*/ 1187 h 1355"/>
                <a:gd name="T22" fmla="*/ 241 w 354"/>
                <a:gd name="T23" fmla="*/ 1243 h 1355"/>
                <a:gd name="T24" fmla="*/ 335 w 354"/>
                <a:gd name="T25" fmla="*/ 1280 h 1355"/>
                <a:gd name="T26" fmla="*/ 297 w 354"/>
                <a:gd name="T27" fmla="*/ 1094 h 1355"/>
                <a:gd name="T28" fmla="*/ 223 w 354"/>
                <a:gd name="T29" fmla="*/ 983 h 1355"/>
                <a:gd name="T30" fmla="*/ 205 w 354"/>
                <a:gd name="T31" fmla="*/ 761 h 1355"/>
                <a:gd name="T32" fmla="*/ 241 w 354"/>
                <a:gd name="T33" fmla="*/ 649 h 1355"/>
                <a:gd name="T34" fmla="*/ 260 w 354"/>
                <a:gd name="T35" fmla="*/ 464 h 1355"/>
                <a:gd name="T36" fmla="*/ 149 w 354"/>
                <a:gd name="T37" fmla="*/ 260 h 1355"/>
                <a:gd name="T38" fmla="*/ 112 w 354"/>
                <a:gd name="T39" fmla="*/ 93 h 1355"/>
                <a:gd name="T40" fmla="*/ 38 w 354"/>
                <a:gd name="T41" fmla="*/ 55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4" h="1355">
                  <a:moveTo>
                    <a:pt x="38" y="55"/>
                  </a:moveTo>
                  <a:lnTo>
                    <a:pt x="38" y="55"/>
                  </a:lnTo>
                  <a:cubicBezTo>
                    <a:pt x="19" y="93"/>
                    <a:pt x="38" y="148"/>
                    <a:pt x="38" y="204"/>
                  </a:cubicBezTo>
                  <a:cubicBezTo>
                    <a:pt x="38" y="241"/>
                    <a:pt x="19" y="334"/>
                    <a:pt x="38" y="371"/>
                  </a:cubicBezTo>
                  <a:cubicBezTo>
                    <a:pt x="56" y="408"/>
                    <a:pt x="19" y="464"/>
                    <a:pt x="19" y="464"/>
                  </a:cubicBezTo>
                  <a:cubicBezTo>
                    <a:pt x="19" y="482"/>
                    <a:pt x="56" y="501"/>
                    <a:pt x="56" y="538"/>
                  </a:cubicBezTo>
                  <a:cubicBezTo>
                    <a:pt x="56" y="556"/>
                    <a:pt x="38" y="667"/>
                    <a:pt x="19" y="686"/>
                  </a:cubicBezTo>
                  <a:cubicBezTo>
                    <a:pt x="0" y="723"/>
                    <a:pt x="19" y="742"/>
                    <a:pt x="19" y="816"/>
                  </a:cubicBezTo>
                  <a:cubicBezTo>
                    <a:pt x="19" y="909"/>
                    <a:pt x="75" y="946"/>
                    <a:pt x="75" y="1002"/>
                  </a:cubicBezTo>
                  <a:cubicBezTo>
                    <a:pt x="93" y="1057"/>
                    <a:pt x="112" y="1020"/>
                    <a:pt x="112" y="1076"/>
                  </a:cubicBezTo>
                  <a:cubicBezTo>
                    <a:pt x="112" y="1132"/>
                    <a:pt x="112" y="1187"/>
                    <a:pt x="130" y="1187"/>
                  </a:cubicBezTo>
                  <a:cubicBezTo>
                    <a:pt x="167" y="1187"/>
                    <a:pt x="223" y="1206"/>
                    <a:pt x="241" y="1243"/>
                  </a:cubicBezTo>
                  <a:cubicBezTo>
                    <a:pt x="260" y="1261"/>
                    <a:pt x="316" y="1354"/>
                    <a:pt x="335" y="1280"/>
                  </a:cubicBezTo>
                  <a:cubicBezTo>
                    <a:pt x="353" y="1224"/>
                    <a:pt x="353" y="1150"/>
                    <a:pt x="297" y="1094"/>
                  </a:cubicBezTo>
                  <a:cubicBezTo>
                    <a:pt x="260" y="1020"/>
                    <a:pt x="223" y="1020"/>
                    <a:pt x="223" y="983"/>
                  </a:cubicBezTo>
                  <a:cubicBezTo>
                    <a:pt x="205" y="946"/>
                    <a:pt x="186" y="797"/>
                    <a:pt x="205" y="761"/>
                  </a:cubicBezTo>
                  <a:cubicBezTo>
                    <a:pt x="205" y="705"/>
                    <a:pt x="205" y="705"/>
                    <a:pt x="241" y="649"/>
                  </a:cubicBezTo>
                  <a:cubicBezTo>
                    <a:pt x="279" y="593"/>
                    <a:pt x="260" y="464"/>
                    <a:pt x="260" y="464"/>
                  </a:cubicBezTo>
                  <a:cubicBezTo>
                    <a:pt x="260" y="464"/>
                    <a:pt x="167" y="278"/>
                    <a:pt x="149" y="260"/>
                  </a:cubicBezTo>
                  <a:cubicBezTo>
                    <a:pt x="130" y="222"/>
                    <a:pt x="130" y="167"/>
                    <a:pt x="112" y="93"/>
                  </a:cubicBezTo>
                  <a:cubicBezTo>
                    <a:pt x="93" y="37"/>
                    <a:pt x="38" y="0"/>
                    <a:pt x="38" y="5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0" name="Freeform 71">
              <a:extLst>
                <a:ext uri="{FF2B5EF4-FFF2-40B4-BE49-F238E27FC236}">
                  <a16:creationId xmlns:a16="http://schemas.microsoft.com/office/drawing/2014/main" id="{6FF65C2F-336E-144D-B5AF-BF34A014CD6B}"/>
                </a:ext>
              </a:extLst>
            </p:cNvPr>
            <p:cNvSpPr>
              <a:spLocks noChangeArrowheads="1"/>
            </p:cNvSpPr>
            <p:nvPr/>
          </p:nvSpPr>
          <p:spPr bwMode="auto">
            <a:xfrm>
              <a:off x="5464175" y="5154613"/>
              <a:ext cx="60325" cy="60325"/>
            </a:xfrm>
            <a:custGeom>
              <a:avLst/>
              <a:gdLst>
                <a:gd name="T0" fmla="*/ 55 w 168"/>
                <a:gd name="T1" fmla="*/ 18 h 167"/>
                <a:gd name="T2" fmla="*/ 55 w 168"/>
                <a:gd name="T3" fmla="*/ 18 h 167"/>
                <a:gd name="T4" fmla="*/ 18 w 168"/>
                <a:gd name="T5" fmla="*/ 129 h 167"/>
                <a:gd name="T6" fmla="*/ 74 w 168"/>
                <a:gd name="T7" fmla="*/ 148 h 167"/>
                <a:gd name="T8" fmla="*/ 148 w 168"/>
                <a:gd name="T9" fmla="*/ 92 h 167"/>
                <a:gd name="T10" fmla="*/ 55 w 168"/>
                <a:gd name="T11" fmla="*/ 18 h 167"/>
              </a:gdLst>
              <a:ahLst/>
              <a:cxnLst>
                <a:cxn ang="0">
                  <a:pos x="T0" y="T1"/>
                </a:cxn>
                <a:cxn ang="0">
                  <a:pos x="T2" y="T3"/>
                </a:cxn>
                <a:cxn ang="0">
                  <a:pos x="T4" y="T5"/>
                </a:cxn>
                <a:cxn ang="0">
                  <a:pos x="T6" y="T7"/>
                </a:cxn>
                <a:cxn ang="0">
                  <a:pos x="T8" y="T9"/>
                </a:cxn>
                <a:cxn ang="0">
                  <a:pos x="T10" y="T11"/>
                </a:cxn>
              </a:cxnLst>
              <a:rect l="0" t="0" r="r" b="b"/>
              <a:pathLst>
                <a:path w="168" h="167">
                  <a:moveTo>
                    <a:pt x="55" y="18"/>
                  </a:moveTo>
                  <a:lnTo>
                    <a:pt x="55" y="18"/>
                  </a:lnTo>
                  <a:cubicBezTo>
                    <a:pt x="55" y="18"/>
                    <a:pt x="0" y="111"/>
                    <a:pt x="18" y="129"/>
                  </a:cubicBezTo>
                  <a:cubicBezTo>
                    <a:pt x="37" y="148"/>
                    <a:pt x="37" y="166"/>
                    <a:pt x="74" y="148"/>
                  </a:cubicBezTo>
                  <a:cubicBezTo>
                    <a:pt x="129" y="148"/>
                    <a:pt x="148" y="111"/>
                    <a:pt x="148" y="92"/>
                  </a:cubicBezTo>
                  <a:cubicBezTo>
                    <a:pt x="167" y="55"/>
                    <a:pt x="111" y="0"/>
                    <a:pt x="55" y="1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1" name="Freeform 72">
              <a:extLst>
                <a:ext uri="{FF2B5EF4-FFF2-40B4-BE49-F238E27FC236}">
                  <a16:creationId xmlns:a16="http://schemas.microsoft.com/office/drawing/2014/main" id="{8F4A6068-BD8A-504D-9C6F-273638F5AF3C}"/>
                </a:ext>
              </a:extLst>
            </p:cNvPr>
            <p:cNvSpPr>
              <a:spLocks noChangeArrowheads="1"/>
            </p:cNvSpPr>
            <p:nvPr/>
          </p:nvSpPr>
          <p:spPr bwMode="auto">
            <a:xfrm>
              <a:off x="5356225" y="4981575"/>
              <a:ext cx="66675" cy="80963"/>
            </a:xfrm>
            <a:custGeom>
              <a:avLst/>
              <a:gdLst>
                <a:gd name="T0" fmla="*/ 0 w 186"/>
                <a:gd name="T1" fmla="*/ 56 h 224"/>
                <a:gd name="T2" fmla="*/ 0 w 186"/>
                <a:gd name="T3" fmla="*/ 56 h 224"/>
                <a:gd name="T4" fmla="*/ 18 w 186"/>
                <a:gd name="T5" fmla="*/ 186 h 224"/>
                <a:gd name="T6" fmla="*/ 129 w 186"/>
                <a:gd name="T7" fmla="*/ 204 h 224"/>
                <a:gd name="T8" fmla="*/ 148 w 186"/>
                <a:gd name="T9" fmla="*/ 112 h 224"/>
                <a:gd name="T10" fmla="*/ 0 w 186"/>
                <a:gd name="T11" fmla="*/ 56 h 224"/>
              </a:gdLst>
              <a:ahLst/>
              <a:cxnLst>
                <a:cxn ang="0">
                  <a:pos x="T0" y="T1"/>
                </a:cxn>
                <a:cxn ang="0">
                  <a:pos x="T2" y="T3"/>
                </a:cxn>
                <a:cxn ang="0">
                  <a:pos x="T4" y="T5"/>
                </a:cxn>
                <a:cxn ang="0">
                  <a:pos x="T6" y="T7"/>
                </a:cxn>
                <a:cxn ang="0">
                  <a:pos x="T8" y="T9"/>
                </a:cxn>
                <a:cxn ang="0">
                  <a:pos x="T10" y="T11"/>
                </a:cxn>
              </a:cxnLst>
              <a:rect l="0" t="0" r="r" b="b"/>
              <a:pathLst>
                <a:path w="186" h="224">
                  <a:moveTo>
                    <a:pt x="0" y="56"/>
                  </a:moveTo>
                  <a:lnTo>
                    <a:pt x="0" y="56"/>
                  </a:lnTo>
                  <a:cubicBezTo>
                    <a:pt x="0" y="93"/>
                    <a:pt x="18" y="148"/>
                    <a:pt x="18" y="186"/>
                  </a:cubicBezTo>
                  <a:cubicBezTo>
                    <a:pt x="37" y="223"/>
                    <a:pt x="93" y="223"/>
                    <a:pt x="129" y="204"/>
                  </a:cubicBezTo>
                  <a:cubicBezTo>
                    <a:pt x="148" y="186"/>
                    <a:pt x="185" y="148"/>
                    <a:pt x="148" y="112"/>
                  </a:cubicBezTo>
                  <a:cubicBezTo>
                    <a:pt x="129" y="74"/>
                    <a:pt x="37" y="0"/>
                    <a:pt x="0" y="56"/>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2" name="Freeform 73">
              <a:extLst>
                <a:ext uri="{FF2B5EF4-FFF2-40B4-BE49-F238E27FC236}">
                  <a16:creationId xmlns:a16="http://schemas.microsoft.com/office/drawing/2014/main" id="{08DB67CD-E333-0A42-BDD1-89A37C32C7E9}"/>
                </a:ext>
              </a:extLst>
            </p:cNvPr>
            <p:cNvSpPr>
              <a:spLocks noChangeArrowheads="1"/>
            </p:cNvSpPr>
            <p:nvPr/>
          </p:nvSpPr>
          <p:spPr bwMode="auto">
            <a:xfrm>
              <a:off x="5676900" y="4841875"/>
              <a:ext cx="93663" cy="114300"/>
            </a:xfrm>
            <a:custGeom>
              <a:avLst/>
              <a:gdLst>
                <a:gd name="T0" fmla="*/ 19 w 261"/>
                <a:gd name="T1" fmla="*/ 55 h 316"/>
                <a:gd name="T2" fmla="*/ 19 w 261"/>
                <a:gd name="T3" fmla="*/ 55 h 316"/>
                <a:gd name="T4" fmla="*/ 37 w 261"/>
                <a:gd name="T5" fmla="*/ 166 h 316"/>
                <a:gd name="T6" fmla="*/ 186 w 261"/>
                <a:gd name="T7" fmla="*/ 315 h 316"/>
                <a:gd name="T8" fmla="*/ 204 w 261"/>
                <a:gd name="T9" fmla="*/ 241 h 316"/>
                <a:gd name="T10" fmla="*/ 19 w 261"/>
                <a:gd name="T11" fmla="*/ 55 h 316"/>
              </a:gdLst>
              <a:ahLst/>
              <a:cxnLst>
                <a:cxn ang="0">
                  <a:pos x="T0" y="T1"/>
                </a:cxn>
                <a:cxn ang="0">
                  <a:pos x="T2" y="T3"/>
                </a:cxn>
                <a:cxn ang="0">
                  <a:pos x="T4" y="T5"/>
                </a:cxn>
                <a:cxn ang="0">
                  <a:pos x="T6" y="T7"/>
                </a:cxn>
                <a:cxn ang="0">
                  <a:pos x="T8" y="T9"/>
                </a:cxn>
                <a:cxn ang="0">
                  <a:pos x="T10" y="T11"/>
                </a:cxn>
              </a:cxnLst>
              <a:rect l="0" t="0" r="r" b="b"/>
              <a:pathLst>
                <a:path w="261" h="316">
                  <a:moveTo>
                    <a:pt x="19" y="55"/>
                  </a:moveTo>
                  <a:lnTo>
                    <a:pt x="19" y="55"/>
                  </a:lnTo>
                  <a:cubicBezTo>
                    <a:pt x="19" y="74"/>
                    <a:pt x="0" y="111"/>
                    <a:pt x="37" y="166"/>
                  </a:cubicBezTo>
                  <a:cubicBezTo>
                    <a:pt x="75" y="222"/>
                    <a:pt x="167" y="315"/>
                    <a:pt x="186" y="315"/>
                  </a:cubicBezTo>
                  <a:cubicBezTo>
                    <a:pt x="204" y="315"/>
                    <a:pt x="260" y="296"/>
                    <a:pt x="204" y="241"/>
                  </a:cubicBezTo>
                  <a:cubicBezTo>
                    <a:pt x="167" y="185"/>
                    <a:pt x="56" y="0"/>
                    <a:pt x="19" y="55"/>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3" name="Freeform 74">
              <a:extLst>
                <a:ext uri="{FF2B5EF4-FFF2-40B4-BE49-F238E27FC236}">
                  <a16:creationId xmlns:a16="http://schemas.microsoft.com/office/drawing/2014/main" id="{9ED13B58-11FC-8041-8DC0-0BCB48596756}"/>
                </a:ext>
              </a:extLst>
            </p:cNvPr>
            <p:cNvSpPr>
              <a:spLocks noChangeArrowheads="1"/>
            </p:cNvSpPr>
            <p:nvPr/>
          </p:nvSpPr>
          <p:spPr bwMode="auto">
            <a:xfrm>
              <a:off x="5422900" y="4500563"/>
              <a:ext cx="214313" cy="487362"/>
            </a:xfrm>
            <a:custGeom>
              <a:avLst/>
              <a:gdLst>
                <a:gd name="T0" fmla="*/ 74 w 595"/>
                <a:gd name="T1" fmla="*/ 0 h 1355"/>
                <a:gd name="T2" fmla="*/ 74 w 595"/>
                <a:gd name="T3" fmla="*/ 0 h 1355"/>
                <a:gd name="T4" fmla="*/ 0 w 595"/>
                <a:gd name="T5" fmla="*/ 167 h 1355"/>
                <a:gd name="T6" fmla="*/ 56 w 595"/>
                <a:gd name="T7" fmla="*/ 446 h 1355"/>
                <a:gd name="T8" fmla="*/ 149 w 595"/>
                <a:gd name="T9" fmla="*/ 706 h 1355"/>
                <a:gd name="T10" fmla="*/ 223 w 595"/>
                <a:gd name="T11" fmla="*/ 965 h 1355"/>
                <a:gd name="T12" fmla="*/ 260 w 595"/>
                <a:gd name="T13" fmla="*/ 1151 h 1355"/>
                <a:gd name="T14" fmla="*/ 390 w 595"/>
                <a:gd name="T15" fmla="*/ 1188 h 1355"/>
                <a:gd name="T16" fmla="*/ 538 w 595"/>
                <a:gd name="T17" fmla="*/ 1318 h 1355"/>
                <a:gd name="T18" fmla="*/ 538 w 595"/>
                <a:gd name="T19" fmla="*/ 1169 h 1355"/>
                <a:gd name="T20" fmla="*/ 409 w 595"/>
                <a:gd name="T21" fmla="*/ 983 h 1355"/>
                <a:gd name="T22" fmla="*/ 353 w 595"/>
                <a:gd name="T23" fmla="*/ 798 h 1355"/>
                <a:gd name="T24" fmla="*/ 260 w 595"/>
                <a:gd name="T25" fmla="*/ 631 h 1355"/>
                <a:gd name="T26" fmla="*/ 204 w 595"/>
                <a:gd name="T27" fmla="*/ 409 h 1355"/>
                <a:gd name="T28" fmla="*/ 112 w 595"/>
                <a:gd name="T29" fmla="*/ 260 h 1355"/>
                <a:gd name="T30" fmla="*/ 74 w 595"/>
                <a:gd name="T31"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5" h="1355">
                  <a:moveTo>
                    <a:pt x="74" y="0"/>
                  </a:moveTo>
                  <a:lnTo>
                    <a:pt x="74" y="0"/>
                  </a:lnTo>
                  <a:cubicBezTo>
                    <a:pt x="56" y="0"/>
                    <a:pt x="0" y="112"/>
                    <a:pt x="0" y="167"/>
                  </a:cubicBezTo>
                  <a:cubicBezTo>
                    <a:pt x="0" y="223"/>
                    <a:pt x="0" y="353"/>
                    <a:pt x="56" y="446"/>
                  </a:cubicBezTo>
                  <a:cubicBezTo>
                    <a:pt x="93" y="520"/>
                    <a:pt x="112" y="650"/>
                    <a:pt x="149" y="706"/>
                  </a:cubicBezTo>
                  <a:cubicBezTo>
                    <a:pt x="167" y="780"/>
                    <a:pt x="223" y="854"/>
                    <a:pt x="223" y="965"/>
                  </a:cubicBezTo>
                  <a:cubicBezTo>
                    <a:pt x="223" y="1077"/>
                    <a:pt x="223" y="1132"/>
                    <a:pt x="260" y="1151"/>
                  </a:cubicBezTo>
                  <a:cubicBezTo>
                    <a:pt x="315" y="1151"/>
                    <a:pt x="334" y="1113"/>
                    <a:pt x="390" y="1188"/>
                  </a:cubicBezTo>
                  <a:cubicBezTo>
                    <a:pt x="427" y="1262"/>
                    <a:pt x="501" y="1354"/>
                    <a:pt x="538" y="1318"/>
                  </a:cubicBezTo>
                  <a:cubicBezTo>
                    <a:pt x="575" y="1280"/>
                    <a:pt x="594" y="1243"/>
                    <a:pt x="538" y="1169"/>
                  </a:cubicBezTo>
                  <a:cubicBezTo>
                    <a:pt x="483" y="1095"/>
                    <a:pt x="409" y="1058"/>
                    <a:pt x="409" y="983"/>
                  </a:cubicBezTo>
                  <a:cubicBezTo>
                    <a:pt x="409" y="909"/>
                    <a:pt x="371" y="854"/>
                    <a:pt x="353" y="798"/>
                  </a:cubicBezTo>
                  <a:cubicBezTo>
                    <a:pt x="315" y="724"/>
                    <a:pt x="279" y="706"/>
                    <a:pt x="260" y="631"/>
                  </a:cubicBezTo>
                  <a:cubicBezTo>
                    <a:pt x="223" y="557"/>
                    <a:pt x="260" y="483"/>
                    <a:pt x="204" y="409"/>
                  </a:cubicBezTo>
                  <a:cubicBezTo>
                    <a:pt x="149" y="335"/>
                    <a:pt x="130" y="353"/>
                    <a:pt x="112" y="260"/>
                  </a:cubicBezTo>
                  <a:cubicBezTo>
                    <a:pt x="93" y="167"/>
                    <a:pt x="167" y="0"/>
                    <a:pt x="74" y="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4" name="Freeform 75">
              <a:extLst>
                <a:ext uri="{FF2B5EF4-FFF2-40B4-BE49-F238E27FC236}">
                  <a16:creationId xmlns:a16="http://schemas.microsoft.com/office/drawing/2014/main" id="{3417EB87-1845-4D47-A9BA-65B5E73ED8DA}"/>
                </a:ext>
              </a:extLst>
            </p:cNvPr>
            <p:cNvSpPr>
              <a:spLocks noChangeArrowheads="1"/>
            </p:cNvSpPr>
            <p:nvPr/>
          </p:nvSpPr>
          <p:spPr bwMode="auto">
            <a:xfrm>
              <a:off x="5510213" y="3967163"/>
              <a:ext cx="100012" cy="166687"/>
            </a:xfrm>
            <a:custGeom>
              <a:avLst/>
              <a:gdLst>
                <a:gd name="T0" fmla="*/ 279 w 280"/>
                <a:gd name="T1" fmla="*/ 93 h 465"/>
                <a:gd name="T2" fmla="*/ 279 w 280"/>
                <a:gd name="T3" fmla="*/ 93 h 465"/>
                <a:gd name="T4" fmla="*/ 204 w 280"/>
                <a:gd name="T5" fmla="*/ 241 h 465"/>
                <a:gd name="T6" fmla="*/ 56 w 280"/>
                <a:gd name="T7" fmla="*/ 409 h 465"/>
                <a:gd name="T8" fmla="*/ 19 w 280"/>
                <a:gd name="T9" fmla="*/ 371 h 465"/>
                <a:gd name="T10" fmla="*/ 93 w 280"/>
                <a:gd name="T11" fmla="*/ 223 h 465"/>
                <a:gd name="T12" fmla="*/ 279 w 280"/>
                <a:gd name="T13" fmla="*/ 93 h 465"/>
              </a:gdLst>
              <a:ahLst/>
              <a:cxnLst>
                <a:cxn ang="0">
                  <a:pos x="T0" y="T1"/>
                </a:cxn>
                <a:cxn ang="0">
                  <a:pos x="T2" y="T3"/>
                </a:cxn>
                <a:cxn ang="0">
                  <a:pos x="T4" y="T5"/>
                </a:cxn>
                <a:cxn ang="0">
                  <a:pos x="T6" y="T7"/>
                </a:cxn>
                <a:cxn ang="0">
                  <a:pos x="T8" y="T9"/>
                </a:cxn>
                <a:cxn ang="0">
                  <a:pos x="T10" y="T11"/>
                </a:cxn>
                <a:cxn ang="0">
                  <a:pos x="T12" y="T13"/>
                </a:cxn>
              </a:cxnLst>
              <a:rect l="0" t="0" r="r" b="b"/>
              <a:pathLst>
                <a:path w="280" h="465">
                  <a:moveTo>
                    <a:pt x="279" y="93"/>
                  </a:moveTo>
                  <a:lnTo>
                    <a:pt x="279" y="93"/>
                  </a:lnTo>
                  <a:cubicBezTo>
                    <a:pt x="279" y="93"/>
                    <a:pt x="260" y="223"/>
                    <a:pt x="204" y="241"/>
                  </a:cubicBezTo>
                  <a:cubicBezTo>
                    <a:pt x="149" y="260"/>
                    <a:pt x="93" y="353"/>
                    <a:pt x="56" y="409"/>
                  </a:cubicBezTo>
                  <a:cubicBezTo>
                    <a:pt x="19" y="464"/>
                    <a:pt x="0" y="446"/>
                    <a:pt x="19" y="371"/>
                  </a:cubicBezTo>
                  <a:cubicBezTo>
                    <a:pt x="38" y="315"/>
                    <a:pt x="38" y="279"/>
                    <a:pt x="93" y="223"/>
                  </a:cubicBezTo>
                  <a:cubicBezTo>
                    <a:pt x="149" y="167"/>
                    <a:pt x="242" y="0"/>
                    <a:pt x="279" y="93"/>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5" name="Freeform 76">
              <a:extLst>
                <a:ext uri="{FF2B5EF4-FFF2-40B4-BE49-F238E27FC236}">
                  <a16:creationId xmlns:a16="http://schemas.microsoft.com/office/drawing/2014/main" id="{E90EF36F-FC1B-DA4A-BC71-4AC8857499D3}"/>
                </a:ext>
              </a:extLst>
            </p:cNvPr>
            <p:cNvSpPr>
              <a:spLocks noChangeArrowheads="1"/>
            </p:cNvSpPr>
            <p:nvPr/>
          </p:nvSpPr>
          <p:spPr bwMode="auto">
            <a:xfrm>
              <a:off x="5710238" y="4006850"/>
              <a:ext cx="120650" cy="66675"/>
            </a:xfrm>
            <a:custGeom>
              <a:avLst/>
              <a:gdLst>
                <a:gd name="T0" fmla="*/ 241 w 335"/>
                <a:gd name="T1" fmla="*/ 37 h 186"/>
                <a:gd name="T2" fmla="*/ 241 w 335"/>
                <a:gd name="T3" fmla="*/ 37 h 186"/>
                <a:gd name="T4" fmla="*/ 56 w 335"/>
                <a:gd name="T5" fmla="*/ 148 h 186"/>
                <a:gd name="T6" fmla="*/ 223 w 335"/>
                <a:gd name="T7" fmla="*/ 185 h 186"/>
                <a:gd name="T8" fmla="*/ 315 w 335"/>
                <a:gd name="T9" fmla="*/ 129 h 186"/>
                <a:gd name="T10" fmla="*/ 259 w 335"/>
                <a:gd name="T11" fmla="*/ 55 h 186"/>
                <a:gd name="T12" fmla="*/ 241 w 335"/>
                <a:gd name="T13" fmla="*/ 37 h 186"/>
              </a:gdLst>
              <a:ahLst/>
              <a:cxnLst>
                <a:cxn ang="0">
                  <a:pos x="T0" y="T1"/>
                </a:cxn>
                <a:cxn ang="0">
                  <a:pos x="T2" y="T3"/>
                </a:cxn>
                <a:cxn ang="0">
                  <a:pos x="T4" y="T5"/>
                </a:cxn>
                <a:cxn ang="0">
                  <a:pos x="T6" y="T7"/>
                </a:cxn>
                <a:cxn ang="0">
                  <a:pos x="T8" y="T9"/>
                </a:cxn>
                <a:cxn ang="0">
                  <a:pos x="T10" y="T11"/>
                </a:cxn>
                <a:cxn ang="0">
                  <a:pos x="T12" y="T13"/>
                </a:cxn>
              </a:cxnLst>
              <a:rect l="0" t="0" r="r" b="b"/>
              <a:pathLst>
                <a:path w="335" h="186">
                  <a:moveTo>
                    <a:pt x="241" y="37"/>
                  </a:moveTo>
                  <a:lnTo>
                    <a:pt x="241" y="37"/>
                  </a:lnTo>
                  <a:cubicBezTo>
                    <a:pt x="204" y="74"/>
                    <a:pt x="0" y="111"/>
                    <a:pt x="56" y="148"/>
                  </a:cubicBezTo>
                  <a:cubicBezTo>
                    <a:pt x="93" y="167"/>
                    <a:pt x="167" y="185"/>
                    <a:pt x="223" y="185"/>
                  </a:cubicBezTo>
                  <a:cubicBezTo>
                    <a:pt x="278" y="167"/>
                    <a:pt x="334" y="167"/>
                    <a:pt x="315" y="129"/>
                  </a:cubicBezTo>
                  <a:cubicBezTo>
                    <a:pt x="278" y="92"/>
                    <a:pt x="241" y="74"/>
                    <a:pt x="259" y="55"/>
                  </a:cubicBezTo>
                  <a:cubicBezTo>
                    <a:pt x="278" y="37"/>
                    <a:pt x="297" y="0"/>
                    <a:pt x="241"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6" name="Freeform 77">
              <a:extLst>
                <a:ext uri="{FF2B5EF4-FFF2-40B4-BE49-F238E27FC236}">
                  <a16:creationId xmlns:a16="http://schemas.microsoft.com/office/drawing/2014/main" id="{FDC21190-299C-9546-8491-1A3EBDE43F89}"/>
                </a:ext>
              </a:extLst>
            </p:cNvPr>
            <p:cNvSpPr>
              <a:spLocks noChangeArrowheads="1"/>
            </p:cNvSpPr>
            <p:nvPr/>
          </p:nvSpPr>
          <p:spPr bwMode="auto">
            <a:xfrm>
              <a:off x="6003925" y="3719513"/>
              <a:ext cx="114300" cy="260350"/>
            </a:xfrm>
            <a:custGeom>
              <a:avLst/>
              <a:gdLst>
                <a:gd name="T0" fmla="*/ 56 w 316"/>
                <a:gd name="T1" fmla="*/ 130 h 725"/>
                <a:gd name="T2" fmla="*/ 56 w 316"/>
                <a:gd name="T3" fmla="*/ 130 h 725"/>
                <a:gd name="T4" fmla="*/ 167 w 316"/>
                <a:gd name="T5" fmla="*/ 111 h 725"/>
                <a:gd name="T6" fmla="*/ 185 w 316"/>
                <a:gd name="T7" fmla="*/ 389 h 725"/>
                <a:gd name="T8" fmla="*/ 279 w 316"/>
                <a:gd name="T9" fmla="*/ 501 h 725"/>
                <a:gd name="T10" fmla="*/ 279 w 316"/>
                <a:gd name="T11" fmla="*/ 686 h 725"/>
                <a:gd name="T12" fmla="*/ 167 w 316"/>
                <a:gd name="T13" fmla="*/ 556 h 725"/>
                <a:gd name="T14" fmla="*/ 19 w 316"/>
                <a:gd name="T15" fmla="*/ 408 h 725"/>
                <a:gd name="T16" fmla="*/ 56 w 316"/>
                <a:gd name="T17" fmla="*/ 13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725">
                  <a:moveTo>
                    <a:pt x="56" y="130"/>
                  </a:moveTo>
                  <a:lnTo>
                    <a:pt x="56" y="130"/>
                  </a:lnTo>
                  <a:cubicBezTo>
                    <a:pt x="56" y="111"/>
                    <a:pt x="93" y="0"/>
                    <a:pt x="167" y="111"/>
                  </a:cubicBezTo>
                  <a:cubicBezTo>
                    <a:pt x="241" y="223"/>
                    <a:pt x="167" y="315"/>
                    <a:pt x="185" y="389"/>
                  </a:cubicBezTo>
                  <a:cubicBezTo>
                    <a:pt x="185" y="445"/>
                    <a:pt x="241" y="408"/>
                    <a:pt x="279" y="501"/>
                  </a:cubicBezTo>
                  <a:cubicBezTo>
                    <a:pt x="315" y="575"/>
                    <a:pt x="315" y="724"/>
                    <a:pt x="279" y="686"/>
                  </a:cubicBezTo>
                  <a:cubicBezTo>
                    <a:pt x="260" y="649"/>
                    <a:pt x="241" y="630"/>
                    <a:pt x="167" y="556"/>
                  </a:cubicBezTo>
                  <a:cubicBezTo>
                    <a:pt x="74" y="464"/>
                    <a:pt x="37" y="464"/>
                    <a:pt x="19" y="408"/>
                  </a:cubicBezTo>
                  <a:cubicBezTo>
                    <a:pt x="0" y="353"/>
                    <a:pt x="56" y="130"/>
                    <a:pt x="56" y="130"/>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7" name="Freeform 78">
              <a:extLst>
                <a:ext uri="{FF2B5EF4-FFF2-40B4-BE49-F238E27FC236}">
                  <a16:creationId xmlns:a16="http://schemas.microsoft.com/office/drawing/2014/main" id="{8A6EC898-F664-9648-9D95-C06D6D633E29}"/>
                </a:ext>
              </a:extLst>
            </p:cNvPr>
            <p:cNvSpPr>
              <a:spLocks noChangeArrowheads="1"/>
            </p:cNvSpPr>
            <p:nvPr/>
          </p:nvSpPr>
          <p:spPr bwMode="auto">
            <a:xfrm>
              <a:off x="6130925" y="3625850"/>
              <a:ext cx="26988" cy="53975"/>
            </a:xfrm>
            <a:custGeom>
              <a:avLst/>
              <a:gdLst>
                <a:gd name="T0" fmla="*/ 55 w 75"/>
                <a:gd name="T1" fmla="*/ 19 h 149"/>
                <a:gd name="T2" fmla="*/ 55 w 75"/>
                <a:gd name="T3" fmla="*/ 19 h 149"/>
                <a:gd name="T4" fmla="*/ 0 w 75"/>
                <a:gd name="T5" fmla="*/ 112 h 149"/>
                <a:gd name="T6" fmla="*/ 37 w 75"/>
                <a:gd name="T7" fmla="*/ 112 h 149"/>
                <a:gd name="T8" fmla="*/ 55 w 75"/>
                <a:gd name="T9" fmla="*/ 19 h 149"/>
              </a:gdLst>
              <a:ahLst/>
              <a:cxnLst>
                <a:cxn ang="0">
                  <a:pos x="T0" y="T1"/>
                </a:cxn>
                <a:cxn ang="0">
                  <a:pos x="T2" y="T3"/>
                </a:cxn>
                <a:cxn ang="0">
                  <a:pos x="T4" y="T5"/>
                </a:cxn>
                <a:cxn ang="0">
                  <a:pos x="T6" y="T7"/>
                </a:cxn>
                <a:cxn ang="0">
                  <a:pos x="T8" y="T9"/>
                </a:cxn>
              </a:cxnLst>
              <a:rect l="0" t="0" r="r" b="b"/>
              <a:pathLst>
                <a:path w="75" h="149">
                  <a:moveTo>
                    <a:pt x="55" y="19"/>
                  </a:moveTo>
                  <a:lnTo>
                    <a:pt x="55" y="19"/>
                  </a:lnTo>
                  <a:cubicBezTo>
                    <a:pt x="37" y="37"/>
                    <a:pt x="0" y="74"/>
                    <a:pt x="0" y="112"/>
                  </a:cubicBezTo>
                  <a:cubicBezTo>
                    <a:pt x="0" y="148"/>
                    <a:pt x="18" y="148"/>
                    <a:pt x="37" y="112"/>
                  </a:cubicBezTo>
                  <a:cubicBezTo>
                    <a:pt x="55" y="74"/>
                    <a:pt x="74" y="0"/>
                    <a:pt x="55" y="1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8" name="Freeform 79">
              <a:extLst>
                <a:ext uri="{FF2B5EF4-FFF2-40B4-BE49-F238E27FC236}">
                  <a16:creationId xmlns:a16="http://schemas.microsoft.com/office/drawing/2014/main" id="{11A0F366-5F4C-BF40-B97A-270515B3B8EF}"/>
                </a:ext>
              </a:extLst>
            </p:cNvPr>
            <p:cNvSpPr>
              <a:spLocks noChangeArrowheads="1"/>
            </p:cNvSpPr>
            <p:nvPr/>
          </p:nvSpPr>
          <p:spPr bwMode="auto">
            <a:xfrm>
              <a:off x="6172200" y="3538538"/>
              <a:ext cx="53975" cy="60325"/>
            </a:xfrm>
            <a:custGeom>
              <a:avLst/>
              <a:gdLst>
                <a:gd name="T0" fmla="*/ 92 w 149"/>
                <a:gd name="T1" fmla="*/ 37 h 168"/>
                <a:gd name="T2" fmla="*/ 92 w 149"/>
                <a:gd name="T3" fmla="*/ 37 h 168"/>
                <a:gd name="T4" fmla="*/ 18 w 149"/>
                <a:gd name="T5" fmla="*/ 148 h 168"/>
                <a:gd name="T6" fmla="*/ 92 w 149"/>
                <a:gd name="T7" fmla="*/ 112 h 168"/>
                <a:gd name="T8" fmla="*/ 92 w 149"/>
                <a:gd name="T9" fmla="*/ 37 h 168"/>
              </a:gdLst>
              <a:ahLst/>
              <a:cxnLst>
                <a:cxn ang="0">
                  <a:pos x="T0" y="T1"/>
                </a:cxn>
                <a:cxn ang="0">
                  <a:pos x="T2" y="T3"/>
                </a:cxn>
                <a:cxn ang="0">
                  <a:pos x="T4" y="T5"/>
                </a:cxn>
                <a:cxn ang="0">
                  <a:pos x="T6" y="T7"/>
                </a:cxn>
                <a:cxn ang="0">
                  <a:pos x="T8" y="T9"/>
                </a:cxn>
              </a:cxnLst>
              <a:rect l="0" t="0" r="r" b="b"/>
              <a:pathLst>
                <a:path w="149" h="168">
                  <a:moveTo>
                    <a:pt x="92" y="37"/>
                  </a:moveTo>
                  <a:lnTo>
                    <a:pt x="92" y="37"/>
                  </a:lnTo>
                  <a:cubicBezTo>
                    <a:pt x="74" y="37"/>
                    <a:pt x="0" y="130"/>
                    <a:pt x="18" y="148"/>
                  </a:cubicBezTo>
                  <a:cubicBezTo>
                    <a:pt x="37" y="167"/>
                    <a:pt x="74" y="130"/>
                    <a:pt x="92" y="112"/>
                  </a:cubicBezTo>
                  <a:cubicBezTo>
                    <a:pt x="111" y="93"/>
                    <a:pt x="148" y="0"/>
                    <a:pt x="92"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89" name="Freeform 80">
              <a:extLst>
                <a:ext uri="{FF2B5EF4-FFF2-40B4-BE49-F238E27FC236}">
                  <a16:creationId xmlns:a16="http://schemas.microsoft.com/office/drawing/2014/main" id="{713B0742-6845-4E44-82F1-3D09CC41286C}"/>
                </a:ext>
              </a:extLst>
            </p:cNvPr>
            <p:cNvSpPr>
              <a:spLocks noChangeArrowheads="1"/>
            </p:cNvSpPr>
            <p:nvPr/>
          </p:nvSpPr>
          <p:spPr bwMode="auto">
            <a:xfrm>
              <a:off x="5643563" y="4100513"/>
              <a:ext cx="307975" cy="320675"/>
            </a:xfrm>
            <a:custGeom>
              <a:avLst/>
              <a:gdLst>
                <a:gd name="T0" fmla="*/ 390 w 855"/>
                <a:gd name="T1" fmla="*/ 19 h 891"/>
                <a:gd name="T2" fmla="*/ 390 w 855"/>
                <a:gd name="T3" fmla="*/ 19 h 891"/>
                <a:gd name="T4" fmla="*/ 334 w 855"/>
                <a:gd name="T5" fmla="*/ 56 h 891"/>
                <a:gd name="T6" fmla="*/ 186 w 855"/>
                <a:gd name="T7" fmla="*/ 149 h 891"/>
                <a:gd name="T8" fmla="*/ 56 w 855"/>
                <a:gd name="T9" fmla="*/ 259 h 891"/>
                <a:gd name="T10" fmla="*/ 19 w 855"/>
                <a:gd name="T11" fmla="*/ 426 h 891"/>
                <a:gd name="T12" fmla="*/ 93 w 855"/>
                <a:gd name="T13" fmla="*/ 649 h 891"/>
                <a:gd name="T14" fmla="*/ 168 w 855"/>
                <a:gd name="T15" fmla="*/ 797 h 891"/>
                <a:gd name="T16" fmla="*/ 204 w 855"/>
                <a:gd name="T17" fmla="*/ 705 h 891"/>
                <a:gd name="T18" fmla="*/ 297 w 855"/>
                <a:gd name="T19" fmla="*/ 760 h 891"/>
                <a:gd name="T20" fmla="*/ 334 w 855"/>
                <a:gd name="T21" fmla="*/ 871 h 891"/>
                <a:gd name="T22" fmla="*/ 371 w 855"/>
                <a:gd name="T23" fmla="*/ 779 h 891"/>
                <a:gd name="T24" fmla="*/ 427 w 855"/>
                <a:gd name="T25" fmla="*/ 723 h 891"/>
                <a:gd name="T26" fmla="*/ 594 w 855"/>
                <a:gd name="T27" fmla="*/ 723 h 891"/>
                <a:gd name="T28" fmla="*/ 520 w 855"/>
                <a:gd name="T29" fmla="*/ 630 h 891"/>
                <a:gd name="T30" fmla="*/ 520 w 855"/>
                <a:gd name="T31" fmla="*/ 575 h 891"/>
                <a:gd name="T32" fmla="*/ 650 w 855"/>
                <a:gd name="T33" fmla="*/ 556 h 891"/>
                <a:gd name="T34" fmla="*/ 594 w 855"/>
                <a:gd name="T35" fmla="*/ 408 h 891"/>
                <a:gd name="T36" fmla="*/ 687 w 855"/>
                <a:gd name="T37" fmla="*/ 334 h 891"/>
                <a:gd name="T38" fmla="*/ 687 w 855"/>
                <a:gd name="T39" fmla="*/ 240 h 891"/>
                <a:gd name="T40" fmla="*/ 816 w 855"/>
                <a:gd name="T41" fmla="*/ 222 h 891"/>
                <a:gd name="T42" fmla="*/ 854 w 855"/>
                <a:gd name="T43" fmla="*/ 166 h 891"/>
                <a:gd name="T44" fmla="*/ 780 w 855"/>
                <a:gd name="T45" fmla="*/ 93 h 891"/>
                <a:gd name="T46" fmla="*/ 631 w 855"/>
                <a:gd name="T47" fmla="*/ 112 h 891"/>
                <a:gd name="T48" fmla="*/ 390 w 855"/>
                <a:gd name="T49" fmla="*/ 19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5" h="891">
                  <a:moveTo>
                    <a:pt x="390" y="19"/>
                  </a:moveTo>
                  <a:lnTo>
                    <a:pt x="390" y="19"/>
                  </a:lnTo>
                  <a:cubicBezTo>
                    <a:pt x="390" y="19"/>
                    <a:pt x="371" y="56"/>
                    <a:pt x="334" y="56"/>
                  </a:cubicBezTo>
                  <a:cubicBezTo>
                    <a:pt x="279" y="75"/>
                    <a:pt x="242" y="112"/>
                    <a:pt x="186" y="149"/>
                  </a:cubicBezTo>
                  <a:cubicBezTo>
                    <a:pt x="130" y="185"/>
                    <a:pt x="112" y="204"/>
                    <a:pt x="56" y="259"/>
                  </a:cubicBezTo>
                  <a:cubicBezTo>
                    <a:pt x="19" y="315"/>
                    <a:pt x="0" y="370"/>
                    <a:pt x="19" y="426"/>
                  </a:cubicBezTo>
                  <a:cubicBezTo>
                    <a:pt x="38" y="482"/>
                    <a:pt x="38" y="556"/>
                    <a:pt x="93" y="649"/>
                  </a:cubicBezTo>
                  <a:cubicBezTo>
                    <a:pt x="149" y="760"/>
                    <a:pt x="130" y="834"/>
                    <a:pt x="168" y="797"/>
                  </a:cubicBezTo>
                  <a:cubicBezTo>
                    <a:pt x="204" y="760"/>
                    <a:pt x="186" y="741"/>
                    <a:pt x="204" y="705"/>
                  </a:cubicBezTo>
                  <a:cubicBezTo>
                    <a:pt x="204" y="686"/>
                    <a:pt x="279" y="741"/>
                    <a:pt x="297" y="760"/>
                  </a:cubicBezTo>
                  <a:cubicBezTo>
                    <a:pt x="334" y="779"/>
                    <a:pt x="316" y="890"/>
                    <a:pt x="334" y="871"/>
                  </a:cubicBezTo>
                  <a:cubicBezTo>
                    <a:pt x="371" y="853"/>
                    <a:pt x="390" y="797"/>
                    <a:pt x="371" y="779"/>
                  </a:cubicBezTo>
                  <a:cubicBezTo>
                    <a:pt x="353" y="741"/>
                    <a:pt x="390" y="705"/>
                    <a:pt x="427" y="723"/>
                  </a:cubicBezTo>
                  <a:cubicBezTo>
                    <a:pt x="445" y="741"/>
                    <a:pt x="539" y="797"/>
                    <a:pt x="594" y="723"/>
                  </a:cubicBezTo>
                  <a:cubicBezTo>
                    <a:pt x="650" y="667"/>
                    <a:pt x="575" y="649"/>
                    <a:pt x="520" y="630"/>
                  </a:cubicBezTo>
                  <a:cubicBezTo>
                    <a:pt x="464" y="630"/>
                    <a:pt x="445" y="593"/>
                    <a:pt x="520" y="575"/>
                  </a:cubicBezTo>
                  <a:cubicBezTo>
                    <a:pt x="594" y="575"/>
                    <a:pt x="687" y="611"/>
                    <a:pt x="650" y="556"/>
                  </a:cubicBezTo>
                  <a:cubicBezTo>
                    <a:pt x="631" y="500"/>
                    <a:pt x="539" y="463"/>
                    <a:pt x="594" y="408"/>
                  </a:cubicBezTo>
                  <a:cubicBezTo>
                    <a:pt x="631" y="370"/>
                    <a:pt x="687" y="408"/>
                    <a:pt x="687" y="334"/>
                  </a:cubicBezTo>
                  <a:cubicBezTo>
                    <a:pt x="705" y="278"/>
                    <a:pt x="650" y="240"/>
                    <a:pt x="687" y="240"/>
                  </a:cubicBezTo>
                  <a:cubicBezTo>
                    <a:pt x="724" y="222"/>
                    <a:pt x="798" y="259"/>
                    <a:pt x="816" y="222"/>
                  </a:cubicBezTo>
                  <a:cubicBezTo>
                    <a:pt x="854" y="185"/>
                    <a:pt x="835" y="185"/>
                    <a:pt x="854" y="166"/>
                  </a:cubicBezTo>
                  <a:cubicBezTo>
                    <a:pt x="854" y="148"/>
                    <a:pt x="816" y="75"/>
                    <a:pt x="780" y="93"/>
                  </a:cubicBezTo>
                  <a:cubicBezTo>
                    <a:pt x="761" y="112"/>
                    <a:pt x="687" y="130"/>
                    <a:pt x="631" y="112"/>
                  </a:cubicBezTo>
                  <a:cubicBezTo>
                    <a:pt x="575" y="75"/>
                    <a:pt x="427" y="0"/>
                    <a:pt x="390" y="1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0" name="Freeform 81">
              <a:extLst>
                <a:ext uri="{FF2B5EF4-FFF2-40B4-BE49-F238E27FC236}">
                  <a16:creationId xmlns:a16="http://schemas.microsoft.com/office/drawing/2014/main" id="{6C3ACBDF-0CD6-EB40-B0FC-B0F5D65B5275}"/>
                </a:ext>
              </a:extLst>
            </p:cNvPr>
            <p:cNvSpPr>
              <a:spLocks noChangeArrowheads="1"/>
            </p:cNvSpPr>
            <p:nvPr/>
          </p:nvSpPr>
          <p:spPr bwMode="auto">
            <a:xfrm>
              <a:off x="5497513" y="5568950"/>
              <a:ext cx="266700" cy="66675"/>
            </a:xfrm>
            <a:custGeom>
              <a:avLst/>
              <a:gdLst>
                <a:gd name="T0" fmla="*/ 0 w 743"/>
                <a:gd name="T1" fmla="*/ 38 h 187"/>
                <a:gd name="T2" fmla="*/ 0 w 743"/>
                <a:gd name="T3" fmla="*/ 38 h 187"/>
                <a:gd name="T4" fmla="*/ 75 w 743"/>
                <a:gd name="T5" fmla="*/ 130 h 187"/>
                <a:gd name="T6" fmla="*/ 241 w 743"/>
                <a:gd name="T7" fmla="*/ 130 h 187"/>
                <a:gd name="T8" fmla="*/ 501 w 743"/>
                <a:gd name="T9" fmla="*/ 149 h 187"/>
                <a:gd name="T10" fmla="*/ 687 w 743"/>
                <a:gd name="T11" fmla="*/ 186 h 187"/>
                <a:gd name="T12" fmla="*/ 631 w 743"/>
                <a:gd name="T13" fmla="*/ 112 h 187"/>
                <a:gd name="T14" fmla="*/ 408 w 743"/>
                <a:gd name="T15" fmla="*/ 56 h 187"/>
                <a:gd name="T16" fmla="*/ 241 w 743"/>
                <a:gd name="T17" fmla="*/ 19 h 187"/>
                <a:gd name="T18" fmla="*/ 0 w 743"/>
                <a:gd name="T19" fmla="*/ 3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3" h="187">
                  <a:moveTo>
                    <a:pt x="0" y="38"/>
                  </a:moveTo>
                  <a:lnTo>
                    <a:pt x="0" y="38"/>
                  </a:lnTo>
                  <a:cubicBezTo>
                    <a:pt x="0" y="75"/>
                    <a:pt x="37" y="93"/>
                    <a:pt x="75" y="130"/>
                  </a:cubicBezTo>
                  <a:cubicBezTo>
                    <a:pt x="130" y="149"/>
                    <a:pt x="167" y="130"/>
                    <a:pt x="241" y="130"/>
                  </a:cubicBezTo>
                  <a:cubicBezTo>
                    <a:pt x="297" y="130"/>
                    <a:pt x="427" y="130"/>
                    <a:pt x="501" y="149"/>
                  </a:cubicBezTo>
                  <a:cubicBezTo>
                    <a:pt x="557" y="167"/>
                    <a:pt x="668" y="186"/>
                    <a:pt x="687" y="186"/>
                  </a:cubicBezTo>
                  <a:cubicBezTo>
                    <a:pt x="724" y="167"/>
                    <a:pt x="742" y="149"/>
                    <a:pt x="631" y="112"/>
                  </a:cubicBezTo>
                  <a:cubicBezTo>
                    <a:pt x="520" y="75"/>
                    <a:pt x="482" y="56"/>
                    <a:pt x="408" y="56"/>
                  </a:cubicBezTo>
                  <a:cubicBezTo>
                    <a:pt x="316" y="56"/>
                    <a:pt x="279" y="38"/>
                    <a:pt x="241" y="19"/>
                  </a:cubicBezTo>
                  <a:cubicBezTo>
                    <a:pt x="186" y="0"/>
                    <a:pt x="0" y="0"/>
                    <a:pt x="0" y="3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1" name="Freeform 82">
              <a:extLst>
                <a:ext uri="{FF2B5EF4-FFF2-40B4-BE49-F238E27FC236}">
                  <a16:creationId xmlns:a16="http://schemas.microsoft.com/office/drawing/2014/main" id="{FC25D4A9-B5C9-2F40-AB53-3B462D0CCBB3}"/>
                </a:ext>
              </a:extLst>
            </p:cNvPr>
            <p:cNvSpPr>
              <a:spLocks noChangeArrowheads="1"/>
            </p:cNvSpPr>
            <p:nvPr/>
          </p:nvSpPr>
          <p:spPr bwMode="auto">
            <a:xfrm>
              <a:off x="5222875" y="5675313"/>
              <a:ext cx="139700" cy="93662"/>
            </a:xfrm>
            <a:custGeom>
              <a:avLst/>
              <a:gdLst>
                <a:gd name="T0" fmla="*/ 389 w 390"/>
                <a:gd name="T1" fmla="*/ 19 h 261"/>
                <a:gd name="T2" fmla="*/ 389 w 390"/>
                <a:gd name="T3" fmla="*/ 19 h 261"/>
                <a:gd name="T4" fmla="*/ 371 w 390"/>
                <a:gd name="T5" fmla="*/ 93 h 261"/>
                <a:gd name="T6" fmla="*/ 55 w 390"/>
                <a:gd name="T7" fmla="*/ 260 h 261"/>
                <a:gd name="T8" fmla="*/ 18 w 390"/>
                <a:gd name="T9" fmla="*/ 241 h 261"/>
                <a:gd name="T10" fmla="*/ 167 w 390"/>
                <a:gd name="T11" fmla="*/ 93 h 261"/>
                <a:gd name="T12" fmla="*/ 389 w 390"/>
                <a:gd name="T13" fmla="*/ 19 h 261"/>
              </a:gdLst>
              <a:ahLst/>
              <a:cxnLst>
                <a:cxn ang="0">
                  <a:pos x="T0" y="T1"/>
                </a:cxn>
                <a:cxn ang="0">
                  <a:pos x="T2" y="T3"/>
                </a:cxn>
                <a:cxn ang="0">
                  <a:pos x="T4" y="T5"/>
                </a:cxn>
                <a:cxn ang="0">
                  <a:pos x="T6" y="T7"/>
                </a:cxn>
                <a:cxn ang="0">
                  <a:pos x="T8" y="T9"/>
                </a:cxn>
                <a:cxn ang="0">
                  <a:pos x="T10" y="T11"/>
                </a:cxn>
                <a:cxn ang="0">
                  <a:pos x="T12" y="T13"/>
                </a:cxn>
              </a:cxnLst>
              <a:rect l="0" t="0" r="r" b="b"/>
              <a:pathLst>
                <a:path w="390" h="261">
                  <a:moveTo>
                    <a:pt x="389" y="19"/>
                  </a:moveTo>
                  <a:lnTo>
                    <a:pt x="389" y="19"/>
                  </a:lnTo>
                  <a:cubicBezTo>
                    <a:pt x="389" y="19"/>
                    <a:pt x="389" y="74"/>
                    <a:pt x="371" y="93"/>
                  </a:cubicBezTo>
                  <a:cubicBezTo>
                    <a:pt x="352" y="112"/>
                    <a:pt x="55" y="260"/>
                    <a:pt x="55" y="260"/>
                  </a:cubicBezTo>
                  <a:cubicBezTo>
                    <a:pt x="55" y="260"/>
                    <a:pt x="0" y="260"/>
                    <a:pt x="18" y="241"/>
                  </a:cubicBezTo>
                  <a:cubicBezTo>
                    <a:pt x="37" y="204"/>
                    <a:pt x="129" y="130"/>
                    <a:pt x="167" y="93"/>
                  </a:cubicBezTo>
                  <a:cubicBezTo>
                    <a:pt x="223" y="74"/>
                    <a:pt x="371" y="0"/>
                    <a:pt x="389" y="19"/>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2" name="Freeform 83">
              <a:extLst>
                <a:ext uri="{FF2B5EF4-FFF2-40B4-BE49-F238E27FC236}">
                  <a16:creationId xmlns:a16="http://schemas.microsoft.com/office/drawing/2014/main" id="{E5E6FCC4-2137-2A44-A436-BAB9BD9D39ED}"/>
                </a:ext>
              </a:extLst>
            </p:cNvPr>
            <p:cNvSpPr>
              <a:spLocks noChangeArrowheads="1"/>
            </p:cNvSpPr>
            <p:nvPr/>
          </p:nvSpPr>
          <p:spPr bwMode="auto">
            <a:xfrm>
              <a:off x="2779713" y="3419475"/>
              <a:ext cx="160337" cy="233363"/>
            </a:xfrm>
            <a:custGeom>
              <a:avLst/>
              <a:gdLst>
                <a:gd name="T0" fmla="*/ 427 w 446"/>
                <a:gd name="T1" fmla="*/ 649 h 650"/>
                <a:gd name="T2" fmla="*/ 427 w 446"/>
                <a:gd name="T3" fmla="*/ 649 h 650"/>
                <a:gd name="T4" fmla="*/ 353 w 446"/>
                <a:gd name="T5" fmla="*/ 575 h 650"/>
                <a:gd name="T6" fmla="*/ 186 w 446"/>
                <a:gd name="T7" fmla="*/ 501 h 650"/>
                <a:gd name="T8" fmla="*/ 74 w 446"/>
                <a:gd name="T9" fmla="*/ 390 h 650"/>
                <a:gd name="T10" fmla="*/ 186 w 446"/>
                <a:gd name="T11" fmla="*/ 352 h 650"/>
                <a:gd name="T12" fmla="*/ 112 w 446"/>
                <a:gd name="T13" fmla="*/ 204 h 650"/>
                <a:gd name="T14" fmla="*/ 130 w 446"/>
                <a:gd name="T15" fmla="*/ 167 h 650"/>
                <a:gd name="T16" fmla="*/ 38 w 446"/>
                <a:gd name="T17" fmla="*/ 56 h 650"/>
                <a:gd name="T18" fmla="*/ 130 w 446"/>
                <a:gd name="T19" fmla="*/ 56 h 650"/>
                <a:gd name="T20" fmla="*/ 260 w 446"/>
                <a:gd name="T21" fmla="*/ 149 h 650"/>
                <a:gd name="T22" fmla="*/ 334 w 446"/>
                <a:gd name="T23" fmla="*/ 93 h 650"/>
                <a:gd name="T24" fmla="*/ 297 w 446"/>
                <a:gd name="T25" fmla="*/ 260 h 650"/>
                <a:gd name="T26" fmla="*/ 334 w 446"/>
                <a:gd name="T27" fmla="*/ 371 h 650"/>
                <a:gd name="T28" fmla="*/ 334 w 446"/>
                <a:gd name="T29" fmla="*/ 520 h 650"/>
                <a:gd name="T30" fmla="*/ 427 w 446"/>
                <a:gd name="T31" fmla="*/ 64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6" h="650">
                  <a:moveTo>
                    <a:pt x="427" y="649"/>
                  </a:moveTo>
                  <a:lnTo>
                    <a:pt x="427" y="649"/>
                  </a:lnTo>
                  <a:cubicBezTo>
                    <a:pt x="427" y="649"/>
                    <a:pt x="445" y="594"/>
                    <a:pt x="353" y="575"/>
                  </a:cubicBezTo>
                  <a:cubicBezTo>
                    <a:pt x="260" y="557"/>
                    <a:pt x="260" y="557"/>
                    <a:pt x="186" y="501"/>
                  </a:cubicBezTo>
                  <a:cubicBezTo>
                    <a:pt x="112" y="446"/>
                    <a:pt x="0" y="390"/>
                    <a:pt x="74" y="390"/>
                  </a:cubicBezTo>
                  <a:cubicBezTo>
                    <a:pt x="149" y="390"/>
                    <a:pt x="204" y="446"/>
                    <a:pt x="186" y="352"/>
                  </a:cubicBezTo>
                  <a:cubicBezTo>
                    <a:pt x="186" y="278"/>
                    <a:pt x="130" y="223"/>
                    <a:pt x="112" y="204"/>
                  </a:cubicBezTo>
                  <a:cubicBezTo>
                    <a:pt x="112" y="186"/>
                    <a:pt x="149" y="241"/>
                    <a:pt x="130" y="167"/>
                  </a:cubicBezTo>
                  <a:cubicBezTo>
                    <a:pt x="112" y="75"/>
                    <a:pt x="38" y="93"/>
                    <a:pt x="38" y="56"/>
                  </a:cubicBezTo>
                  <a:cubicBezTo>
                    <a:pt x="56" y="0"/>
                    <a:pt x="74" y="19"/>
                    <a:pt x="130" y="56"/>
                  </a:cubicBezTo>
                  <a:cubicBezTo>
                    <a:pt x="186" y="93"/>
                    <a:pt x="241" y="167"/>
                    <a:pt x="260" y="149"/>
                  </a:cubicBezTo>
                  <a:cubicBezTo>
                    <a:pt x="260" y="111"/>
                    <a:pt x="353" y="37"/>
                    <a:pt x="334" y="93"/>
                  </a:cubicBezTo>
                  <a:cubicBezTo>
                    <a:pt x="297" y="130"/>
                    <a:pt x="260" y="241"/>
                    <a:pt x="297" y="260"/>
                  </a:cubicBezTo>
                  <a:cubicBezTo>
                    <a:pt x="334" y="278"/>
                    <a:pt x="353" y="316"/>
                    <a:pt x="334" y="371"/>
                  </a:cubicBezTo>
                  <a:cubicBezTo>
                    <a:pt x="334" y="427"/>
                    <a:pt x="334" y="520"/>
                    <a:pt x="334" y="520"/>
                  </a:cubicBezTo>
                  <a:cubicBezTo>
                    <a:pt x="334" y="520"/>
                    <a:pt x="427" y="575"/>
                    <a:pt x="427" y="649"/>
                  </a:cubicBezTo>
                </a:path>
              </a:pathLst>
            </a:custGeom>
            <a:grpFill/>
            <a:ln w="9525" cap="flat">
              <a:solidFill>
                <a:srgbClr val="1D76BB"/>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3" name="Freeform 84">
              <a:extLst>
                <a:ext uri="{FF2B5EF4-FFF2-40B4-BE49-F238E27FC236}">
                  <a16:creationId xmlns:a16="http://schemas.microsoft.com/office/drawing/2014/main" id="{78E80A59-0BFD-584D-A2CC-4AFAB0DD9299}"/>
                </a:ext>
              </a:extLst>
            </p:cNvPr>
            <p:cNvSpPr>
              <a:spLocks noChangeArrowheads="1"/>
            </p:cNvSpPr>
            <p:nvPr/>
          </p:nvSpPr>
          <p:spPr bwMode="auto">
            <a:xfrm>
              <a:off x="2779713" y="3419475"/>
              <a:ext cx="160337" cy="233363"/>
            </a:xfrm>
            <a:custGeom>
              <a:avLst/>
              <a:gdLst>
                <a:gd name="T0" fmla="*/ 427 w 446"/>
                <a:gd name="T1" fmla="*/ 649 h 650"/>
                <a:gd name="T2" fmla="*/ 427 w 446"/>
                <a:gd name="T3" fmla="*/ 649 h 650"/>
                <a:gd name="T4" fmla="*/ 353 w 446"/>
                <a:gd name="T5" fmla="*/ 575 h 650"/>
                <a:gd name="T6" fmla="*/ 186 w 446"/>
                <a:gd name="T7" fmla="*/ 501 h 650"/>
                <a:gd name="T8" fmla="*/ 74 w 446"/>
                <a:gd name="T9" fmla="*/ 390 h 650"/>
                <a:gd name="T10" fmla="*/ 186 w 446"/>
                <a:gd name="T11" fmla="*/ 352 h 650"/>
                <a:gd name="T12" fmla="*/ 112 w 446"/>
                <a:gd name="T13" fmla="*/ 204 h 650"/>
                <a:gd name="T14" fmla="*/ 130 w 446"/>
                <a:gd name="T15" fmla="*/ 167 h 650"/>
                <a:gd name="T16" fmla="*/ 38 w 446"/>
                <a:gd name="T17" fmla="*/ 56 h 650"/>
                <a:gd name="T18" fmla="*/ 130 w 446"/>
                <a:gd name="T19" fmla="*/ 56 h 650"/>
                <a:gd name="T20" fmla="*/ 260 w 446"/>
                <a:gd name="T21" fmla="*/ 149 h 650"/>
                <a:gd name="T22" fmla="*/ 334 w 446"/>
                <a:gd name="T23" fmla="*/ 93 h 650"/>
                <a:gd name="T24" fmla="*/ 297 w 446"/>
                <a:gd name="T25" fmla="*/ 260 h 650"/>
                <a:gd name="T26" fmla="*/ 334 w 446"/>
                <a:gd name="T27" fmla="*/ 371 h 650"/>
                <a:gd name="T28" fmla="*/ 334 w 446"/>
                <a:gd name="T29" fmla="*/ 520 h 650"/>
                <a:gd name="T30" fmla="*/ 427 w 446"/>
                <a:gd name="T31" fmla="*/ 64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6" h="650">
                  <a:moveTo>
                    <a:pt x="427" y="649"/>
                  </a:moveTo>
                  <a:lnTo>
                    <a:pt x="427" y="649"/>
                  </a:lnTo>
                  <a:cubicBezTo>
                    <a:pt x="427" y="649"/>
                    <a:pt x="445" y="594"/>
                    <a:pt x="353" y="575"/>
                  </a:cubicBezTo>
                  <a:cubicBezTo>
                    <a:pt x="260" y="557"/>
                    <a:pt x="260" y="557"/>
                    <a:pt x="186" y="501"/>
                  </a:cubicBezTo>
                  <a:cubicBezTo>
                    <a:pt x="112" y="446"/>
                    <a:pt x="0" y="390"/>
                    <a:pt x="74" y="390"/>
                  </a:cubicBezTo>
                  <a:cubicBezTo>
                    <a:pt x="149" y="390"/>
                    <a:pt x="204" y="446"/>
                    <a:pt x="186" y="352"/>
                  </a:cubicBezTo>
                  <a:cubicBezTo>
                    <a:pt x="186" y="278"/>
                    <a:pt x="130" y="223"/>
                    <a:pt x="112" y="204"/>
                  </a:cubicBezTo>
                  <a:cubicBezTo>
                    <a:pt x="112" y="186"/>
                    <a:pt x="149" y="241"/>
                    <a:pt x="130" y="167"/>
                  </a:cubicBezTo>
                  <a:cubicBezTo>
                    <a:pt x="112" y="75"/>
                    <a:pt x="38" y="93"/>
                    <a:pt x="38" y="56"/>
                  </a:cubicBezTo>
                  <a:cubicBezTo>
                    <a:pt x="56" y="0"/>
                    <a:pt x="74" y="19"/>
                    <a:pt x="130" y="56"/>
                  </a:cubicBezTo>
                  <a:cubicBezTo>
                    <a:pt x="186" y="93"/>
                    <a:pt x="241" y="167"/>
                    <a:pt x="260" y="149"/>
                  </a:cubicBezTo>
                  <a:cubicBezTo>
                    <a:pt x="260" y="111"/>
                    <a:pt x="353" y="37"/>
                    <a:pt x="334" y="93"/>
                  </a:cubicBezTo>
                  <a:cubicBezTo>
                    <a:pt x="297" y="130"/>
                    <a:pt x="260" y="241"/>
                    <a:pt x="297" y="260"/>
                  </a:cubicBezTo>
                  <a:cubicBezTo>
                    <a:pt x="334" y="278"/>
                    <a:pt x="353" y="316"/>
                    <a:pt x="334" y="371"/>
                  </a:cubicBezTo>
                  <a:cubicBezTo>
                    <a:pt x="334" y="427"/>
                    <a:pt x="334" y="520"/>
                    <a:pt x="334" y="520"/>
                  </a:cubicBezTo>
                  <a:cubicBezTo>
                    <a:pt x="334" y="520"/>
                    <a:pt x="427" y="575"/>
                    <a:pt x="427" y="649"/>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4" name="Freeform 85">
              <a:extLst>
                <a:ext uri="{FF2B5EF4-FFF2-40B4-BE49-F238E27FC236}">
                  <a16:creationId xmlns:a16="http://schemas.microsoft.com/office/drawing/2014/main" id="{C19C3392-801F-EA49-93E5-899B0C01C321}"/>
                </a:ext>
              </a:extLst>
            </p:cNvPr>
            <p:cNvSpPr>
              <a:spLocks noChangeArrowheads="1"/>
            </p:cNvSpPr>
            <p:nvPr/>
          </p:nvSpPr>
          <p:spPr bwMode="auto">
            <a:xfrm>
              <a:off x="5483225" y="1963738"/>
              <a:ext cx="207963" cy="293687"/>
            </a:xfrm>
            <a:custGeom>
              <a:avLst/>
              <a:gdLst>
                <a:gd name="T0" fmla="*/ 483 w 576"/>
                <a:gd name="T1" fmla="*/ 38 h 817"/>
                <a:gd name="T2" fmla="*/ 483 w 576"/>
                <a:gd name="T3" fmla="*/ 38 h 817"/>
                <a:gd name="T4" fmla="*/ 501 w 576"/>
                <a:gd name="T5" fmla="*/ 130 h 817"/>
                <a:gd name="T6" fmla="*/ 390 w 576"/>
                <a:gd name="T7" fmla="*/ 130 h 817"/>
                <a:gd name="T8" fmla="*/ 408 w 576"/>
                <a:gd name="T9" fmla="*/ 260 h 817"/>
                <a:gd name="T10" fmla="*/ 464 w 576"/>
                <a:gd name="T11" fmla="*/ 315 h 817"/>
                <a:gd name="T12" fmla="*/ 278 w 576"/>
                <a:gd name="T13" fmla="*/ 371 h 817"/>
                <a:gd name="T14" fmla="*/ 186 w 576"/>
                <a:gd name="T15" fmla="*/ 501 h 817"/>
                <a:gd name="T16" fmla="*/ 56 w 576"/>
                <a:gd name="T17" fmla="*/ 686 h 817"/>
                <a:gd name="T18" fmla="*/ 0 w 576"/>
                <a:gd name="T19" fmla="*/ 816 h 817"/>
                <a:gd name="T20" fmla="*/ 130 w 576"/>
                <a:gd name="T21" fmla="*/ 686 h 817"/>
                <a:gd name="T22" fmla="*/ 186 w 576"/>
                <a:gd name="T23" fmla="*/ 612 h 817"/>
                <a:gd name="T24" fmla="*/ 316 w 576"/>
                <a:gd name="T25" fmla="*/ 501 h 817"/>
                <a:gd name="T26" fmla="*/ 334 w 576"/>
                <a:gd name="T27" fmla="*/ 427 h 817"/>
                <a:gd name="T28" fmla="*/ 519 w 576"/>
                <a:gd name="T29" fmla="*/ 371 h 817"/>
                <a:gd name="T30" fmla="*/ 519 w 576"/>
                <a:gd name="T31" fmla="*/ 260 h 817"/>
                <a:gd name="T32" fmla="*/ 557 w 576"/>
                <a:gd name="T33" fmla="*/ 204 h 817"/>
                <a:gd name="T34" fmla="*/ 557 w 576"/>
                <a:gd name="T35" fmla="*/ 93 h 817"/>
                <a:gd name="T36" fmla="*/ 483 w 576"/>
                <a:gd name="T37" fmla="*/ 3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6" h="817">
                  <a:moveTo>
                    <a:pt x="483" y="38"/>
                  </a:moveTo>
                  <a:lnTo>
                    <a:pt x="483" y="38"/>
                  </a:lnTo>
                  <a:cubicBezTo>
                    <a:pt x="483" y="38"/>
                    <a:pt x="519" y="112"/>
                    <a:pt x="501" y="130"/>
                  </a:cubicBezTo>
                  <a:cubicBezTo>
                    <a:pt x="483" y="149"/>
                    <a:pt x="445" y="74"/>
                    <a:pt x="390" y="130"/>
                  </a:cubicBezTo>
                  <a:cubicBezTo>
                    <a:pt x="353" y="204"/>
                    <a:pt x="353" y="241"/>
                    <a:pt x="408" y="260"/>
                  </a:cubicBezTo>
                  <a:cubicBezTo>
                    <a:pt x="445" y="279"/>
                    <a:pt x="519" y="279"/>
                    <a:pt x="464" y="315"/>
                  </a:cubicBezTo>
                  <a:cubicBezTo>
                    <a:pt x="427" y="353"/>
                    <a:pt x="334" y="334"/>
                    <a:pt x="278" y="371"/>
                  </a:cubicBezTo>
                  <a:cubicBezTo>
                    <a:pt x="204" y="390"/>
                    <a:pt x="223" y="427"/>
                    <a:pt x="186" y="501"/>
                  </a:cubicBezTo>
                  <a:cubicBezTo>
                    <a:pt x="167" y="557"/>
                    <a:pt x="74" y="650"/>
                    <a:pt x="56" y="686"/>
                  </a:cubicBezTo>
                  <a:cubicBezTo>
                    <a:pt x="19" y="724"/>
                    <a:pt x="0" y="816"/>
                    <a:pt x="0" y="816"/>
                  </a:cubicBezTo>
                  <a:cubicBezTo>
                    <a:pt x="0" y="816"/>
                    <a:pt x="112" y="705"/>
                    <a:pt x="130" y="686"/>
                  </a:cubicBezTo>
                  <a:cubicBezTo>
                    <a:pt x="148" y="650"/>
                    <a:pt x="167" y="650"/>
                    <a:pt x="186" y="612"/>
                  </a:cubicBezTo>
                  <a:cubicBezTo>
                    <a:pt x="223" y="557"/>
                    <a:pt x="297" y="557"/>
                    <a:pt x="316" y="501"/>
                  </a:cubicBezTo>
                  <a:cubicBezTo>
                    <a:pt x="334" y="427"/>
                    <a:pt x="278" y="464"/>
                    <a:pt x="334" y="427"/>
                  </a:cubicBezTo>
                  <a:cubicBezTo>
                    <a:pt x="408" y="409"/>
                    <a:pt x="501" y="409"/>
                    <a:pt x="519" y="371"/>
                  </a:cubicBezTo>
                  <a:cubicBezTo>
                    <a:pt x="557" y="334"/>
                    <a:pt x="538" y="279"/>
                    <a:pt x="519" y="260"/>
                  </a:cubicBezTo>
                  <a:cubicBezTo>
                    <a:pt x="501" y="241"/>
                    <a:pt x="519" y="241"/>
                    <a:pt x="557" y="204"/>
                  </a:cubicBezTo>
                  <a:cubicBezTo>
                    <a:pt x="575" y="167"/>
                    <a:pt x="575" y="112"/>
                    <a:pt x="557" y="93"/>
                  </a:cubicBezTo>
                  <a:cubicBezTo>
                    <a:pt x="538" y="74"/>
                    <a:pt x="538" y="0"/>
                    <a:pt x="483" y="3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5" name="Freeform 86">
              <a:extLst>
                <a:ext uri="{FF2B5EF4-FFF2-40B4-BE49-F238E27FC236}">
                  <a16:creationId xmlns:a16="http://schemas.microsoft.com/office/drawing/2014/main" id="{E65D4FE4-1674-9B4F-9657-9AC6129B737A}"/>
                </a:ext>
              </a:extLst>
            </p:cNvPr>
            <p:cNvSpPr>
              <a:spLocks noChangeArrowheads="1"/>
            </p:cNvSpPr>
            <p:nvPr/>
          </p:nvSpPr>
          <p:spPr bwMode="auto">
            <a:xfrm>
              <a:off x="5449888" y="1241425"/>
              <a:ext cx="214312" cy="735013"/>
            </a:xfrm>
            <a:custGeom>
              <a:avLst/>
              <a:gdLst>
                <a:gd name="T0" fmla="*/ 149 w 595"/>
                <a:gd name="T1" fmla="*/ 0 h 2042"/>
                <a:gd name="T2" fmla="*/ 149 w 595"/>
                <a:gd name="T3" fmla="*/ 0 h 2042"/>
                <a:gd name="T4" fmla="*/ 130 w 595"/>
                <a:gd name="T5" fmla="*/ 148 h 2042"/>
                <a:gd name="T6" fmla="*/ 112 w 595"/>
                <a:gd name="T7" fmla="*/ 352 h 2042"/>
                <a:gd name="T8" fmla="*/ 93 w 595"/>
                <a:gd name="T9" fmla="*/ 426 h 2042"/>
                <a:gd name="T10" fmla="*/ 112 w 595"/>
                <a:gd name="T11" fmla="*/ 631 h 2042"/>
                <a:gd name="T12" fmla="*/ 19 w 595"/>
                <a:gd name="T13" fmla="*/ 964 h 2042"/>
                <a:gd name="T14" fmla="*/ 149 w 595"/>
                <a:gd name="T15" fmla="*/ 1205 h 2042"/>
                <a:gd name="T16" fmla="*/ 335 w 595"/>
                <a:gd name="T17" fmla="*/ 1354 h 2042"/>
                <a:gd name="T18" fmla="*/ 446 w 595"/>
                <a:gd name="T19" fmla="*/ 1447 h 2042"/>
                <a:gd name="T20" fmla="*/ 557 w 595"/>
                <a:gd name="T21" fmla="*/ 1502 h 2042"/>
                <a:gd name="T22" fmla="*/ 501 w 595"/>
                <a:gd name="T23" fmla="*/ 1632 h 2042"/>
                <a:gd name="T24" fmla="*/ 576 w 595"/>
                <a:gd name="T25" fmla="*/ 1911 h 2042"/>
                <a:gd name="T26" fmla="*/ 576 w 595"/>
                <a:gd name="T27"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5" h="2042">
                  <a:moveTo>
                    <a:pt x="149" y="0"/>
                  </a:moveTo>
                  <a:lnTo>
                    <a:pt x="149" y="0"/>
                  </a:lnTo>
                  <a:cubicBezTo>
                    <a:pt x="149" y="0"/>
                    <a:pt x="167" y="37"/>
                    <a:pt x="130" y="148"/>
                  </a:cubicBezTo>
                  <a:cubicBezTo>
                    <a:pt x="93" y="260"/>
                    <a:pt x="130" y="278"/>
                    <a:pt x="112" y="352"/>
                  </a:cubicBezTo>
                  <a:cubicBezTo>
                    <a:pt x="93" y="426"/>
                    <a:pt x="93" y="426"/>
                    <a:pt x="93" y="426"/>
                  </a:cubicBezTo>
                  <a:cubicBezTo>
                    <a:pt x="93" y="426"/>
                    <a:pt x="130" y="593"/>
                    <a:pt x="112" y="631"/>
                  </a:cubicBezTo>
                  <a:cubicBezTo>
                    <a:pt x="93" y="686"/>
                    <a:pt x="0" y="908"/>
                    <a:pt x="19" y="964"/>
                  </a:cubicBezTo>
                  <a:cubicBezTo>
                    <a:pt x="38" y="1038"/>
                    <a:pt x="38" y="1113"/>
                    <a:pt x="149" y="1205"/>
                  </a:cubicBezTo>
                  <a:cubicBezTo>
                    <a:pt x="260" y="1298"/>
                    <a:pt x="297" y="1317"/>
                    <a:pt x="335" y="1354"/>
                  </a:cubicBezTo>
                  <a:cubicBezTo>
                    <a:pt x="371" y="1391"/>
                    <a:pt x="409" y="1428"/>
                    <a:pt x="446" y="1447"/>
                  </a:cubicBezTo>
                  <a:cubicBezTo>
                    <a:pt x="464" y="1447"/>
                    <a:pt x="557" y="1447"/>
                    <a:pt x="557" y="1502"/>
                  </a:cubicBezTo>
                  <a:cubicBezTo>
                    <a:pt x="538" y="1539"/>
                    <a:pt x="501" y="1595"/>
                    <a:pt x="501" y="1632"/>
                  </a:cubicBezTo>
                  <a:cubicBezTo>
                    <a:pt x="501" y="1651"/>
                    <a:pt x="557" y="1855"/>
                    <a:pt x="576" y="1911"/>
                  </a:cubicBezTo>
                  <a:cubicBezTo>
                    <a:pt x="594" y="1966"/>
                    <a:pt x="576" y="2041"/>
                    <a:pt x="576" y="2041"/>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Lato Regular" charset="0"/>
              </a:endParaRPr>
            </a:p>
          </p:txBody>
        </p:sp>
        <p:sp>
          <p:nvSpPr>
            <p:cNvPr id="96" name="Freeform 90">
              <a:extLst>
                <a:ext uri="{FF2B5EF4-FFF2-40B4-BE49-F238E27FC236}">
                  <a16:creationId xmlns:a16="http://schemas.microsoft.com/office/drawing/2014/main" id="{AFE39BFA-71B7-FF4F-B0D6-EF4EFA4B02D3}"/>
                </a:ext>
              </a:extLst>
            </p:cNvPr>
            <p:cNvSpPr>
              <a:spLocks noChangeArrowheads="1"/>
            </p:cNvSpPr>
            <p:nvPr/>
          </p:nvSpPr>
          <p:spPr bwMode="auto">
            <a:xfrm>
              <a:off x="5403850" y="1241425"/>
              <a:ext cx="87313" cy="147638"/>
            </a:xfrm>
            <a:custGeom>
              <a:avLst/>
              <a:gdLst>
                <a:gd name="T0" fmla="*/ 19 w 243"/>
                <a:gd name="T1" fmla="*/ 0 h 409"/>
                <a:gd name="T2" fmla="*/ 19 w 243"/>
                <a:gd name="T3" fmla="*/ 0 h 409"/>
                <a:gd name="T4" fmla="*/ 38 w 243"/>
                <a:gd name="T5" fmla="*/ 148 h 409"/>
                <a:gd name="T6" fmla="*/ 94 w 243"/>
                <a:gd name="T7" fmla="*/ 241 h 409"/>
                <a:gd name="T8" fmla="*/ 242 w 243"/>
                <a:gd name="T9" fmla="*/ 408 h 409"/>
              </a:gdLst>
              <a:ahLst/>
              <a:cxnLst>
                <a:cxn ang="0">
                  <a:pos x="T0" y="T1"/>
                </a:cxn>
                <a:cxn ang="0">
                  <a:pos x="T2" y="T3"/>
                </a:cxn>
                <a:cxn ang="0">
                  <a:pos x="T4" y="T5"/>
                </a:cxn>
                <a:cxn ang="0">
                  <a:pos x="T6" y="T7"/>
                </a:cxn>
                <a:cxn ang="0">
                  <a:pos x="T8" y="T9"/>
                </a:cxn>
              </a:cxnLst>
              <a:rect l="0" t="0" r="r" b="b"/>
              <a:pathLst>
                <a:path w="243" h="409">
                  <a:moveTo>
                    <a:pt x="19" y="0"/>
                  </a:moveTo>
                  <a:lnTo>
                    <a:pt x="19" y="0"/>
                  </a:lnTo>
                  <a:cubicBezTo>
                    <a:pt x="19" y="0"/>
                    <a:pt x="0" y="92"/>
                    <a:pt x="38" y="148"/>
                  </a:cubicBezTo>
                  <a:cubicBezTo>
                    <a:pt x="75" y="204"/>
                    <a:pt x="75" y="185"/>
                    <a:pt x="94" y="241"/>
                  </a:cubicBezTo>
                  <a:cubicBezTo>
                    <a:pt x="130" y="296"/>
                    <a:pt x="186" y="389"/>
                    <a:pt x="242" y="408"/>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Lato Regular" charset="0"/>
              </a:endParaRPr>
            </a:p>
          </p:txBody>
        </p:sp>
        <p:sp>
          <p:nvSpPr>
            <p:cNvPr id="97" name="Freeform 91">
              <a:extLst>
                <a:ext uri="{FF2B5EF4-FFF2-40B4-BE49-F238E27FC236}">
                  <a16:creationId xmlns:a16="http://schemas.microsoft.com/office/drawing/2014/main" id="{DB08E042-8101-714A-B29F-373CE3CD64FB}"/>
                </a:ext>
              </a:extLst>
            </p:cNvPr>
            <p:cNvSpPr>
              <a:spLocks noChangeArrowheads="1"/>
            </p:cNvSpPr>
            <p:nvPr/>
          </p:nvSpPr>
          <p:spPr bwMode="auto">
            <a:xfrm>
              <a:off x="5303838" y="1308100"/>
              <a:ext cx="139700" cy="33338"/>
            </a:xfrm>
            <a:custGeom>
              <a:avLst/>
              <a:gdLst>
                <a:gd name="T0" fmla="*/ 0 w 390"/>
                <a:gd name="T1" fmla="*/ 0 h 94"/>
                <a:gd name="T2" fmla="*/ 0 w 390"/>
                <a:gd name="T3" fmla="*/ 0 h 94"/>
                <a:gd name="T4" fmla="*/ 111 w 390"/>
                <a:gd name="T5" fmla="*/ 56 h 94"/>
                <a:gd name="T6" fmla="*/ 277 w 390"/>
                <a:gd name="T7" fmla="*/ 75 h 94"/>
                <a:gd name="T8" fmla="*/ 389 w 390"/>
                <a:gd name="T9" fmla="*/ 93 h 94"/>
              </a:gdLst>
              <a:ahLst/>
              <a:cxnLst>
                <a:cxn ang="0">
                  <a:pos x="T0" y="T1"/>
                </a:cxn>
                <a:cxn ang="0">
                  <a:pos x="T2" y="T3"/>
                </a:cxn>
                <a:cxn ang="0">
                  <a:pos x="T4" y="T5"/>
                </a:cxn>
                <a:cxn ang="0">
                  <a:pos x="T6" y="T7"/>
                </a:cxn>
                <a:cxn ang="0">
                  <a:pos x="T8" y="T9"/>
                </a:cxn>
              </a:cxnLst>
              <a:rect l="0" t="0" r="r" b="b"/>
              <a:pathLst>
                <a:path w="390" h="94">
                  <a:moveTo>
                    <a:pt x="0" y="0"/>
                  </a:moveTo>
                  <a:lnTo>
                    <a:pt x="0" y="0"/>
                  </a:lnTo>
                  <a:cubicBezTo>
                    <a:pt x="0" y="0"/>
                    <a:pt x="18" y="56"/>
                    <a:pt x="111" y="56"/>
                  </a:cubicBezTo>
                  <a:cubicBezTo>
                    <a:pt x="222" y="56"/>
                    <a:pt x="241" y="56"/>
                    <a:pt x="277" y="75"/>
                  </a:cubicBezTo>
                  <a:cubicBezTo>
                    <a:pt x="315" y="93"/>
                    <a:pt x="389" y="93"/>
                    <a:pt x="389" y="93"/>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Lato Regular" charset="0"/>
              </a:endParaRPr>
            </a:p>
          </p:txBody>
        </p:sp>
        <p:sp>
          <p:nvSpPr>
            <p:cNvPr id="98" name="Freeform 92">
              <a:extLst>
                <a:ext uri="{FF2B5EF4-FFF2-40B4-BE49-F238E27FC236}">
                  <a16:creationId xmlns:a16="http://schemas.microsoft.com/office/drawing/2014/main" id="{E6D5757C-A56E-894C-8F91-3DDD422BC13B}"/>
                </a:ext>
              </a:extLst>
            </p:cNvPr>
            <p:cNvSpPr>
              <a:spLocks noChangeArrowheads="1"/>
            </p:cNvSpPr>
            <p:nvPr/>
          </p:nvSpPr>
          <p:spPr bwMode="auto">
            <a:xfrm>
              <a:off x="4008438" y="2871788"/>
              <a:ext cx="220662" cy="201612"/>
            </a:xfrm>
            <a:custGeom>
              <a:avLst/>
              <a:gdLst>
                <a:gd name="T0" fmla="*/ 0 w 613"/>
                <a:gd name="T1" fmla="*/ 37 h 558"/>
                <a:gd name="T2" fmla="*/ 0 w 613"/>
                <a:gd name="T3" fmla="*/ 37 h 558"/>
                <a:gd name="T4" fmla="*/ 0 w 613"/>
                <a:gd name="T5" fmla="*/ 148 h 558"/>
                <a:gd name="T6" fmla="*/ 38 w 613"/>
                <a:gd name="T7" fmla="*/ 315 h 558"/>
                <a:gd name="T8" fmla="*/ 167 w 613"/>
                <a:gd name="T9" fmla="*/ 408 h 558"/>
                <a:gd name="T10" fmla="*/ 223 w 613"/>
                <a:gd name="T11" fmla="*/ 538 h 558"/>
                <a:gd name="T12" fmla="*/ 316 w 613"/>
                <a:gd name="T13" fmla="*/ 427 h 558"/>
                <a:gd name="T14" fmla="*/ 520 w 613"/>
                <a:gd name="T15" fmla="*/ 371 h 558"/>
                <a:gd name="T16" fmla="*/ 538 w 613"/>
                <a:gd name="T17" fmla="*/ 315 h 558"/>
                <a:gd name="T18" fmla="*/ 297 w 613"/>
                <a:gd name="T19" fmla="*/ 186 h 558"/>
                <a:gd name="T20" fmla="*/ 205 w 613"/>
                <a:gd name="T21" fmla="*/ 74 h 558"/>
                <a:gd name="T22" fmla="*/ 0 w 613"/>
                <a:gd name="T23" fmla="*/ 3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3" h="558">
                  <a:moveTo>
                    <a:pt x="0" y="37"/>
                  </a:moveTo>
                  <a:lnTo>
                    <a:pt x="0" y="37"/>
                  </a:lnTo>
                  <a:cubicBezTo>
                    <a:pt x="0" y="37"/>
                    <a:pt x="0" y="130"/>
                    <a:pt x="0" y="148"/>
                  </a:cubicBezTo>
                  <a:cubicBezTo>
                    <a:pt x="0" y="186"/>
                    <a:pt x="0" y="297"/>
                    <a:pt x="38" y="315"/>
                  </a:cubicBezTo>
                  <a:cubicBezTo>
                    <a:pt x="75" y="353"/>
                    <a:pt x="149" y="371"/>
                    <a:pt x="167" y="408"/>
                  </a:cubicBezTo>
                  <a:cubicBezTo>
                    <a:pt x="186" y="445"/>
                    <a:pt x="186" y="538"/>
                    <a:pt x="223" y="538"/>
                  </a:cubicBezTo>
                  <a:cubicBezTo>
                    <a:pt x="260" y="557"/>
                    <a:pt x="297" y="445"/>
                    <a:pt x="316" y="427"/>
                  </a:cubicBezTo>
                  <a:cubicBezTo>
                    <a:pt x="335" y="408"/>
                    <a:pt x="464" y="371"/>
                    <a:pt x="520" y="371"/>
                  </a:cubicBezTo>
                  <a:cubicBezTo>
                    <a:pt x="594" y="371"/>
                    <a:pt x="612" y="371"/>
                    <a:pt x="538" y="315"/>
                  </a:cubicBezTo>
                  <a:cubicBezTo>
                    <a:pt x="446" y="278"/>
                    <a:pt x="335" y="204"/>
                    <a:pt x="297" y="186"/>
                  </a:cubicBezTo>
                  <a:cubicBezTo>
                    <a:pt x="279" y="167"/>
                    <a:pt x="205" y="74"/>
                    <a:pt x="205" y="74"/>
                  </a:cubicBezTo>
                  <a:cubicBezTo>
                    <a:pt x="205" y="74"/>
                    <a:pt x="0" y="0"/>
                    <a:pt x="0" y="37"/>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99" name="Freeform 93">
              <a:extLst>
                <a:ext uri="{FF2B5EF4-FFF2-40B4-BE49-F238E27FC236}">
                  <a16:creationId xmlns:a16="http://schemas.microsoft.com/office/drawing/2014/main" id="{0686F409-0854-5E44-AD92-650DA4F1607A}"/>
                </a:ext>
              </a:extLst>
            </p:cNvPr>
            <p:cNvSpPr>
              <a:spLocks noChangeArrowheads="1"/>
            </p:cNvSpPr>
            <p:nvPr/>
          </p:nvSpPr>
          <p:spPr bwMode="auto">
            <a:xfrm>
              <a:off x="5430838" y="4260850"/>
              <a:ext cx="187325" cy="166688"/>
            </a:xfrm>
            <a:custGeom>
              <a:avLst/>
              <a:gdLst>
                <a:gd name="T0" fmla="*/ 130 w 520"/>
                <a:gd name="T1" fmla="*/ 148 h 464"/>
                <a:gd name="T2" fmla="*/ 130 w 520"/>
                <a:gd name="T3" fmla="*/ 148 h 464"/>
                <a:gd name="T4" fmla="*/ 74 w 520"/>
                <a:gd name="T5" fmla="*/ 260 h 464"/>
                <a:gd name="T6" fmla="*/ 74 w 520"/>
                <a:gd name="T7" fmla="*/ 463 h 464"/>
                <a:gd name="T8" fmla="*/ 93 w 520"/>
                <a:gd name="T9" fmla="*/ 426 h 464"/>
                <a:gd name="T10" fmla="*/ 260 w 520"/>
                <a:gd name="T11" fmla="*/ 445 h 464"/>
                <a:gd name="T12" fmla="*/ 334 w 520"/>
                <a:gd name="T13" fmla="*/ 389 h 464"/>
                <a:gd name="T14" fmla="*/ 334 w 520"/>
                <a:gd name="T15" fmla="*/ 389 h 464"/>
                <a:gd name="T16" fmla="*/ 371 w 520"/>
                <a:gd name="T17" fmla="*/ 296 h 464"/>
                <a:gd name="T18" fmla="*/ 482 w 520"/>
                <a:gd name="T19" fmla="*/ 130 h 464"/>
                <a:gd name="T20" fmla="*/ 445 w 520"/>
                <a:gd name="T21" fmla="*/ 37 h 464"/>
                <a:gd name="T22" fmla="*/ 278 w 520"/>
                <a:gd name="T23" fmla="*/ 74 h 464"/>
                <a:gd name="T24" fmla="*/ 185 w 520"/>
                <a:gd name="T25" fmla="*/ 130 h 464"/>
                <a:gd name="T26" fmla="*/ 130 w 520"/>
                <a:gd name="T27" fmla="*/ 14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0" h="464">
                  <a:moveTo>
                    <a:pt x="130" y="148"/>
                  </a:moveTo>
                  <a:lnTo>
                    <a:pt x="130" y="148"/>
                  </a:lnTo>
                  <a:cubicBezTo>
                    <a:pt x="130" y="148"/>
                    <a:pt x="111" y="204"/>
                    <a:pt x="74" y="260"/>
                  </a:cubicBezTo>
                  <a:cubicBezTo>
                    <a:pt x="19" y="334"/>
                    <a:pt x="0" y="371"/>
                    <a:pt x="74" y="463"/>
                  </a:cubicBezTo>
                  <a:cubicBezTo>
                    <a:pt x="74" y="463"/>
                    <a:pt x="55" y="408"/>
                    <a:pt x="93" y="426"/>
                  </a:cubicBezTo>
                  <a:cubicBezTo>
                    <a:pt x="130" y="426"/>
                    <a:pt x="222" y="463"/>
                    <a:pt x="260" y="445"/>
                  </a:cubicBezTo>
                  <a:cubicBezTo>
                    <a:pt x="296" y="408"/>
                    <a:pt x="278" y="334"/>
                    <a:pt x="334" y="389"/>
                  </a:cubicBezTo>
                  <a:cubicBezTo>
                    <a:pt x="390" y="426"/>
                    <a:pt x="334" y="389"/>
                    <a:pt x="334" y="389"/>
                  </a:cubicBezTo>
                  <a:cubicBezTo>
                    <a:pt x="334" y="389"/>
                    <a:pt x="352" y="315"/>
                    <a:pt x="371" y="296"/>
                  </a:cubicBezTo>
                  <a:cubicBezTo>
                    <a:pt x="408" y="260"/>
                    <a:pt x="464" y="148"/>
                    <a:pt x="482" y="130"/>
                  </a:cubicBezTo>
                  <a:cubicBezTo>
                    <a:pt x="519" y="92"/>
                    <a:pt x="501" y="18"/>
                    <a:pt x="445" y="37"/>
                  </a:cubicBezTo>
                  <a:cubicBezTo>
                    <a:pt x="390" y="37"/>
                    <a:pt x="371" y="0"/>
                    <a:pt x="278" y="74"/>
                  </a:cubicBezTo>
                  <a:cubicBezTo>
                    <a:pt x="185" y="130"/>
                    <a:pt x="185" y="130"/>
                    <a:pt x="185" y="130"/>
                  </a:cubicBezTo>
                  <a:cubicBezTo>
                    <a:pt x="185" y="130"/>
                    <a:pt x="148" y="166"/>
                    <a:pt x="130" y="148"/>
                  </a:cubicBezTo>
                </a:path>
              </a:pathLst>
            </a:custGeom>
            <a:grpFill/>
            <a:ln w="9525" cap="flat">
              <a:solidFill>
                <a:srgbClr val="1D76BB"/>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00" name="Freeform 94">
              <a:extLst>
                <a:ext uri="{FF2B5EF4-FFF2-40B4-BE49-F238E27FC236}">
                  <a16:creationId xmlns:a16="http://schemas.microsoft.com/office/drawing/2014/main" id="{2D5DC79A-D6FD-2F47-949A-E0D493693846}"/>
                </a:ext>
              </a:extLst>
            </p:cNvPr>
            <p:cNvSpPr>
              <a:spLocks noChangeArrowheads="1"/>
            </p:cNvSpPr>
            <p:nvPr/>
          </p:nvSpPr>
          <p:spPr bwMode="auto">
            <a:xfrm>
              <a:off x="5430838" y="4260850"/>
              <a:ext cx="187325" cy="166688"/>
            </a:xfrm>
            <a:custGeom>
              <a:avLst/>
              <a:gdLst>
                <a:gd name="T0" fmla="*/ 130 w 520"/>
                <a:gd name="T1" fmla="*/ 148 h 464"/>
                <a:gd name="T2" fmla="*/ 130 w 520"/>
                <a:gd name="T3" fmla="*/ 148 h 464"/>
                <a:gd name="T4" fmla="*/ 74 w 520"/>
                <a:gd name="T5" fmla="*/ 260 h 464"/>
                <a:gd name="T6" fmla="*/ 74 w 520"/>
                <a:gd name="T7" fmla="*/ 463 h 464"/>
                <a:gd name="T8" fmla="*/ 93 w 520"/>
                <a:gd name="T9" fmla="*/ 426 h 464"/>
                <a:gd name="T10" fmla="*/ 260 w 520"/>
                <a:gd name="T11" fmla="*/ 445 h 464"/>
                <a:gd name="T12" fmla="*/ 334 w 520"/>
                <a:gd name="T13" fmla="*/ 389 h 464"/>
                <a:gd name="T14" fmla="*/ 334 w 520"/>
                <a:gd name="T15" fmla="*/ 389 h 464"/>
                <a:gd name="T16" fmla="*/ 371 w 520"/>
                <a:gd name="T17" fmla="*/ 296 h 464"/>
                <a:gd name="T18" fmla="*/ 482 w 520"/>
                <a:gd name="T19" fmla="*/ 130 h 464"/>
                <a:gd name="T20" fmla="*/ 445 w 520"/>
                <a:gd name="T21" fmla="*/ 37 h 464"/>
                <a:gd name="T22" fmla="*/ 278 w 520"/>
                <a:gd name="T23" fmla="*/ 74 h 464"/>
                <a:gd name="T24" fmla="*/ 185 w 520"/>
                <a:gd name="T25" fmla="*/ 130 h 464"/>
                <a:gd name="T26" fmla="*/ 130 w 520"/>
                <a:gd name="T27" fmla="*/ 148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0" h="464">
                  <a:moveTo>
                    <a:pt x="130" y="148"/>
                  </a:moveTo>
                  <a:lnTo>
                    <a:pt x="130" y="148"/>
                  </a:lnTo>
                  <a:cubicBezTo>
                    <a:pt x="130" y="148"/>
                    <a:pt x="111" y="204"/>
                    <a:pt x="74" y="260"/>
                  </a:cubicBezTo>
                  <a:cubicBezTo>
                    <a:pt x="19" y="334"/>
                    <a:pt x="0" y="371"/>
                    <a:pt x="74" y="463"/>
                  </a:cubicBezTo>
                  <a:cubicBezTo>
                    <a:pt x="74" y="463"/>
                    <a:pt x="55" y="408"/>
                    <a:pt x="93" y="426"/>
                  </a:cubicBezTo>
                  <a:cubicBezTo>
                    <a:pt x="130" y="426"/>
                    <a:pt x="222" y="463"/>
                    <a:pt x="260" y="445"/>
                  </a:cubicBezTo>
                  <a:cubicBezTo>
                    <a:pt x="296" y="408"/>
                    <a:pt x="278" y="334"/>
                    <a:pt x="334" y="389"/>
                  </a:cubicBezTo>
                  <a:cubicBezTo>
                    <a:pt x="390" y="426"/>
                    <a:pt x="334" y="389"/>
                    <a:pt x="334" y="389"/>
                  </a:cubicBezTo>
                  <a:cubicBezTo>
                    <a:pt x="334" y="389"/>
                    <a:pt x="352" y="315"/>
                    <a:pt x="371" y="296"/>
                  </a:cubicBezTo>
                  <a:cubicBezTo>
                    <a:pt x="408" y="260"/>
                    <a:pt x="464" y="148"/>
                    <a:pt x="482" y="130"/>
                  </a:cubicBezTo>
                  <a:cubicBezTo>
                    <a:pt x="519" y="92"/>
                    <a:pt x="501" y="18"/>
                    <a:pt x="445" y="37"/>
                  </a:cubicBezTo>
                  <a:cubicBezTo>
                    <a:pt x="390" y="37"/>
                    <a:pt x="371" y="0"/>
                    <a:pt x="278" y="74"/>
                  </a:cubicBezTo>
                  <a:cubicBezTo>
                    <a:pt x="185" y="130"/>
                    <a:pt x="185" y="130"/>
                    <a:pt x="185" y="130"/>
                  </a:cubicBezTo>
                  <a:cubicBezTo>
                    <a:pt x="185" y="130"/>
                    <a:pt x="148" y="166"/>
                    <a:pt x="130" y="148"/>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01" name="Freeform 95">
              <a:extLst>
                <a:ext uri="{FF2B5EF4-FFF2-40B4-BE49-F238E27FC236}">
                  <a16:creationId xmlns:a16="http://schemas.microsoft.com/office/drawing/2014/main" id="{597F3AED-8289-4545-AEB3-18852CC18F77}"/>
                </a:ext>
              </a:extLst>
            </p:cNvPr>
            <p:cNvSpPr>
              <a:spLocks noChangeArrowheads="1"/>
            </p:cNvSpPr>
            <p:nvPr/>
          </p:nvSpPr>
          <p:spPr bwMode="auto">
            <a:xfrm>
              <a:off x="6692900" y="5195888"/>
              <a:ext cx="33338" cy="53975"/>
            </a:xfrm>
            <a:custGeom>
              <a:avLst/>
              <a:gdLst>
                <a:gd name="T0" fmla="*/ 37 w 94"/>
                <a:gd name="T1" fmla="*/ 18 h 149"/>
                <a:gd name="T2" fmla="*/ 37 w 94"/>
                <a:gd name="T3" fmla="*/ 18 h 149"/>
                <a:gd name="T4" fmla="*/ 18 w 94"/>
                <a:gd name="T5" fmla="*/ 111 h 149"/>
                <a:gd name="T6" fmla="*/ 93 w 94"/>
                <a:gd name="T7" fmla="*/ 148 h 149"/>
                <a:gd name="T8" fmla="*/ 37 w 94"/>
                <a:gd name="T9" fmla="*/ 18 h 149"/>
              </a:gdLst>
              <a:ahLst/>
              <a:cxnLst>
                <a:cxn ang="0">
                  <a:pos x="T0" y="T1"/>
                </a:cxn>
                <a:cxn ang="0">
                  <a:pos x="T2" y="T3"/>
                </a:cxn>
                <a:cxn ang="0">
                  <a:pos x="T4" y="T5"/>
                </a:cxn>
                <a:cxn ang="0">
                  <a:pos x="T6" y="T7"/>
                </a:cxn>
                <a:cxn ang="0">
                  <a:pos x="T8" y="T9"/>
                </a:cxn>
              </a:cxnLst>
              <a:rect l="0" t="0" r="r" b="b"/>
              <a:pathLst>
                <a:path w="94" h="149">
                  <a:moveTo>
                    <a:pt x="37" y="18"/>
                  </a:moveTo>
                  <a:lnTo>
                    <a:pt x="37" y="18"/>
                  </a:lnTo>
                  <a:cubicBezTo>
                    <a:pt x="37" y="18"/>
                    <a:pt x="0" y="92"/>
                    <a:pt x="18" y="111"/>
                  </a:cubicBezTo>
                  <a:cubicBezTo>
                    <a:pt x="37" y="111"/>
                    <a:pt x="93" y="148"/>
                    <a:pt x="93" y="148"/>
                  </a:cubicBezTo>
                  <a:cubicBezTo>
                    <a:pt x="93" y="148"/>
                    <a:pt x="74" y="0"/>
                    <a:pt x="37" y="18"/>
                  </a:cubicBezTo>
                </a:path>
              </a:pathLst>
            </a:custGeom>
            <a:grpFill/>
            <a:ln w="9525" cap="flat">
              <a:solidFill>
                <a:schemeClr val="bg2"/>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02" name="Freeform 96">
              <a:extLst>
                <a:ext uri="{FF2B5EF4-FFF2-40B4-BE49-F238E27FC236}">
                  <a16:creationId xmlns:a16="http://schemas.microsoft.com/office/drawing/2014/main" id="{6642F16C-7AB8-8242-9AD9-DE0B2E416B05}"/>
                </a:ext>
              </a:extLst>
            </p:cNvPr>
            <p:cNvSpPr>
              <a:spLocks noChangeArrowheads="1"/>
            </p:cNvSpPr>
            <p:nvPr/>
          </p:nvSpPr>
          <p:spPr bwMode="auto">
            <a:xfrm>
              <a:off x="6765925" y="5227638"/>
              <a:ext cx="39688" cy="47625"/>
            </a:xfrm>
            <a:custGeom>
              <a:avLst/>
              <a:gdLst>
                <a:gd name="T0" fmla="*/ 111 w 112"/>
                <a:gd name="T1" fmla="*/ 112 h 131"/>
                <a:gd name="T2" fmla="*/ 111 w 112"/>
                <a:gd name="T3" fmla="*/ 112 h 131"/>
                <a:gd name="T4" fmla="*/ 0 w 112"/>
                <a:gd name="T5" fmla="*/ 38 h 131"/>
                <a:gd name="T6" fmla="*/ 19 w 112"/>
                <a:gd name="T7" fmla="*/ 112 h 131"/>
                <a:gd name="T8" fmla="*/ 111 w 112"/>
                <a:gd name="T9" fmla="*/ 112 h 131"/>
              </a:gdLst>
              <a:ahLst/>
              <a:cxnLst>
                <a:cxn ang="0">
                  <a:pos x="T0" y="T1"/>
                </a:cxn>
                <a:cxn ang="0">
                  <a:pos x="T2" y="T3"/>
                </a:cxn>
                <a:cxn ang="0">
                  <a:pos x="T4" y="T5"/>
                </a:cxn>
                <a:cxn ang="0">
                  <a:pos x="T6" y="T7"/>
                </a:cxn>
                <a:cxn ang="0">
                  <a:pos x="T8" y="T9"/>
                </a:cxn>
              </a:cxnLst>
              <a:rect l="0" t="0" r="r" b="b"/>
              <a:pathLst>
                <a:path w="112" h="131">
                  <a:moveTo>
                    <a:pt x="111" y="112"/>
                  </a:moveTo>
                  <a:lnTo>
                    <a:pt x="111" y="112"/>
                  </a:lnTo>
                  <a:cubicBezTo>
                    <a:pt x="111" y="112"/>
                    <a:pt x="19" y="0"/>
                    <a:pt x="0" y="38"/>
                  </a:cubicBezTo>
                  <a:cubicBezTo>
                    <a:pt x="0" y="38"/>
                    <a:pt x="0" y="130"/>
                    <a:pt x="19" y="112"/>
                  </a:cubicBezTo>
                  <a:lnTo>
                    <a:pt x="111" y="112"/>
                  </a:lnTo>
                </a:path>
              </a:pathLst>
            </a:custGeom>
            <a:grpFill/>
            <a:ln w="9525" cap="flat">
              <a:solidFill>
                <a:srgbClr val="221F1F"/>
              </a:solid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Lato Regular" charset="0"/>
              </a:endParaRPr>
            </a:p>
          </p:txBody>
        </p:sp>
        <p:sp>
          <p:nvSpPr>
            <p:cNvPr id="103" name="Freeform 97">
              <a:extLst>
                <a:ext uri="{FF2B5EF4-FFF2-40B4-BE49-F238E27FC236}">
                  <a16:creationId xmlns:a16="http://schemas.microsoft.com/office/drawing/2014/main" id="{D00899A5-0AFF-6649-BD3A-F4C60AB981E9}"/>
                </a:ext>
              </a:extLst>
            </p:cNvPr>
            <p:cNvSpPr>
              <a:spLocks noChangeArrowheads="1"/>
            </p:cNvSpPr>
            <p:nvPr/>
          </p:nvSpPr>
          <p:spPr bwMode="auto">
            <a:xfrm>
              <a:off x="6765925" y="5227638"/>
              <a:ext cx="39688" cy="47625"/>
            </a:xfrm>
            <a:custGeom>
              <a:avLst/>
              <a:gdLst>
                <a:gd name="T0" fmla="*/ 111 w 112"/>
                <a:gd name="T1" fmla="*/ 112 h 131"/>
                <a:gd name="T2" fmla="*/ 111 w 112"/>
                <a:gd name="T3" fmla="*/ 112 h 131"/>
                <a:gd name="T4" fmla="*/ 0 w 112"/>
                <a:gd name="T5" fmla="*/ 38 h 131"/>
                <a:gd name="T6" fmla="*/ 19 w 112"/>
                <a:gd name="T7" fmla="*/ 112 h 131"/>
              </a:gdLst>
              <a:ahLst/>
              <a:cxnLst>
                <a:cxn ang="0">
                  <a:pos x="T0" y="T1"/>
                </a:cxn>
                <a:cxn ang="0">
                  <a:pos x="T2" y="T3"/>
                </a:cxn>
                <a:cxn ang="0">
                  <a:pos x="T4" y="T5"/>
                </a:cxn>
                <a:cxn ang="0">
                  <a:pos x="T6" y="T7"/>
                </a:cxn>
              </a:cxnLst>
              <a:rect l="0" t="0" r="r" b="b"/>
              <a:pathLst>
                <a:path w="112" h="131">
                  <a:moveTo>
                    <a:pt x="111" y="112"/>
                  </a:moveTo>
                  <a:lnTo>
                    <a:pt x="111" y="112"/>
                  </a:lnTo>
                  <a:cubicBezTo>
                    <a:pt x="111" y="112"/>
                    <a:pt x="19" y="0"/>
                    <a:pt x="0" y="38"/>
                  </a:cubicBezTo>
                  <a:cubicBezTo>
                    <a:pt x="0" y="38"/>
                    <a:pt x="0" y="130"/>
                    <a:pt x="19" y="112"/>
                  </a:cubicBezTo>
                </a:path>
              </a:pathLst>
            </a:custGeom>
            <a:grpFill/>
            <a:ln w="6480" cap="flat">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latin typeface="Lato Regular" charset="0"/>
              </a:endParaRPr>
            </a:p>
          </p:txBody>
        </p:sp>
      </p:grpSp>
      <p:sp>
        <p:nvSpPr>
          <p:cNvPr id="3" name="TextBox 2">
            <a:extLst>
              <a:ext uri="{FF2B5EF4-FFF2-40B4-BE49-F238E27FC236}">
                <a16:creationId xmlns:a16="http://schemas.microsoft.com/office/drawing/2014/main" id="{9BD52F95-4539-4DE3-9C56-FE2CD407D44E}"/>
              </a:ext>
            </a:extLst>
          </p:cNvPr>
          <p:cNvSpPr txBox="1"/>
          <p:nvPr/>
        </p:nvSpPr>
        <p:spPr>
          <a:xfrm>
            <a:off x="3698792" y="10108096"/>
            <a:ext cx="70182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spc="300">
                <a:latin typeface="Lato Light"/>
                <a:hlinkClick r:id="rId2"/>
              </a:rPr>
              <a:t>https://www.youtube.com/watch?v=Qj5x6pbJMyU</a:t>
            </a:r>
            <a:endParaRPr lang="en-US" sz="1800" spc="300">
              <a:latin typeface="Lato Light"/>
            </a:endParaRPr>
          </a:p>
        </p:txBody>
      </p:sp>
    </p:spTree>
    <p:extLst>
      <p:ext uri="{BB962C8B-B14F-4D97-AF65-F5344CB8AC3E}">
        <p14:creationId xmlns:p14="http://schemas.microsoft.com/office/powerpoint/2010/main" val="104586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654986" y="427740"/>
            <a:ext cx="10135314" cy="1277348"/>
            <a:chOff x="4087779" y="916433"/>
            <a:chExt cx="5282214" cy="1277348"/>
          </a:xfrm>
        </p:grpSpPr>
        <p:sp>
          <p:nvSpPr>
            <p:cNvPr id="7" name="TextBox 6">
              <a:extLst>
                <a:ext uri="{FF2B5EF4-FFF2-40B4-BE49-F238E27FC236}">
                  <a16:creationId xmlns:a16="http://schemas.microsoft.com/office/drawing/2014/main" id="{E95DF2B3-6B4D-5143-8267-00A296619D6D}"/>
                </a:ext>
              </a:extLst>
            </p:cNvPr>
            <p:cNvSpPr txBox="1"/>
            <p:nvPr/>
          </p:nvSpPr>
          <p:spPr>
            <a:xfrm>
              <a:off x="4087779" y="1270451"/>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156938" y="916433"/>
              <a:ext cx="966700" cy="338554"/>
            </a:xfrm>
            <a:prstGeom prst="rect">
              <a:avLst/>
            </a:prstGeom>
            <a:noFill/>
          </p:spPr>
          <p:txBody>
            <a:bodyPr wrap="none" lIns="91440" tIns="45720" rIns="91440" bIns="45720" rtlCol="0" anchor="t">
              <a:spAutoFit/>
            </a:bodyPr>
            <a:lstStyle/>
            <a:p>
              <a:r>
                <a:rPr lang="en-US" sz="1600" spc="1200">
                  <a:latin typeface="Montserrat"/>
                </a:rPr>
                <a:t>Nigeria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653663" y="2727747"/>
            <a:ext cx="16533939" cy="21636692"/>
          </a:xfrm>
          <a:prstGeom prst="rect">
            <a:avLst/>
          </a:prstGeom>
          <a:noFill/>
        </p:spPr>
        <p:txBody>
          <a:bodyPr wrap="square" lIns="91440" tIns="45720" rIns="91440" bIns="45720" rtlCol="0" anchor="t">
            <a:spAutoFit/>
          </a:bodyPr>
          <a:lstStyle/>
          <a:p>
            <a:pPr algn="just"/>
            <a:r>
              <a:rPr lang="en-US" sz="2400" i="1">
                <a:ea typeface="+mn-lt"/>
                <a:cs typeface="+mn-lt"/>
              </a:rPr>
              <a:t>From terrorism to talakawa: explaining party turnover in Nigeria's 2015 elections </a:t>
            </a:r>
          </a:p>
          <a:p>
            <a:pPr algn="just"/>
            <a:r>
              <a:rPr lang="en-US" sz="2400" i="1">
                <a:ea typeface="+mn-lt"/>
                <a:cs typeface="+mn-lt"/>
              </a:rPr>
              <a:t>A. Carl LeVan, Matthew T. Page &amp; Yoonbin Han 2015</a:t>
            </a:r>
            <a:endParaRPr lang="en-US" sz="2400" i="1">
              <a:cs typeface="Calibri"/>
            </a:endParaRPr>
          </a:p>
          <a:p>
            <a:pPr algn="just"/>
            <a:endParaRPr lang="en-US" sz="2400" i="1">
              <a:ea typeface="+mn-lt"/>
              <a:cs typeface="+mn-lt"/>
            </a:endParaRPr>
          </a:p>
          <a:p>
            <a:pPr algn="just"/>
            <a:r>
              <a:rPr lang="en-US" sz="2400">
                <a:ea typeface="+mn-lt"/>
                <a:cs typeface="+mn-lt"/>
              </a:rPr>
              <a:t>What explains the shift in the 2015 election results?</a:t>
            </a:r>
          </a:p>
          <a:p>
            <a:pPr marL="913765" lvl="1" algn="just"/>
            <a:r>
              <a:rPr lang="en-US" sz="2400">
                <a:ea typeface="+mn-lt"/>
                <a:cs typeface="+mn-lt"/>
              </a:rPr>
              <a:t>- partilcuary the PDP support in the sout- west of the country?</a:t>
            </a:r>
          </a:p>
          <a:p>
            <a:pPr marL="913765" lvl="1" algn="just"/>
            <a:endParaRPr lang="en-US" sz="2400">
              <a:ea typeface="+mn-lt"/>
              <a:cs typeface="+mn-lt"/>
            </a:endParaRPr>
          </a:p>
          <a:p>
            <a:pPr algn="just"/>
            <a:r>
              <a:rPr lang="en-US" sz="2400" b="1" u="sng">
                <a:ea typeface="+mn-lt"/>
                <a:cs typeface="+mn-lt"/>
              </a:rPr>
              <a:t>Prevailing explanations:</a:t>
            </a:r>
          </a:p>
          <a:p>
            <a:pPr marL="913765" lvl="1" algn="just"/>
            <a:endParaRPr lang="en-US" sz="2400">
              <a:ea typeface="+mn-lt"/>
              <a:cs typeface="+mn-lt"/>
            </a:endParaRPr>
          </a:p>
          <a:p>
            <a:pPr marL="913765" lvl="1" algn="just"/>
            <a:r>
              <a:rPr lang="en-US" sz="2400">
                <a:ea typeface="+mn-lt"/>
                <a:cs typeface="+mn-lt"/>
              </a:rPr>
              <a:t>- ‘in advanced economies, cleavages are largely along social class lines...but in Nigeria cleavages are often along primordial lines, such as ethnicity, gender, and religion’  (Okafor 2013, 2) </a:t>
            </a:r>
            <a:endParaRPr lang="en-US">
              <a:ea typeface="+mn-lt"/>
              <a:cs typeface="+mn-lt"/>
            </a:endParaRPr>
          </a:p>
          <a:p>
            <a:pPr marL="913765" lvl="1" algn="just"/>
            <a:endParaRPr lang="en-US" sz="2400">
              <a:cs typeface="Calibri" panose="020F0502020204030204"/>
            </a:endParaRPr>
          </a:p>
          <a:p>
            <a:pPr marL="913765" lvl="1" algn="just"/>
            <a:r>
              <a:rPr lang="en-US" sz="2400">
                <a:ea typeface="+mn-lt"/>
                <a:cs typeface="+mn-lt"/>
              </a:rPr>
              <a:t>- 'declining oil prices', 'Rise in Bokoharam terroirsm', 'Corruption'</a:t>
            </a:r>
          </a:p>
          <a:p>
            <a:pPr marL="913765" lvl="1" algn="just"/>
            <a:endParaRPr lang="en-US" sz="2400">
              <a:ea typeface="+mn-lt"/>
              <a:cs typeface="+mn-lt"/>
            </a:endParaRPr>
          </a:p>
          <a:p>
            <a:pPr algn="just"/>
            <a:r>
              <a:rPr lang="en-US" sz="2400" b="1" u="sng">
                <a:ea typeface="+mn-lt"/>
                <a:cs typeface="+mn-lt"/>
              </a:rPr>
              <a:t>Talakawa effect:</a:t>
            </a:r>
          </a:p>
          <a:p>
            <a:pPr algn="just"/>
            <a:endParaRPr lang="en-US" sz="2400" b="1">
              <a:ea typeface="+mn-lt"/>
              <a:cs typeface="+mn-lt"/>
            </a:endParaRPr>
          </a:p>
          <a:p>
            <a:pPr marL="913765" lvl="1" algn="just"/>
            <a:r>
              <a:rPr lang="en-US" sz="2400">
                <a:ea typeface="+mn-lt"/>
                <a:cs typeface="+mn-lt"/>
              </a:rPr>
              <a:t>'Economic Voting': Weak economic conditions in the states systematcially correlate with stronger support with the opposition (APC)</a:t>
            </a:r>
          </a:p>
          <a:p>
            <a:pPr algn="just"/>
            <a:endParaRPr lang="en-US" sz="2400">
              <a:ea typeface="+mn-lt"/>
              <a:cs typeface="+mn-lt"/>
            </a:endParaRPr>
          </a:p>
          <a:p>
            <a:pPr marL="913765" lvl="1" algn="just"/>
            <a:r>
              <a:rPr lang="en-US" sz="2400">
                <a:ea typeface="+mn-lt"/>
                <a:cs typeface="+mn-lt"/>
              </a:rPr>
              <a:t>'Common people' excluded from the clientlists system and excluded from the 2000-2014 newly generated wealth</a:t>
            </a:r>
          </a:p>
          <a:p>
            <a:pPr algn="just"/>
            <a:endParaRPr lang="en-US" sz="2400">
              <a:ea typeface="+mn-lt"/>
              <a:cs typeface="+mn-lt"/>
            </a:endParaRPr>
          </a:p>
          <a:p>
            <a:pPr marL="913765" lvl="1" algn="just"/>
            <a:r>
              <a:rPr lang="en-US" sz="2400" b="1">
                <a:ea typeface="+mn-lt"/>
                <a:cs typeface="+mn-lt"/>
              </a:rPr>
              <a:t>Varibles to test the hypothesis</a:t>
            </a:r>
          </a:p>
          <a:p>
            <a:pPr marL="913765" lvl="1" algn="just"/>
            <a:endParaRPr lang="en-US" sz="2400">
              <a:ea typeface="+mn-lt"/>
              <a:cs typeface="+mn-lt"/>
            </a:endParaRPr>
          </a:p>
          <a:p>
            <a:pPr marL="1828165" lvl="2" algn="just"/>
            <a:r>
              <a:rPr lang="en-US" sz="2400">
                <a:ea typeface="+mn-lt"/>
                <a:cs typeface="+mn-lt"/>
              </a:rPr>
              <a:t>- states’ internally generated revenue as an instrument for sub- national economic performance</a:t>
            </a:r>
            <a:endParaRPr lang="en-US">
              <a:ea typeface="+mn-lt"/>
              <a:cs typeface="+mn-lt"/>
            </a:endParaRPr>
          </a:p>
          <a:p>
            <a:pPr marL="1828165" lvl="2" algn="just"/>
            <a:r>
              <a:rPr lang="en-US" sz="2400">
                <a:ea typeface="+mn-lt"/>
                <a:cs typeface="+mn-lt"/>
              </a:rPr>
              <a:t>- perceptions of the national economy disaggregated at the state level</a:t>
            </a:r>
            <a:endParaRPr lang="en-US">
              <a:ea typeface="+mn-lt"/>
              <a:cs typeface="+mn-lt"/>
            </a:endParaRPr>
          </a:p>
          <a:p>
            <a:pPr marL="1828165" lvl="2" algn="just"/>
            <a:r>
              <a:rPr lang="en-US" sz="2400">
                <a:ea typeface="+mn-lt"/>
                <a:cs typeface="+mn-lt"/>
              </a:rPr>
              <a:t>- literacy as a proxy for income in local government areas </a:t>
            </a:r>
            <a:endParaRPr lang="en-US">
              <a:cs typeface="Calibri" panose="020F0502020204030204"/>
            </a:endParaRPr>
          </a:p>
          <a:p>
            <a:pPr marL="913765" lvl="1" algn="just"/>
            <a:endParaRPr lang="en-US" sz="2400">
              <a:ea typeface="+mn-lt"/>
              <a:cs typeface="+mn-lt"/>
            </a:endParaRPr>
          </a:p>
          <a:p>
            <a:pPr marL="913765" lvl="1" algn="just"/>
            <a:r>
              <a:rPr lang="en-US" sz="2400">
                <a:ea typeface="+mn-lt"/>
                <a:cs typeface="+mn-lt"/>
              </a:rPr>
              <a:t>--&gt; indicators of positive economic performance – whether subjective or objective – are highly correlated with support for President Jonathan, offering robust support for the economic performance hypothesis </a:t>
            </a:r>
          </a:p>
          <a:p>
            <a:pPr marL="913765" lvl="1" algn="just"/>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913765" lvl="1" algn="just"/>
            <a:endParaRPr lang="en-US">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algn="just"/>
            <a:endParaRPr lang="en-US" sz="2400">
              <a:ea typeface="+mn-lt"/>
              <a:cs typeface="+mn-lt"/>
            </a:endParaRPr>
          </a:p>
          <a:p>
            <a:pPr algn="just"/>
            <a:endParaRPr lang="en-US" sz="2400">
              <a:ea typeface="+mn-lt"/>
              <a:cs typeface="+mn-lt"/>
            </a:endParaRPr>
          </a:p>
          <a:p>
            <a:pPr algn="just"/>
            <a:endParaRPr lang="en-US" sz="2400">
              <a:ea typeface="+mn-lt"/>
              <a:cs typeface="+mn-lt"/>
            </a:endParaRPr>
          </a:p>
          <a:p>
            <a:pPr algn="just"/>
            <a:endParaRPr lang="en-US" sz="2400">
              <a:ea typeface="+mn-lt"/>
              <a:cs typeface="+mn-lt"/>
            </a:endParaRPr>
          </a:p>
          <a:p>
            <a:pPr algn="just"/>
            <a:endParaRPr lang="en-US" i="1">
              <a:ea typeface="+mn-lt"/>
              <a:cs typeface="+mn-lt"/>
            </a:endParaRPr>
          </a:p>
          <a:p>
            <a:pPr algn="just"/>
            <a:endParaRPr lang="en-US" i="1">
              <a:ea typeface="+mn-lt"/>
              <a:cs typeface="+mn-lt"/>
            </a:endParaRPr>
          </a:p>
          <a:p>
            <a:pPr algn="just"/>
            <a:endParaRPr lang="en-US" u="sng">
              <a:ea typeface="+mn-lt"/>
              <a:cs typeface="+mn-lt"/>
            </a:endParaRPr>
          </a:p>
          <a:p>
            <a:pPr algn="just"/>
            <a:endParaRPr lang="en-US" u="sng">
              <a:ea typeface="+mn-lt"/>
              <a:cs typeface="+mn-lt"/>
            </a:endParaRPr>
          </a:p>
          <a:p>
            <a:pPr algn="just"/>
            <a:endParaRPr lang="en-US" u="sng">
              <a:ea typeface="+mn-lt"/>
              <a:cs typeface="+mn-lt"/>
            </a:endParaRPr>
          </a:p>
          <a:p>
            <a:pPr algn="just"/>
            <a:endParaRPr lang="en-US" u="sng">
              <a:ea typeface="+mn-lt"/>
              <a:cs typeface="+mn-lt"/>
            </a:endParaRPr>
          </a:p>
          <a:p>
            <a:pPr marL="913765" lvl="1" algn="just"/>
            <a:endParaRPr lang="en-US" sz="2400" b="1">
              <a:ea typeface="+mn-lt"/>
              <a:cs typeface="+mn-lt"/>
            </a:endParaRPr>
          </a:p>
          <a:p>
            <a:pPr marL="913765" lvl="1" algn="just"/>
            <a:br>
              <a:rPr lang="en-US" sz="2400">
                <a:ea typeface="+mn-lt"/>
                <a:cs typeface="+mn-lt"/>
              </a:rPr>
            </a:br>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algn="just">
              <a:buFont typeface="Arial"/>
              <a:buChar char="•"/>
            </a:pPr>
            <a:endParaRPr lang="en-US" sz="2000">
              <a:ea typeface="+mn-lt"/>
              <a:cs typeface="+mn-lt"/>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302249" y="1711703"/>
            <a:ext cx="938567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Electoral Patters Elections 2015</a:t>
            </a:r>
            <a:endParaRPr lang="en-US">
              <a:solidFill>
                <a:schemeClr val="tx2"/>
              </a:solidFill>
              <a:latin typeface="Calibri" panose="020F0502020204030204"/>
              <a:cs typeface="Calibri" panose="020F0502020204030204"/>
            </a:endParaRPr>
          </a:p>
          <a:p>
            <a:pPr algn="ctr"/>
            <a:endParaRPr lang="en-US">
              <a:solidFill>
                <a:schemeClr val="tx2"/>
              </a:solidFill>
              <a:cs typeface="Calibri"/>
            </a:endParaRP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785316" y="2434175"/>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Graphic 10">
            <a:extLst>
              <a:ext uri="{FF2B5EF4-FFF2-40B4-BE49-F238E27FC236}">
                <a16:creationId xmlns:a16="http://schemas.microsoft.com/office/drawing/2014/main" id="{80293089-FD7C-4D25-8B1B-AB1C1572A3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70863" y="777003"/>
            <a:ext cx="5458458" cy="4185159"/>
          </a:xfrm>
          <a:prstGeom prst="rect">
            <a:avLst/>
          </a:prstGeom>
        </p:spPr>
      </p:pic>
      <p:pic>
        <p:nvPicPr>
          <p:cNvPr id="12" name="Picture 12" descr="Map&#10;&#10;Description automatically generated">
            <a:extLst>
              <a:ext uri="{FF2B5EF4-FFF2-40B4-BE49-F238E27FC236}">
                <a16:creationId xmlns:a16="http://schemas.microsoft.com/office/drawing/2014/main" id="{BD448690-167A-425F-8E84-C03F5E0EA607}"/>
              </a:ext>
            </a:extLst>
          </p:cNvPr>
          <p:cNvPicPr>
            <a:picLocks noChangeAspect="1"/>
          </p:cNvPicPr>
          <p:nvPr/>
        </p:nvPicPr>
        <p:blipFill>
          <a:blip r:embed="rId5"/>
          <a:stretch>
            <a:fillRect/>
          </a:stretch>
        </p:blipFill>
        <p:spPr>
          <a:xfrm>
            <a:off x="17322491" y="8313675"/>
            <a:ext cx="7123529" cy="5233352"/>
          </a:xfrm>
          <a:prstGeom prst="rect">
            <a:avLst/>
          </a:prstGeom>
        </p:spPr>
      </p:pic>
    </p:spTree>
    <p:extLst>
      <p:ext uri="{BB962C8B-B14F-4D97-AF65-F5344CB8AC3E}">
        <p14:creationId xmlns:p14="http://schemas.microsoft.com/office/powerpoint/2010/main" val="1714611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1399537" y="1823619"/>
            <a:ext cx="9992200" cy="3045461"/>
            <a:chOff x="4212267" y="1407238"/>
            <a:chExt cx="5282215" cy="3045461"/>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2585323"/>
            </a:xfrm>
            <a:prstGeom prst="rect">
              <a:avLst/>
            </a:prstGeom>
            <a:noFill/>
          </p:spPr>
          <p:txBody>
            <a:bodyPr wrap="square" rtlCol="0">
              <a:spAutoFit/>
            </a:bodyPr>
            <a:lstStyle/>
            <a:p>
              <a:r>
                <a:rPr lang="en-US" sz="5400" b="1" spc="600">
                  <a:solidFill>
                    <a:schemeClr val="tx2"/>
                  </a:solidFill>
                  <a:latin typeface="Montserrat" charset="0"/>
                  <a:ea typeface="Montserrat" charset="0"/>
                  <a:cs typeface="Montserrat" charset="0"/>
                </a:rPr>
                <a:t>LOCATION &amp; ENDOWMENT</a:t>
              </a:r>
            </a:p>
            <a:p>
              <a:endParaRPr lang="en-US" sz="5400" b="1" spc="600">
                <a:solidFill>
                  <a:schemeClr val="tx2"/>
                </a:solidFill>
                <a:latin typeface="Montserrat" charset="0"/>
                <a:ea typeface="Montserrat" charset="0"/>
                <a:cs typeface="Montserrat" charset="0"/>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2267480" cy="338554"/>
            </a:xfrm>
            <a:prstGeom prst="rect">
              <a:avLst/>
            </a:prstGeom>
            <a:noFill/>
          </p:spPr>
          <p:txBody>
            <a:bodyPr wrap="none" rtlCol="0">
              <a:spAutoFit/>
            </a:bodyPr>
            <a:lstStyle/>
            <a:p>
              <a:r>
                <a:rPr lang="en-US" sz="1600" spc="1200">
                  <a:latin typeface="Montserrat" charset="0"/>
                  <a:ea typeface="Montserrat" charset="0"/>
                  <a:cs typeface="Montserrat" charset="0"/>
                </a:rPr>
                <a:t>TANZANIA</a:t>
              </a:r>
            </a:p>
          </p:txBody>
        </p:sp>
      </p:grpSp>
      <p:grpSp>
        <p:nvGrpSpPr>
          <p:cNvPr id="108" name="Group 13">
            <a:extLst>
              <a:ext uri="{FF2B5EF4-FFF2-40B4-BE49-F238E27FC236}">
                <a16:creationId xmlns:a16="http://schemas.microsoft.com/office/drawing/2014/main" id="{FAE49745-826C-1845-AD22-180CB2586250}"/>
              </a:ext>
            </a:extLst>
          </p:cNvPr>
          <p:cNvGrpSpPr/>
          <p:nvPr/>
        </p:nvGrpSpPr>
        <p:grpSpPr>
          <a:xfrm>
            <a:off x="1576247" y="4964260"/>
            <a:ext cx="9654429" cy="7416646"/>
            <a:chOff x="13120227" y="4122671"/>
            <a:chExt cx="9654429" cy="7416646"/>
          </a:xfrm>
        </p:grpSpPr>
        <p:sp>
          <p:nvSpPr>
            <p:cNvPr id="109" name="TextBox 8">
              <a:extLst>
                <a:ext uri="{FF2B5EF4-FFF2-40B4-BE49-F238E27FC236}">
                  <a16:creationId xmlns:a16="http://schemas.microsoft.com/office/drawing/2014/main" id="{804E393C-1358-054F-93C2-9BEF1A19C7FE}"/>
                </a:ext>
              </a:extLst>
            </p:cNvPr>
            <p:cNvSpPr txBox="1"/>
            <p:nvPr/>
          </p:nvSpPr>
          <p:spPr>
            <a:xfrm>
              <a:off x="14119610" y="4122671"/>
              <a:ext cx="8655046" cy="7416646"/>
            </a:xfrm>
            <a:prstGeom prst="rect">
              <a:avLst/>
            </a:prstGeom>
            <a:noFill/>
          </p:spPr>
          <p:txBody>
            <a:bodyPr wrap="square" rtlCol="0">
              <a:spAutoFit/>
            </a:bodyPr>
            <a:lstStyle/>
            <a:p>
              <a:pPr>
                <a:lnSpc>
                  <a:spcPts val="4080"/>
                </a:lnSpc>
              </a:pPr>
              <a:r>
                <a:rPr lang="en-US" sz="2800" b="1">
                  <a:latin typeface="Lato Light" charset="0"/>
                  <a:ea typeface="Lato Light" charset="0"/>
                  <a:cs typeface="Lato Light" charset="0"/>
                </a:rPr>
                <a:t>Location: </a:t>
              </a:r>
              <a:r>
                <a:rPr lang="en-US" sz="2800">
                  <a:latin typeface="Lato Light" charset="0"/>
                  <a:ea typeface="Lato Light" charset="0"/>
                  <a:cs typeface="Lato Light" charset="0"/>
                </a:rPr>
                <a:t>Eastern sub-Saharan Africa and is considered a coastal resource rich country with prime agricultural conditions</a:t>
              </a:r>
            </a:p>
            <a:p>
              <a:pPr>
                <a:lnSpc>
                  <a:spcPts val="4080"/>
                </a:lnSpc>
              </a:pPr>
              <a:endParaRPr lang="en-US" sz="2800">
                <a:latin typeface="Lato Light" charset="0"/>
                <a:ea typeface="Lato Light" charset="0"/>
                <a:cs typeface="Lato Light" charset="0"/>
              </a:endParaRPr>
            </a:p>
            <a:p>
              <a:pPr>
                <a:lnSpc>
                  <a:spcPts val="4080"/>
                </a:lnSpc>
              </a:pPr>
              <a:r>
                <a:rPr lang="en-US" sz="2800" b="1">
                  <a:latin typeface="Lato Light" charset="0"/>
                  <a:ea typeface="Lato Light" charset="0"/>
                  <a:cs typeface="Lato Light" charset="0"/>
                </a:rPr>
                <a:t>Resource endowment: </a:t>
              </a:r>
              <a:r>
                <a:rPr lang="en-US" sz="2800">
                  <a:latin typeface="Lato Light" charset="0"/>
                  <a:ea typeface="Lato Light" charset="0"/>
                  <a:cs typeface="Lato Light" charset="0"/>
                </a:rPr>
                <a:t>strong agricultural sector which Tanzania depended on highly in post-colonial times &amp; scattered mining sector that spreads over 800,000 km</a:t>
              </a:r>
              <a:r>
                <a:rPr lang="en-US" sz="2800" baseline="30000">
                  <a:latin typeface="Lato Light" charset="0"/>
                  <a:ea typeface="Lato Light" charset="0"/>
                  <a:cs typeface="Lato Light" charset="0"/>
                </a:rPr>
                <a:t>2</a:t>
              </a:r>
              <a:r>
                <a:rPr lang="en-US" sz="2800">
                  <a:latin typeface="Lato Light" charset="0"/>
                  <a:ea typeface="Lato Light" charset="0"/>
                  <a:cs typeface="Lato Light" charset="0"/>
                </a:rPr>
                <a:t> with gold playing a major role</a:t>
              </a:r>
            </a:p>
            <a:p>
              <a:pPr>
                <a:lnSpc>
                  <a:spcPts val="4080"/>
                </a:lnSpc>
              </a:pPr>
              <a:endParaRPr lang="en-US" sz="2800">
                <a:latin typeface="Lato Light" charset="0"/>
                <a:ea typeface="Lato Light" charset="0"/>
                <a:cs typeface="Lato Light" charset="0"/>
              </a:endParaRPr>
            </a:p>
            <a:p>
              <a:pPr>
                <a:lnSpc>
                  <a:spcPts val="4080"/>
                </a:lnSpc>
              </a:pPr>
              <a:r>
                <a:rPr lang="en-US" sz="2800" b="1">
                  <a:latin typeface="Lato Light" charset="0"/>
                  <a:ea typeface="Lato Light" charset="0"/>
                  <a:cs typeface="Lato Light" charset="0"/>
                </a:rPr>
                <a:t>Population: </a:t>
              </a:r>
              <a:r>
                <a:rPr lang="en-US" sz="2800">
                  <a:latin typeface="Lato Light" charset="0"/>
                  <a:ea typeface="Lato Light" charset="0"/>
                  <a:cs typeface="Lato Light" charset="0"/>
                </a:rPr>
                <a:t>highly fragmented population, causing trouble for Nyerere to extend his physical authority over its people which gave rise to the Arusha Declaration in 1967 and the socialist and self-reliance movement</a:t>
              </a:r>
            </a:p>
            <a:p>
              <a:pPr>
                <a:lnSpc>
                  <a:spcPts val="4080"/>
                </a:lnSpc>
              </a:pPr>
              <a:endParaRPr lang="en-US" sz="2800">
                <a:latin typeface="Lato Light" charset="0"/>
                <a:ea typeface="Lato Light" charset="0"/>
                <a:cs typeface="Lato Light" charset="0"/>
              </a:endParaRPr>
            </a:p>
          </p:txBody>
        </p:sp>
        <p:sp>
          <p:nvSpPr>
            <p:cNvPr id="110" name="Rectangle 9">
              <a:extLst>
                <a:ext uri="{FF2B5EF4-FFF2-40B4-BE49-F238E27FC236}">
                  <a16:creationId xmlns:a16="http://schemas.microsoft.com/office/drawing/2014/main" id="{85EB666C-2C21-8141-B356-CDB516350DE5}"/>
                </a:ext>
              </a:extLst>
            </p:cNvPr>
            <p:cNvSpPr/>
            <p:nvPr/>
          </p:nvSpPr>
          <p:spPr>
            <a:xfrm>
              <a:off x="13120227" y="435398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0">
              <a:extLst>
                <a:ext uri="{FF2B5EF4-FFF2-40B4-BE49-F238E27FC236}">
                  <a16:creationId xmlns:a16="http://schemas.microsoft.com/office/drawing/2014/main" id="{26BA4BFC-916B-8A41-9152-34E057435528}"/>
                </a:ext>
              </a:extLst>
            </p:cNvPr>
            <p:cNvSpPr/>
            <p:nvPr/>
          </p:nvSpPr>
          <p:spPr>
            <a:xfrm>
              <a:off x="13120227" y="6468160"/>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5">
              <a:extLst>
                <a:ext uri="{FF2B5EF4-FFF2-40B4-BE49-F238E27FC236}">
                  <a16:creationId xmlns:a16="http://schemas.microsoft.com/office/drawing/2014/main" id="{C86AACFF-D6E5-D549-A055-2AC4AC774F90}"/>
                </a:ext>
              </a:extLst>
            </p:cNvPr>
            <p:cNvSpPr/>
            <p:nvPr/>
          </p:nvSpPr>
          <p:spPr>
            <a:xfrm>
              <a:off x="13120227" y="9090282"/>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3" name="Straight Connector 16">
            <a:extLst>
              <a:ext uri="{FF2B5EF4-FFF2-40B4-BE49-F238E27FC236}">
                <a16:creationId xmlns:a16="http://schemas.microsoft.com/office/drawing/2014/main" id="{B9E731A3-1C13-4E4D-BEC5-5F1123AB8549}"/>
              </a:ext>
            </a:extLst>
          </p:cNvPr>
          <p:cNvCxnSpPr>
            <a:cxnSpLocks/>
          </p:cNvCxnSpPr>
          <p:nvPr/>
        </p:nvCxnSpPr>
        <p:spPr>
          <a:xfrm>
            <a:off x="12438614" y="4275171"/>
            <a:ext cx="0" cy="8359322"/>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026" name="Picture 2" descr="KILIMO KWANZA, Farm Mechanisation, Agriculture First : Case Study">
            <a:extLst>
              <a:ext uri="{FF2B5EF4-FFF2-40B4-BE49-F238E27FC236}">
                <a16:creationId xmlns:a16="http://schemas.microsoft.com/office/drawing/2014/main" id="{6A22D22E-262D-6F43-B0ED-B2D167FDE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6099" y="3612978"/>
            <a:ext cx="8160317" cy="5005239"/>
          </a:xfrm>
          <a:prstGeom prst="rect">
            <a:avLst/>
          </a:prstGeom>
          <a:noFill/>
          <a:extLst>
            <a:ext uri="{909E8E84-426E-40DD-AFC4-6F175D3DCCD1}">
              <a14:hiddenFill xmlns:a14="http://schemas.microsoft.com/office/drawing/2010/main">
                <a:solidFill>
                  <a:srgbClr val="FFFFFF"/>
                </a:solidFill>
              </a14:hiddenFill>
            </a:ext>
          </a:extLst>
        </p:spPr>
      </p:pic>
      <p:pic>
        <p:nvPicPr>
          <p:cNvPr id="114" name="Bildplatzhalter 43" descr="Ein Bild, das Karte enthält.&#10;&#10;Automatisch generierte Beschreibung">
            <a:extLst>
              <a:ext uri="{FF2B5EF4-FFF2-40B4-BE49-F238E27FC236}">
                <a16:creationId xmlns:a16="http://schemas.microsoft.com/office/drawing/2014/main" id="{5475FE0F-47FF-364E-B58B-655CE098F25F}"/>
              </a:ext>
            </a:extLst>
          </p:cNvPr>
          <p:cNvPicPr>
            <a:picLocks noChangeAspect="1"/>
          </p:cNvPicPr>
          <p:nvPr/>
        </p:nvPicPr>
        <p:blipFill>
          <a:blip r:embed="rId3"/>
          <a:srcRect t="4500" b="4500"/>
          <a:stretch>
            <a:fillRect/>
          </a:stretch>
        </p:blipFill>
        <p:spPr>
          <a:xfrm>
            <a:off x="12749627" y="8674574"/>
            <a:ext cx="4343977" cy="4294472"/>
          </a:xfrm>
          <a:prstGeom prst="rect">
            <a:avLst/>
          </a:prstGeom>
        </p:spPr>
      </p:pic>
      <p:pic>
        <p:nvPicPr>
          <p:cNvPr id="2" name="Picture 2" descr="Map&#10;&#10;Description automatically generated">
            <a:extLst>
              <a:ext uri="{FF2B5EF4-FFF2-40B4-BE49-F238E27FC236}">
                <a16:creationId xmlns:a16="http://schemas.microsoft.com/office/drawing/2014/main" id="{A487BE22-C5B2-49EB-A457-CA1DD5FD513E}"/>
              </a:ext>
            </a:extLst>
          </p:cNvPr>
          <p:cNvPicPr>
            <a:picLocks noChangeAspect="1"/>
          </p:cNvPicPr>
          <p:nvPr/>
        </p:nvPicPr>
        <p:blipFill>
          <a:blip r:embed="rId4"/>
          <a:stretch>
            <a:fillRect/>
          </a:stretch>
        </p:blipFill>
        <p:spPr>
          <a:xfrm>
            <a:off x="17729332" y="8648791"/>
            <a:ext cx="4347425" cy="4291378"/>
          </a:xfrm>
          <a:prstGeom prst="rect">
            <a:avLst/>
          </a:prstGeom>
        </p:spPr>
      </p:pic>
    </p:spTree>
    <p:extLst>
      <p:ext uri="{BB962C8B-B14F-4D97-AF65-F5344CB8AC3E}">
        <p14:creationId xmlns:p14="http://schemas.microsoft.com/office/powerpoint/2010/main" val="217731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68974C-2964-4E70-88D7-1E40C95CCF35}"/>
              </a:ext>
            </a:extLst>
          </p:cNvPr>
          <p:cNvSpPr txBox="1"/>
          <p:nvPr/>
        </p:nvSpPr>
        <p:spPr>
          <a:xfrm>
            <a:off x="11870595" y="-4988"/>
            <a:ext cx="121178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chemeClr val="tx2"/>
              </a:solidFill>
              <a:cs typeface="Calibri" panose="020F0502020204030204"/>
            </a:endParaRPr>
          </a:p>
          <a:p>
            <a:r>
              <a:rPr lang="en-US" sz="4800" b="1">
                <a:solidFill>
                  <a:schemeClr val="tx2"/>
                </a:solidFill>
                <a:latin typeface="Montserrat"/>
              </a:rPr>
              <a:t>COLONIAL ECONOMY &amp; INSTITUTIONS</a:t>
            </a:r>
            <a:endParaRPr lang="en-US">
              <a:solidFill>
                <a:schemeClr val="tx2"/>
              </a:solidFill>
              <a:latin typeface="Montserrat"/>
            </a:endParaRPr>
          </a:p>
        </p:txBody>
      </p:sp>
      <p:sp>
        <p:nvSpPr>
          <p:cNvPr id="4" name="TextBox 3">
            <a:extLst>
              <a:ext uri="{FF2B5EF4-FFF2-40B4-BE49-F238E27FC236}">
                <a16:creationId xmlns:a16="http://schemas.microsoft.com/office/drawing/2014/main" id="{B2788CE4-5218-488E-99AC-017F3622F9F0}"/>
              </a:ext>
            </a:extLst>
          </p:cNvPr>
          <p:cNvSpPr txBox="1"/>
          <p:nvPr/>
        </p:nvSpPr>
        <p:spPr>
          <a:xfrm>
            <a:off x="736614" y="3085841"/>
            <a:ext cx="14597845" cy="8284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Lato light"/>
                <a:ea typeface="+mn-lt"/>
                <a:cs typeface="+mn-lt"/>
              </a:rPr>
              <a:t>Colonial Land Division</a:t>
            </a:r>
            <a:endParaRPr lang="en-US" sz="3200">
              <a:latin typeface="Lato light"/>
              <a:cs typeface="Calibri"/>
            </a:endParaRPr>
          </a:p>
          <a:p>
            <a:endParaRPr lang="en-US" sz="3200" b="1">
              <a:latin typeface="Lato light"/>
              <a:ea typeface="+mn-lt"/>
              <a:cs typeface="+mn-lt"/>
            </a:endParaRPr>
          </a:p>
          <a:p>
            <a:pPr marL="457200" indent="-457200">
              <a:spcBef>
                <a:spcPts val="200"/>
              </a:spcBef>
              <a:spcAft>
                <a:spcPts val="200"/>
              </a:spcAft>
              <a:buFont typeface="Arial"/>
              <a:buChar char="•"/>
            </a:pPr>
            <a:r>
              <a:rPr lang="en-US" sz="3200">
                <a:latin typeface="Lato light"/>
                <a:ea typeface="+mn-lt"/>
                <a:cs typeface="+mn-lt"/>
              </a:rPr>
              <a:t>Imperial protectorate of Germany in 1889 (direct/indirect rule), transferred to the British under a League of Nations mandate (indirect rule).</a:t>
            </a:r>
            <a:endParaRPr lang="en-US" sz="3200">
              <a:latin typeface="Lato light"/>
              <a:cs typeface="Calibri" panose="020F0502020204030204"/>
            </a:endParaRPr>
          </a:p>
          <a:p>
            <a:pPr>
              <a:spcBef>
                <a:spcPts val="200"/>
              </a:spcBef>
              <a:spcAft>
                <a:spcPts val="200"/>
              </a:spcAft>
            </a:pPr>
            <a:endParaRPr lang="en-US" sz="3200">
              <a:latin typeface="Lato light"/>
              <a:ea typeface="+mn-lt"/>
              <a:cs typeface="+mn-lt"/>
            </a:endParaRPr>
          </a:p>
          <a:p>
            <a:pPr marL="457200" indent="-457200">
              <a:spcBef>
                <a:spcPts val="200"/>
              </a:spcBef>
              <a:spcAft>
                <a:spcPts val="200"/>
              </a:spcAft>
              <a:buFont typeface="Arial"/>
              <a:buChar char="•"/>
            </a:pPr>
            <a:r>
              <a:rPr lang="en-US" sz="3200">
                <a:latin typeface="Lato light"/>
                <a:ea typeface="+mn-lt"/>
                <a:cs typeface="+mn-lt"/>
              </a:rPr>
              <a:t>Land alienated to European settlers for cash crop production, especially around Tanga and Mt. Kilimanjaro. British maintained this system also supporting Indian trade over Arab and Swahili companies.</a:t>
            </a:r>
            <a:endParaRPr lang="en-US" sz="3200">
              <a:latin typeface="Lato light"/>
              <a:cs typeface="Calibri" panose="020F0502020204030204"/>
            </a:endParaRPr>
          </a:p>
          <a:p>
            <a:pPr marL="457200" indent="-457200">
              <a:spcBef>
                <a:spcPts val="200"/>
              </a:spcBef>
              <a:spcAft>
                <a:spcPts val="200"/>
              </a:spcAft>
              <a:buFont typeface="Arial"/>
              <a:buChar char="•"/>
            </a:pPr>
            <a:endParaRPr lang="en-US" sz="3200">
              <a:latin typeface="Lato light"/>
              <a:ea typeface="+mn-lt"/>
              <a:cs typeface="+mn-lt"/>
            </a:endParaRPr>
          </a:p>
          <a:p>
            <a:pPr marL="457200" indent="-457200">
              <a:spcBef>
                <a:spcPts val="200"/>
              </a:spcBef>
              <a:spcAft>
                <a:spcPts val="200"/>
              </a:spcAft>
              <a:buFont typeface="Arial"/>
              <a:buChar char="•"/>
            </a:pPr>
            <a:r>
              <a:rPr lang="en-US" sz="3200">
                <a:latin typeface="Lato light"/>
                <a:ea typeface="+mn-lt"/>
                <a:cs typeface="+mn-lt"/>
              </a:rPr>
              <a:t>Economic growth promoted through agriculture, mining, and infrastructure. Uneven development within the territory.</a:t>
            </a:r>
          </a:p>
          <a:p>
            <a:pPr marL="457200" indent="-457200">
              <a:spcBef>
                <a:spcPts val="200"/>
              </a:spcBef>
              <a:spcAft>
                <a:spcPts val="200"/>
              </a:spcAft>
              <a:buFont typeface="Arial"/>
              <a:buChar char="•"/>
            </a:pPr>
            <a:endParaRPr lang="en-US" sz="3200">
              <a:latin typeface="Lato light"/>
              <a:ea typeface="+mn-lt"/>
              <a:cs typeface="+mn-lt"/>
            </a:endParaRPr>
          </a:p>
          <a:p>
            <a:pPr marL="457200" indent="-457200">
              <a:spcBef>
                <a:spcPts val="200"/>
              </a:spcBef>
              <a:spcAft>
                <a:spcPts val="200"/>
              </a:spcAft>
              <a:buFont typeface="Arial"/>
              <a:buChar char="•"/>
            </a:pPr>
            <a:r>
              <a:rPr lang="en-US" sz="3200">
                <a:ea typeface="+mn-lt"/>
                <a:cs typeface="+mn-lt"/>
              </a:rPr>
              <a:t>State control of commercial agriculture (coffee, rubber, sisal) and marketing. African peasant production encouraged but strictly regulated.</a:t>
            </a:r>
            <a:endParaRPr lang="en-US" sz="3200">
              <a:latin typeface="Lato light"/>
              <a:ea typeface="+mn-lt"/>
              <a:cs typeface="+mn-lt"/>
            </a:endParaRPr>
          </a:p>
          <a:p>
            <a:pPr>
              <a:spcBef>
                <a:spcPts val="200"/>
              </a:spcBef>
              <a:spcAft>
                <a:spcPts val="200"/>
              </a:spcAft>
            </a:pPr>
            <a:endParaRPr lang="en-US" sz="2800">
              <a:latin typeface="Lato light"/>
              <a:ea typeface="+mn-lt"/>
              <a:cs typeface="+mn-lt"/>
            </a:endParaRPr>
          </a:p>
          <a:p>
            <a:pPr>
              <a:spcBef>
                <a:spcPts val="200"/>
              </a:spcBef>
              <a:spcAft>
                <a:spcPts val="200"/>
              </a:spcAft>
            </a:pPr>
            <a:endParaRPr lang="en-US" sz="2800">
              <a:latin typeface="Lato light"/>
              <a:ea typeface="+mn-lt"/>
              <a:cs typeface="+mn-lt"/>
            </a:endParaRPr>
          </a:p>
        </p:txBody>
      </p:sp>
      <p:sp>
        <p:nvSpPr>
          <p:cNvPr id="10" name="TextBox 9">
            <a:extLst>
              <a:ext uri="{FF2B5EF4-FFF2-40B4-BE49-F238E27FC236}">
                <a16:creationId xmlns:a16="http://schemas.microsoft.com/office/drawing/2014/main" id="{954E9245-8497-49AD-AA61-58C3D977F984}"/>
              </a:ext>
            </a:extLst>
          </p:cNvPr>
          <p:cNvSpPr txBox="1"/>
          <p:nvPr/>
        </p:nvSpPr>
        <p:spPr>
          <a:xfrm>
            <a:off x="11969560" y="153952"/>
            <a:ext cx="2267480" cy="338554"/>
          </a:xfrm>
          <a:prstGeom prst="rect">
            <a:avLst/>
          </a:prstGeom>
          <a:noFill/>
        </p:spPr>
        <p:txBody>
          <a:bodyPr wrap="none" rtlCol="0">
            <a:spAutoFit/>
          </a:bodyPr>
          <a:lstStyle/>
          <a:p>
            <a:r>
              <a:rPr lang="en-US" sz="1600" spc="1200">
                <a:latin typeface="Montserrat" charset="0"/>
                <a:ea typeface="Montserrat" charset="0"/>
                <a:cs typeface="Montserrat" charset="0"/>
              </a:rPr>
              <a:t>TANZANIA</a:t>
            </a:r>
          </a:p>
        </p:txBody>
      </p:sp>
      <p:pic>
        <p:nvPicPr>
          <p:cNvPr id="19" name="Picture 19" descr="Map&#10;&#10;Description automatically generated">
            <a:extLst>
              <a:ext uri="{FF2B5EF4-FFF2-40B4-BE49-F238E27FC236}">
                <a16:creationId xmlns:a16="http://schemas.microsoft.com/office/drawing/2014/main" id="{BBE920AD-9798-4301-BD48-F5AD549ACB24}"/>
              </a:ext>
            </a:extLst>
          </p:cNvPr>
          <p:cNvPicPr>
            <a:picLocks noChangeAspect="1"/>
          </p:cNvPicPr>
          <p:nvPr/>
        </p:nvPicPr>
        <p:blipFill>
          <a:blip r:embed="rId2"/>
          <a:stretch>
            <a:fillRect/>
          </a:stretch>
        </p:blipFill>
        <p:spPr>
          <a:xfrm>
            <a:off x="15586767" y="2050964"/>
            <a:ext cx="8387152" cy="10832095"/>
          </a:xfrm>
          <a:prstGeom prst="rect">
            <a:avLst/>
          </a:prstGeom>
        </p:spPr>
      </p:pic>
      <p:sp>
        <p:nvSpPr>
          <p:cNvPr id="26" name="TextBox 25">
            <a:extLst>
              <a:ext uri="{FF2B5EF4-FFF2-40B4-BE49-F238E27FC236}">
                <a16:creationId xmlns:a16="http://schemas.microsoft.com/office/drawing/2014/main" id="{ECF96496-3E9D-4624-9F39-61079F57E91E}"/>
              </a:ext>
            </a:extLst>
          </p:cNvPr>
          <p:cNvSpPr txBox="1"/>
          <p:nvPr/>
        </p:nvSpPr>
        <p:spPr>
          <a:xfrm>
            <a:off x="15586732" y="13032177"/>
            <a:ext cx="67885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Lato light"/>
              </a:rPr>
              <a:t>Map of Tanganyika and Zanzibar 1886. Source: Unimaps.com</a:t>
            </a:r>
            <a:endParaRPr lang="en-US" sz="1600">
              <a:ea typeface="+mn-lt"/>
              <a:cs typeface="+mn-lt"/>
            </a:endParaRPr>
          </a:p>
        </p:txBody>
      </p:sp>
    </p:spTree>
    <p:extLst>
      <p:ext uri="{BB962C8B-B14F-4D97-AF65-F5344CB8AC3E}">
        <p14:creationId xmlns:p14="http://schemas.microsoft.com/office/powerpoint/2010/main" val="409342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68974C-2964-4E70-88D7-1E40C95CCF35}"/>
              </a:ext>
            </a:extLst>
          </p:cNvPr>
          <p:cNvSpPr txBox="1"/>
          <p:nvPr/>
        </p:nvSpPr>
        <p:spPr>
          <a:xfrm>
            <a:off x="11976584" y="-4988"/>
            <a:ext cx="120118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chemeClr val="tx2"/>
              </a:solidFill>
              <a:cs typeface="Calibri" panose="020F0502020204030204"/>
            </a:endParaRPr>
          </a:p>
          <a:p>
            <a:r>
              <a:rPr lang="en-US" sz="4800" b="1">
                <a:solidFill>
                  <a:schemeClr val="tx2"/>
                </a:solidFill>
                <a:latin typeface="Montserrat"/>
              </a:rPr>
              <a:t>COLONIAL ECONOMY &amp; INSTITUTIONS</a:t>
            </a:r>
            <a:endParaRPr lang="en-US">
              <a:solidFill>
                <a:schemeClr val="tx2"/>
              </a:solidFill>
              <a:latin typeface="Montserrat"/>
            </a:endParaRPr>
          </a:p>
        </p:txBody>
      </p:sp>
      <p:pic>
        <p:nvPicPr>
          <p:cNvPr id="7" name="Picture 7" descr="Map&#10;&#10;Description automatically generated">
            <a:extLst>
              <a:ext uri="{FF2B5EF4-FFF2-40B4-BE49-F238E27FC236}">
                <a16:creationId xmlns:a16="http://schemas.microsoft.com/office/drawing/2014/main" id="{FCB0AE75-C3E9-497F-A65B-A0F82C35D06E}"/>
              </a:ext>
            </a:extLst>
          </p:cNvPr>
          <p:cNvPicPr>
            <a:picLocks noChangeAspect="1"/>
          </p:cNvPicPr>
          <p:nvPr/>
        </p:nvPicPr>
        <p:blipFill>
          <a:blip r:embed="rId2"/>
          <a:stretch>
            <a:fillRect/>
          </a:stretch>
        </p:blipFill>
        <p:spPr>
          <a:xfrm>
            <a:off x="-577" y="6655353"/>
            <a:ext cx="7140809" cy="6484658"/>
          </a:xfrm>
          <a:prstGeom prst="rect">
            <a:avLst/>
          </a:prstGeom>
        </p:spPr>
      </p:pic>
      <p:sp>
        <p:nvSpPr>
          <p:cNvPr id="9" name="TextBox 8">
            <a:extLst>
              <a:ext uri="{FF2B5EF4-FFF2-40B4-BE49-F238E27FC236}">
                <a16:creationId xmlns:a16="http://schemas.microsoft.com/office/drawing/2014/main" id="{C93D615F-7718-49BC-8F3D-6D9F54CAEEB4}"/>
              </a:ext>
            </a:extLst>
          </p:cNvPr>
          <p:cNvSpPr txBox="1"/>
          <p:nvPr/>
        </p:nvSpPr>
        <p:spPr>
          <a:xfrm>
            <a:off x="12338659" y="1703933"/>
            <a:ext cx="11637844" cy="45550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err="1">
                <a:latin typeface="Lato light"/>
              </a:rPr>
              <a:t>Labour</a:t>
            </a:r>
            <a:r>
              <a:rPr lang="en-US" sz="2500" b="1">
                <a:latin typeface="Lato light"/>
              </a:rPr>
              <a:t> Migration and </a:t>
            </a:r>
            <a:r>
              <a:rPr lang="en-US" sz="2500" b="1" err="1">
                <a:latin typeface="Lato light"/>
              </a:rPr>
              <a:t>Labour</a:t>
            </a:r>
            <a:r>
              <a:rPr lang="en-US" sz="2500" b="1">
                <a:latin typeface="Lato light"/>
              </a:rPr>
              <a:t> Protests</a:t>
            </a:r>
            <a:endParaRPr lang="en-US" sz="2500">
              <a:latin typeface="Lato light"/>
              <a:ea typeface="+mn-lt"/>
              <a:cs typeface="+mn-lt"/>
            </a:endParaRPr>
          </a:p>
          <a:p>
            <a:endParaRPr lang="en-US" sz="2500" b="1" u="sng">
              <a:latin typeface="Lato light"/>
            </a:endParaRPr>
          </a:p>
          <a:p>
            <a:pPr marL="457200" indent="-457200">
              <a:spcBef>
                <a:spcPts val="200"/>
              </a:spcBef>
              <a:spcAft>
                <a:spcPts val="200"/>
              </a:spcAft>
              <a:buFont typeface="Arial,Sans-Serif"/>
              <a:buChar char="•"/>
            </a:pPr>
            <a:r>
              <a:rPr lang="en-US" sz="2500">
                <a:latin typeface="Lato light"/>
              </a:rPr>
              <a:t>Classified as “Africa of the </a:t>
            </a:r>
            <a:r>
              <a:rPr lang="en-US" sz="2500" err="1">
                <a:latin typeface="Lato light"/>
              </a:rPr>
              <a:t>labour</a:t>
            </a:r>
            <a:r>
              <a:rPr lang="en-US" sz="2500">
                <a:latin typeface="Lato light"/>
              </a:rPr>
              <a:t> reserves” (Amin, 1972).</a:t>
            </a:r>
            <a:endParaRPr lang="en-US" sz="2500">
              <a:latin typeface="Lato light"/>
              <a:ea typeface="+mn-lt"/>
              <a:cs typeface="+mn-lt"/>
            </a:endParaRPr>
          </a:p>
          <a:p>
            <a:pPr marL="457200" indent="-457200">
              <a:spcBef>
                <a:spcPts val="200"/>
              </a:spcBef>
              <a:spcAft>
                <a:spcPts val="200"/>
              </a:spcAft>
              <a:buFont typeface="Arial,Sans-Serif"/>
              <a:buChar char="•"/>
            </a:pPr>
            <a:r>
              <a:rPr lang="en-US" sz="2500">
                <a:latin typeface="Lato light"/>
              </a:rPr>
              <a:t>German forced </a:t>
            </a:r>
            <a:r>
              <a:rPr lang="en-US" sz="2500" err="1">
                <a:latin typeface="Lato light"/>
              </a:rPr>
              <a:t>labour</a:t>
            </a:r>
            <a:r>
              <a:rPr lang="en-US" sz="2500">
                <a:latin typeface="Lato light"/>
              </a:rPr>
              <a:t> practices led to </a:t>
            </a:r>
            <a:r>
              <a:rPr lang="en-US" sz="2500" i="1">
                <a:latin typeface="Lato light"/>
              </a:rPr>
              <a:t>Maji </a:t>
            </a:r>
            <a:r>
              <a:rPr lang="en-US" sz="2500" i="1" err="1">
                <a:latin typeface="Lato light"/>
              </a:rPr>
              <a:t>Maji</a:t>
            </a:r>
            <a:r>
              <a:rPr lang="en-US" sz="2500" i="1">
                <a:latin typeface="Lato light"/>
              </a:rPr>
              <a:t> </a:t>
            </a:r>
            <a:r>
              <a:rPr lang="en-US" sz="2500">
                <a:latin typeface="Lato light"/>
              </a:rPr>
              <a:t>rebellion. Pivot to pro-peasant policies.</a:t>
            </a:r>
            <a:endParaRPr lang="en-US" sz="2500">
              <a:latin typeface="Lato light"/>
              <a:ea typeface="+mn-lt"/>
              <a:cs typeface="+mn-lt"/>
            </a:endParaRPr>
          </a:p>
          <a:p>
            <a:pPr marL="457200" indent="-457200">
              <a:spcBef>
                <a:spcPts val="200"/>
              </a:spcBef>
              <a:spcAft>
                <a:spcPts val="200"/>
              </a:spcAft>
              <a:buFont typeface="Arial,Sans-Serif"/>
              <a:buChar char="•"/>
            </a:pPr>
            <a:r>
              <a:rPr lang="en-US" sz="2500">
                <a:latin typeface="Lato light"/>
              </a:rPr>
              <a:t>British policy of colony self-sufficiency and poll taxing further maintained </a:t>
            </a:r>
            <a:r>
              <a:rPr lang="en-US" sz="2500" err="1">
                <a:latin typeface="Lato light"/>
              </a:rPr>
              <a:t>labour</a:t>
            </a:r>
            <a:r>
              <a:rPr lang="en-US" sz="2500">
                <a:latin typeface="Lato light"/>
              </a:rPr>
              <a:t> status quo.</a:t>
            </a:r>
            <a:endParaRPr lang="en-US" sz="2500">
              <a:latin typeface="Lato light"/>
              <a:ea typeface="+mn-lt"/>
              <a:cs typeface="+mn-lt"/>
            </a:endParaRPr>
          </a:p>
          <a:p>
            <a:pPr marL="457200" indent="-457200">
              <a:spcBef>
                <a:spcPts val="200"/>
              </a:spcBef>
              <a:spcAft>
                <a:spcPts val="200"/>
              </a:spcAft>
              <a:buFont typeface="Arial,Sans-Serif"/>
              <a:buChar char="•"/>
            </a:pPr>
            <a:r>
              <a:rPr lang="en-US" sz="2500" err="1">
                <a:latin typeface="Lato light"/>
              </a:rPr>
              <a:t>Urbanisation</a:t>
            </a:r>
            <a:r>
              <a:rPr lang="en-US" sz="2500">
                <a:latin typeface="Lato light"/>
              </a:rPr>
              <a:t> and </a:t>
            </a:r>
            <a:r>
              <a:rPr lang="en-US" sz="2500" err="1">
                <a:latin typeface="Lato light"/>
              </a:rPr>
              <a:t>labour</a:t>
            </a:r>
            <a:r>
              <a:rPr lang="en-US" sz="2500">
                <a:latin typeface="Lato light"/>
              </a:rPr>
              <a:t> migration patterns were influenced by (intentional) uneven development and economic policy direction.</a:t>
            </a:r>
            <a:endParaRPr lang="en-US" sz="2500">
              <a:latin typeface="Lato light"/>
              <a:ea typeface="+mn-lt"/>
              <a:cs typeface="+mn-lt"/>
            </a:endParaRPr>
          </a:p>
          <a:p>
            <a:pPr marL="457200" indent="-457200">
              <a:spcBef>
                <a:spcPts val="200"/>
              </a:spcBef>
              <a:spcAft>
                <a:spcPts val="200"/>
              </a:spcAft>
              <a:buFont typeface="Arial,Sans-Serif"/>
              <a:buChar char="•"/>
            </a:pPr>
            <a:r>
              <a:rPr lang="en-US" sz="2500" i="1">
                <a:latin typeface="Lato light"/>
              </a:rPr>
              <a:t>Some </a:t>
            </a:r>
            <a:r>
              <a:rPr lang="en-US" sz="2500">
                <a:latin typeface="Lato light"/>
              </a:rPr>
              <a:t>attention was paid to social welfare during colonial times. Political institutions were new and rather unsophisticated by independence.</a:t>
            </a:r>
          </a:p>
        </p:txBody>
      </p:sp>
      <p:sp>
        <p:nvSpPr>
          <p:cNvPr id="10" name="TextBox 9">
            <a:extLst>
              <a:ext uri="{FF2B5EF4-FFF2-40B4-BE49-F238E27FC236}">
                <a16:creationId xmlns:a16="http://schemas.microsoft.com/office/drawing/2014/main" id="{954E9245-8497-49AD-AA61-58C3D977F984}"/>
              </a:ext>
            </a:extLst>
          </p:cNvPr>
          <p:cNvSpPr txBox="1"/>
          <p:nvPr/>
        </p:nvSpPr>
        <p:spPr>
          <a:xfrm>
            <a:off x="11969560" y="153952"/>
            <a:ext cx="2267480" cy="338554"/>
          </a:xfrm>
          <a:prstGeom prst="rect">
            <a:avLst/>
          </a:prstGeom>
          <a:noFill/>
        </p:spPr>
        <p:txBody>
          <a:bodyPr wrap="none" rtlCol="0">
            <a:spAutoFit/>
          </a:bodyPr>
          <a:lstStyle/>
          <a:p>
            <a:r>
              <a:rPr lang="en-US" sz="1600" spc="1200">
                <a:latin typeface="Montserrat" charset="0"/>
                <a:ea typeface="Montserrat" charset="0"/>
                <a:cs typeface="Montserrat" charset="0"/>
              </a:rPr>
              <a:t>TANZANIA</a:t>
            </a:r>
          </a:p>
        </p:txBody>
      </p:sp>
      <p:sp>
        <p:nvSpPr>
          <p:cNvPr id="11" name="TextBox 10">
            <a:extLst>
              <a:ext uri="{FF2B5EF4-FFF2-40B4-BE49-F238E27FC236}">
                <a16:creationId xmlns:a16="http://schemas.microsoft.com/office/drawing/2014/main" id="{88E11DF3-95BF-4443-B73B-36B8E141D3F4}"/>
              </a:ext>
            </a:extLst>
          </p:cNvPr>
          <p:cNvSpPr txBox="1"/>
          <p:nvPr/>
        </p:nvSpPr>
        <p:spPr>
          <a:xfrm>
            <a:off x="133355" y="13143466"/>
            <a:ext cx="73715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Lato light"/>
              </a:rPr>
              <a:t>Map of Tanganyika Territory in 1957. Source: Permanent Way by M.F Hill</a:t>
            </a:r>
            <a:endParaRPr lang="en-US" sz="1600" i="1">
              <a:latin typeface="Lato light"/>
              <a:cs typeface="Calibri"/>
            </a:endParaRPr>
          </a:p>
        </p:txBody>
      </p:sp>
      <p:sp>
        <p:nvSpPr>
          <p:cNvPr id="13" name="TextBox 12">
            <a:extLst>
              <a:ext uri="{FF2B5EF4-FFF2-40B4-BE49-F238E27FC236}">
                <a16:creationId xmlns:a16="http://schemas.microsoft.com/office/drawing/2014/main" id="{79223D20-8ADC-4260-AFAA-8288C87ECB43}"/>
              </a:ext>
            </a:extLst>
          </p:cNvPr>
          <p:cNvSpPr txBox="1"/>
          <p:nvPr/>
        </p:nvSpPr>
        <p:spPr>
          <a:xfrm>
            <a:off x="13193062" y="11231565"/>
            <a:ext cx="518671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Lato light"/>
              </a:rPr>
              <a:t>A sketch map showing areas affected by the Maji </a:t>
            </a:r>
            <a:r>
              <a:rPr lang="en-US" sz="1400" i="1" err="1">
                <a:latin typeface="Lato light"/>
              </a:rPr>
              <a:t>Maji</a:t>
            </a:r>
            <a:r>
              <a:rPr lang="en-US" sz="1400" i="1">
                <a:latin typeface="Lato light"/>
              </a:rPr>
              <a:t> rebellion. Source: Rwanda Education Board</a:t>
            </a:r>
            <a:endParaRPr lang="en-US" sz="1400" i="1">
              <a:latin typeface="Lato light"/>
              <a:cs typeface="Calibri"/>
            </a:endParaRPr>
          </a:p>
        </p:txBody>
      </p:sp>
      <p:pic>
        <p:nvPicPr>
          <p:cNvPr id="14" name="Picture 14" descr="Map&#10;&#10;Description automatically generated">
            <a:extLst>
              <a:ext uri="{FF2B5EF4-FFF2-40B4-BE49-F238E27FC236}">
                <a16:creationId xmlns:a16="http://schemas.microsoft.com/office/drawing/2014/main" id="{FE173D4D-3251-4124-B19C-6E482F71D0CE}"/>
              </a:ext>
            </a:extLst>
          </p:cNvPr>
          <p:cNvPicPr>
            <a:picLocks noChangeAspect="1"/>
          </p:cNvPicPr>
          <p:nvPr/>
        </p:nvPicPr>
        <p:blipFill>
          <a:blip r:embed="rId3"/>
          <a:stretch>
            <a:fillRect/>
          </a:stretch>
        </p:blipFill>
        <p:spPr>
          <a:xfrm>
            <a:off x="13085439" y="7161451"/>
            <a:ext cx="4663552" cy="4138595"/>
          </a:xfrm>
          <a:prstGeom prst="rect">
            <a:avLst/>
          </a:prstGeom>
        </p:spPr>
      </p:pic>
      <p:sp>
        <p:nvSpPr>
          <p:cNvPr id="16" name="TextBox 15">
            <a:extLst>
              <a:ext uri="{FF2B5EF4-FFF2-40B4-BE49-F238E27FC236}">
                <a16:creationId xmlns:a16="http://schemas.microsoft.com/office/drawing/2014/main" id="{CDAEA9FA-48D3-4E39-BC16-6B39F29AC9E4}"/>
              </a:ext>
            </a:extLst>
          </p:cNvPr>
          <p:cNvSpPr txBox="1"/>
          <p:nvPr/>
        </p:nvSpPr>
        <p:spPr>
          <a:xfrm>
            <a:off x="145431" y="1318941"/>
            <a:ext cx="11398904" cy="5375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latin typeface="Lato light"/>
                <a:ea typeface="+mn-lt"/>
                <a:cs typeface="+mn-lt"/>
              </a:rPr>
              <a:t>Mining and Infrastructure</a:t>
            </a:r>
            <a:endParaRPr lang="en-US" sz="2500">
              <a:latin typeface="Lato light"/>
              <a:cs typeface="Calibri"/>
            </a:endParaRPr>
          </a:p>
          <a:p>
            <a:endParaRPr lang="en-US" sz="2500" b="1" u="sng">
              <a:latin typeface="Lato light"/>
              <a:ea typeface="+mn-lt"/>
              <a:cs typeface="+mn-lt"/>
            </a:endParaRPr>
          </a:p>
          <a:p>
            <a:pPr>
              <a:spcBef>
                <a:spcPts val="200"/>
              </a:spcBef>
              <a:spcAft>
                <a:spcPts val="200"/>
              </a:spcAft>
            </a:pPr>
            <a:r>
              <a:rPr lang="en-US" sz="2500" u="sng">
                <a:latin typeface="Lato light"/>
                <a:cs typeface="Calibri" panose="020F0502020204030204"/>
              </a:rPr>
              <a:t>German:</a:t>
            </a:r>
            <a:r>
              <a:rPr lang="en-US" sz="2500">
                <a:latin typeface="Lato light"/>
                <a:cs typeface="Calibri" panose="020F0502020204030204"/>
              </a:rPr>
              <a:t> Minimal mining activity; mine operations caused growth in rural areas; disrupted by WWI.</a:t>
            </a:r>
          </a:p>
          <a:p>
            <a:pPr>
              <a:spcBef>
                <a:spcPts val="200"/>
              </a:spcBef>
              <a:spcAft>
                <a:spcPts val="200"/>
              </a:spcAft>
            </a:pPr>
            <a:r>
              <a:rPr lang="en-US" sz="2500" u="sng">
                <a:latin typeface="Lato light"/>
                <a:cs typeface="Calibri" panose="020F0502020204030204"/>
              </a:rPr>
              <a:t>British:</a:t>
            </a:r>
            <a:r>
              <a:rPr lang="en-US" sz="2500">
                <a:latin typeface="Lato light"/>
                <a:cs typeface="Calibri" panose="020F0502020204030204"/>
              </a:rPr>
              <a:t> More successful endeavour; 1930s were the golden years; high production and prices; poor labour practices; disrupted by WWII; reduced export share.</a:t>
            </a:r>
          </a:p>
          <a:p>
            <a:pPr>
              <a:spcBef>
                <a:spcPts val="200"/>
              </a:spcBef>
              <a:spcAft>
                <a:spcPts val="200"/>
              </a:spcAft>
            </a:pPr>
            <a:endParaRPr lang="en-US" sz="2500">
              <a:latin typeface="Lato light"/>
              <a:cs typeface="Calibri" panose="020F0502020204030204"/>
            </a:endParaRPr>
          </a:p>
          <a:p>
            <a:pPr>
              <a:spcBef>
                <a:spcPts val="200"/>
              </a:spcBef>
              <a:spcAft>
                <a:spcPts val="200"/>
              </a:spcAft>
            </a:pPr>
            <a:endParaRPr lang="en-US" sz="2500">
              <a:latin typeface="Lato light"/>
              <a:cs typeface="Calibri" panose="020F0502020204030204"/>
            </a:endParaRPr>
          </a:p>
          <a:p>
            <a:pPr>
              <a:spcBef>
                <a:spcPts val="200"/>
              </a:spcBef>
              <a:spcAft>
                <a:spcPts val="200"/>
              </a:spcAft>
            </a:pPr>
            <a:r>
              <a:rPr lang="en-US" sz="2500" u="sng">
                <a:latin typeface="Lato light"/>
                <a:cs typeface="Calibri" panose="020F0502020204030204"/>
              </a:rPr>
              <a:t>German: </a:t>
            </a:r>
            <a:r>
              <a:rPr lang="en-US" sz="2500">
                <a:latin typeface="Lato light"/>
                <a:cs typeface="Calibri" panose="020F0502020204030204"/>
              </a:rPr>
              <a:t>Built railways and ports to improve commerce and trade. Railway routes marginalised Southern region.</a:t>
            </a:r>
          </a:p>
          <a:p>
            <a:pPr>
              <a:spcBef>
                <a:spcPts val="200"/>
              </a:spcBef>
              <a:spcAft>
                <a:spcPts val="200"/>
              </a:spcAft>
            </a:pPr>
            <a:r>
              <a:rPr lang="en-US" sz="2500" u="sng">
                <a:latin typeface="Lato light"/>
                <a:cs typeface="Calibri" panose="020F0502020204030204"/>
              </a:rPr>
              <a:t>British:</a:t>
            </a:r>
            <a:r>
              <a:rPr lang="en-US" sz="2500">
                <a:latin typeface="Lato light"/>
                <a:cs typeface="Calibri" panose="020F0502020204030204"/>
              </a:rPr>
              <a:t> Marginal investment in railway extension. Left South underdeveloped to force migration to North and Lake Provinces.</a:t>
            </a:r>
          </a:p>
        </p:txBody>
      </p:sp>
      <p:pic>
        <p:nvPicPr>
          <p:cNvPr id="2" name="Picture 4" descr="Map&#10;&#10;Description automatically generated">
            <a:extLst>
              <a:ext uri="{FF2B5EF4-FFF2-40B4-BE49-F238E27FC236}">
                <a16:creationId xmlns:a16="http://schemas.microsoft.com/office/drawing/2014/main" id="{6CF74DBD-092B-4435-BC65-E91C0392B1CB}"/>
              </a:ext>
            </a:extLst>
          </p:cNvPr>
          <p:cNvPicPr>
            <a:picLocks noChangeAspect="1"/>
          </p:cNvPicPr>
          <p:nvPr/>
        </p:nvPicPr>
        <p:blipFill>
          <a:blip r:embed="rId4"/>
          <a:stretch>
            <a:fillRect/>
          </a:stretch>
        </p:blipFill>
        <p:spPr>
          <a:xfrm>
            <a:off x="7251797" y="7154456"/>
            <a:ext cx="4228843" cy="4154226"/>
          </a:xfrm>
          <a:prstGeom prst="rect">
            <a:avLst/>
          </a:prstGeom>
        </p:spPr>
      </p:pic>
      <p:pic>
        <p:nvPicPr>
          <p:cNvPr id="5" name="Picture 5" descr="Map&#10;&#10;Description automatically generated">
            <a:extLst>
              <a:ext uri="{FF2B5EF4-FFF2-40B4-BE49-F238E27FC236}">
                <a16:creationId xmlns:a16="http://schemas.microsoft.com/office/drawing/2014/main" id="{6B26A9B7-5F8D-4F58-BD3B-F94BC73EF168}"/>
              </a:ext>
            </a:extLst>
          </p:cNvPr>
          <p:cNvPicPr>
            <a:picLocks noChangeAspect="1"/>
          </p:cNvPicPr>
          <p:nvPr/>
        </p:nvPicPr>
        <p:blipFill>
          <a:blip r:embed="rId5"/>
          <a:stretch>
            <a:fillRect/>
          </a:stretch>
        </p:blipFill>
        <p:spPr>
          <a:xfrm>
            <a:off x="17922515" y="6481152"/>
            <a:ext cx="6150407" cy="7120940"/>
          </a:xfrm>
          <a:prstGeom prst="rect">
            <a:avLst/>
          </a:prstGeom>
        </p:spPr>
      </p:pic>
      <p:sp>
        <p:nvSpPr>
          <p:cNvPr id="15" name="TextBox 14">
            <a:extLst>
              <a:ext uri="{FF2B5EF4-FFF2-40B4-BE49-F238E27FC236}">
                <a16:creationId xmlns:a16="http://schemas.microsoft.com/office/drawing/2014/main" id="{71050D39-1352-427F-A450-EB6557EA84B3}"/>
              </a:ext>
            </a:extLst>
          </p:cNvPr>
          <p:cNvSpPr txBox="1"/>
          <p:nvPr/>
        </p:nvSpPr>
        <p:spPr>
          <a:xfrm>
            <a:off x="17914762" y="12918328"/>
            <a:ext cx="59916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Lato light"/>
                <a:cs typeface="Calibri"/>
              </a:rPr>
              <a:t>Principal labour routes in Tanganyika 1928. Source: Land Survey &amp; Mines Dept.</a:t>
            </a:r>
          </a:p>
        </p:txBody>
      </p:sp>
      <p:sp>
        <p:nvSpPr>
          <p:cNvPr id="6" name="TextBox 5">
            <a:extLst>
              <a:ext uri="{FF2B5EF4-FFF2-40B4-BE49-F238E27FC236}">
                <a16:creationId xmlns:a16="http://schemas.microsoft.com/office/drawing/2014/main" id="{2FA13BE6-4505-4A8B-9ED2-219008E64822}"/>
              </a:ext>
            </a:extLst>
          </p:cNvPr>
          <p:cNvSpPr txBox="1"/>
          <p:nvPr/>
        </p:nvSpPr>
        <p:spPr>
          <a:xfrm>
            <a:off x="7140090" y="11416973"/>
            <a:ext cx="44832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latin typeface="Lato light"/>
              </a:rPr>
              <a:t>Small scale mining sites in Tanzania.. Source: </a:t>
            </a:r>
            <a:r>
              <a:rPr lang="en-US" sz="1600" i="1">
                <a:latin typeface="Lato light"/>
                <a:ea typeface="+mn-lt"/>
                <a:cs typeface="+mn-lt"/>
              </a:rPr>
              <a:t>Bryceson et al. </a:t>
            </a:r>
            <a:endParaRPr lang="en-US" sz="1600">
              <a:ea typeface="+mn-lt"/>
              <a:cs typeface="+mn-lt"/>
            </a:endParaRPr>
          </a:p>
        </p:txBody>
      </p:sp>
    </p:spTree>
    <p:extLst>
      <p:ext uri="{BB962C8B-B14F-4D97-AF65-F5344CB8AC3E}">
        <p14:creationId xmlns:p14="http://schemas.microsoft.com/office/powerpoint/2010/main" val="3734248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4B68F73-82B3-4D09-B3A0-0BB8A4400801}"/>
              </a:ext>
            </a:extLst>
          </p:cNvPr>
          <p:cNvSpPr/>
          <p:nvPr/>
        </p:nvSpPr>
        <p:spPr>
          <a:xfrm>
            <a:off x="2916" y="0"/>
            <a:ext cx="4376057"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endParaRPr lang="en-US"/>
          </a:p>
        </p:txBody>
      </p:sp>
      <p:pic>
        <p:nvPicPr>
          <p:cNvPr id="5" name="Picture 5" descr="Chart, surface chart&#10;&#10;Description automatically generated">
            <a:extLst>
              <a:ext uri="{FF2B5EF4-FFF2-40B4-BE49-F238E27FC236}">
                <a16:creationId xmlns:a16="http://schemas.microsoft.com/office/drawing/2014/main" id="{283F5199-38D6-4FE2-831B-38E623DDC5ED}"/>
              </a:ext>
            </a:extLst>
          </p:cNvPr>
          <p:cNvPicPr>
            <a:picLocks noGrp="1" noChangeAspect="1"/>
          </p:cNvPicPr>
          <p:nvPr>
            <p:ph type="pic" sz="quarter" idx="15"/>
          </p:nvPr>
        </p:nvPicPr>
        <p:blipFill rotWithShape="1">
          <a:blip r:embed="rId2"/>
          <a:srcRect l="22406" r="22406"/>
          <a:stretch/>
        </p:blipFill>
        <p:spPr>
          <a:xfrm>
            <a:off x="-1454" y="2650212"/>
            <a:ext cx="4940393" cy="4430355"/>
          </a:xfrm>
          <a:prstGeom prst="rect">
            <a:avLst/>
          </a:prstGeom>
          <a:ln>
            <a:noFill/>
          </a:ln>
          <a:effectLst>
            <a:outerShdw blurRad="190500" algn="tl" rotWithShape="0">
              <a:srgbClr val="000000">
                <a:alpha val="70000"/>
              </a:srgbClr>
            </a:outerShdw>
          </a:effectLst>
        </p:spPr>
        <p:style>
          <a:lnRef idx="0">
            <a:scrgbClr r="0" g="0" b="0"/>
          </a:lnRef>
          <a:fillRef idx="0">
            <a:scrgbClr r="0" g="0" b="0"/>
          </a:fillRef>
          <a:effectRef idx="0">
            <a:scrgbClr r="0" g="0" b="0"/>
          </a:effectRef>
          <a:fontRef idx="minor">
            <a:schemeClr val="lt1"/>
          </a:fontRef>
        </p:style>
      </p:pic>
      <p:grpSp>
        <p:nvGrpSpPr>
          <p:cNvPr id="17" name="Group 13">
            <a:extLst>
              <a:ext uri="{FF2B5EF4-FFF2-40B4-BE49-F238E27FC236}">
                <a16:creationId xmlns:a16="http://schemas.microsoft.com/office/drawing/2014/main" id="{E7DEF457-CBC6-42E4-8298-A549E1599613}"/>
              </a:ext>
            </a:extLst>
          </p:cNvPr>
          <p:cNvGrpSpPr/>
          <p:nvPr/>
        </p:nvGrpSpPr>
        <p:grpSpPr>
          <a:xfrm>
            <a:off x="5387692" y="2260168"/>
            <a:ext cx="19028989" cy="13200280"/>
            <a:chOff x="13047127" y="4048704"/>
            <a:chExt cx="19417368" cy="11872653"/>
          </a:xfrm>
        </p:grpSpPr>
        <p:sp>
          <p:nvSpPr>
            <p:cNvPr id="13" name="TextBox 8">
              <a:extLst>
                <a:ext uri="{FF2B5EF4-FFF2-40B4-BE49-F238E27FC236}">
                  <a16:creationId xmlns:a16="http://schemas.microsoft.com/office/drawing/2014/main" id="{BF23BF59-F7D3-4090-908A-8CDF4D48933E}"/>
                </a:ext>
              </a:extLst>
            </p:cNvPr>
            <p:cNvSpPr txBox="1"/>
            <p:nvPr/>
          </p:nvSpPr>
          <p:spPr>
            <a:xfrm>
              <a:off x="13541139" y="4048704"/>
              <a:ext cx="18923356" cy="11872653"/>
            </a:xfrm>
            <a:prstGeom prst="rect">
              <a:avLst/>
            </a:prstGeom>
            <a:noFill/>
          </p:spPr>
          <p:txBody>
            <a:bodyPr wrap="square" lIns="91440" tIns="45720" rIns="91440" bIns="45720" rtlCol="0" anchor="t">
              <a:spAutoFit/>
            </a:bodyPr>
            <a:lstStyle/>
            <a:p>
              <a:pPr>
                <a:lnSpc>
                  <a:spcPts val="4080"/>
                </a:lnSpc>
              </a:pPr>
              <a:r>
                <a:rPr lang="en-US" sz="2800" b="1" dirty="0">
                  <a:latin typeface="Lato Light"/>
                  <a:ea typeface="Lato Light" charset="0"/>
                  <a:cs typeface="Lato Light" charset="0"/>
                </a:rPr>
                <a:t>Economic geography snapshot- spatial inequalities: </a:t>
              </a:r>
            </a:p>
            <a:p>
              <a:pPr marL="457200" indent="-457200">
                <a:lnSpc>
                  <a:spcPts val="4079"/>
                </a:lnSpc>
                <a:buFont typeface="Arial"/>
                <a:buChar char="•"/>
              </a:pPr>
              <a:r>
                <a:rPr lang="en-US" sz="2400" dirty="0">
                  <a:latin typeface="Lato Light"/>
                  <a:ea typeface="Lato Light" charset="0"/>
                  <a:cs typeface="Calibri"/>
                </a:rPr>
                <a:t>Two regions concentrating mining, manufacturing and services activities: Dar es Salaam and Mwanza (26.7% of total GDP at current prices – Tanzania National Bureau of Statistics 2018)</a:t>
              </a:r>
            </a:p>
            <a:p>
              <a:pPr marL="457200" indent="-457200">
                <a:lnSpc>
                  <a:spcPts val="4079"/>
                </a:lnSpc>
                <a:buFont typeface="Arial"/>
                <a:buChar char="•"/>
              </a:pPr>
              <a:r>
                <a:rPr lang="en-US" sz="2400" dirty="0">
                  <a:latin typeface="Lato Light"/>
                  <a:ea typeface="Lato Light" charset="0"/>
                  <a:cs typeface="Calibri"/>
                </a:rPr>
                <a:t>1/3 population living in urban areas, high population growth (expected to reach 100 million by 2040 = income and assets disparities along spatial lines (World Bank Report 2018)</a:t>
              </a:r>
            </a:p>
            <a:p>
              <a:pPr marL="457200" indent="-457200">
                <a:lnSpc>
                  <a:spcPts val="4079"/>
                </a:lnSpc>
                <a:buFont typeface="Arial"/>
                <a:buChar char="•"/>
              </a:pPr>
              <a:endParaRPr lang="en-US" sz="2800" dirty="0">
                <a:latin typeface="Lato Light" charset="0"/>
                <a:ea typeface="Lato Light" charset="0"/>
                <a:cs typeface="Calibri"/>
              </a:endParaRPr>
            </a:p>
            <a:p>
              <a:pPr>
                <a:lnSpc>
                  <a:spcPts val="4079"/>
                </a:lnSpc>
              </a:pPr>
              <a:r>
                <a:rPr lang="en-US" sz="2800" b="1" dirty="0">
                  <a:latin typeface="Lato Light"/>
                  <a:ea typeface="Lato Light" charset="0"/>
                  <a:cs typeface="Lato Light" charset="0"/>
                </a:rPr>
                <a:t>Economic geography evolved throughout time</a:t>
              </a:r>
              <a:r>
                <a:rPr lang="en-US" sz="2800" dirty="0">
                  <a:latin typeface="Lato Light"/>
                  <a:ea typeface="Lato Light" charset="0"/>
                  <a:cs typeface="Lato Light" charset="0"/>
                </a:rPr>
                <a:t>: </a:t>
              </a:r>
              <a:endParaRPr lang="en-US" dirty="0">
                <a:cs typeface="Calibri"/>
              </a:endParaRPr>
            </a:p>
            <a:p>
              <a:pPr marL="457200" indent="-457200">
                <a:lnSpc>
                  <a:spcPts val="4079"/>
                </a:lnSpc>
                <a:buFont typeface="Arial"/>
                <a:buChar char="•"/>
              </a:pPr>
              <a:r>
                <a:rPr lang="en-US" sz="2400" dirty="0">
                  <a:latin typeface="Lato Light"/>
                  <a:cs typeface="Calibri"/>
                </a:rPr>
                <a:t>Rupture from eco structure of colonial times at independence (Cooper 2002)</a:t>
              </a:r>
            </a:p>
            <a:p>
              <a:pPr marL="1371417" lvl="1" indent="-457200">
                <a:lnSpc>
                  <a:spcPts val="4079"/>
                </a:lnSpc>
                <a:buFont typeface="Arial"/>
                <a:buChar char="•"/>
              </a:pPr>
              <a:r>
                <a:rPr lang="en-US" sz="2400" dirty="0">
                  <a:ea typeface="+mn-lt"/>
                  <a:cs typeface="+mn-lt"/>
                </a:rPr>
                <a:t>Few zones of export potential: sisal growing inland from the coast and coffee growing in the North. Around culturally diverse pop living in resource-poor environments. Uneven: South Tanzania neglected (</a:t>
              </a:r>
              <a:r>
                <a:rPr lang="en-US" sz="2400" dirty="0" err="1">
                  <a:ea typeface="+mn-lt"/>
                  <a:cs typeface="+mn-lt"/>
                </a:rPr>
                <a:t>Iliffe</a:t>
              </a:r>
              <a:r>
                <a:rPr lang="en-US" sz="2400" dirty="0">
                  <a:ea typeface="+mn-lt"/>
                  <a:cs typeface="+mn-lt"/>
                </a:rPr>
                <a:t> 1979).</a:t>
              </a:r>
              <a:endParaRPr lang="en-US" sz="2400" dirty="0">
                <a:cs typeface="Calibri"/>
              </a:endParaRPr>
            </a:p>
            <a:p>
              <a:pPr marL="457200" indent="-457200">
                <a:lnSpc>
                  <a:spcPts val="4079"/>
                </a:lnSpc>
                <a:buFont typeface="Arial"/>
                <a:buChar char="•"/>
              </a:pPr>
              <a:r>
                <a:rPr lang="en-US" sz="2400" dirty="0">
                  <a:latin typeface="Lato Light"/>
                  <a:cs typeface="Calibri"/>
                </a:rPr>
                <a:t>Attempt to western-like liberalization policies from 60s</a:t>
              </a:r>
            </a:p>
            <a:p>
              <a:pPr marL="1370965" lvl="1" indent="-457200">
                <a:lnSpc>
                  <a:spcPts val="4079"/>
                </a:lnSpc>
                <a:buFont typeface="Arial,Sans-Serif"/>
                <a:buChar char="•"/>
              </a:pPr>
              <a:r>
                <a:rPr lang="en-US" sz="2400" dirty="0">
                  <a:ea typeface="+mn-lt"/>
                  <a:cs typeface="+mn-lt"/>
                </a:rPr>
                <a:t>TANU linked to rural movements aggrieved by British development and programs</a:t>
              </a:r>
            </a:p>
            <a:p>
              <a:pPr marL="1370965" lvl="1" indent="-457200">
                <a:lnSpc>
                  <a:spcPts val="4079"/>
                </a:lnSpc>
                <a:buFont typeface="Arial,Sans-Serif"/>
                <a:buChar char="•"/>
              </a:pPr>
              <a:r>
                <a:rPr lang="en-US" sz="2400" dirty="0">
                  <a:ea typeface="+mn-lt"/>
                  <a:cs typeface="+mn-lt"/>
                </a:rPr>
                <a:t>Lack of attractiveness blocking Nyerere's attempt to increase investment and dev</a:t>
              </a:r>
            </a:p>
            <a:p>
              <a:pPr marL="457200" indent="-457200">
                <a:lnSpc>
                  <a:spcPts val="4079"/>
                </a:lnSpc>
                <a:buFont typeface="Arial"/>
                <a:buChar char="•"/>
              </a:pPr>
              <a:r>
                <a:rPr lang="en-US" sz="2400" dirty="0">
                  <a:latin typeface="Lato Light"/>
                  <a:cs typeface="Calibri"/>
                </a:rPr>
                <a:t>1970s: new economic orientations : socialism &amp; “self reliance”</a:t>
              </a:r>
            </a:p>
            <a:p>
              <a:pPr marL="1370965" lvl="1" indent="-457200">
                <a:lnSpc>
                  <a:spcPts val="4079"/>
                </a:lnSpc>
                <a:buFont typeface="Arial,Sans-Serif"/>
                <a:buChar char="•"/>
              </a:pPr>
              <a:r>
                <a:rPr lang="en-US" sz="2400" dirty="0">
                  <a:ea typeface="+mn-lt"/>
                  <a:cs typeface="+mn-lt"/>
                </a:rPr>
                <a:t>Arusha Declaration 1967: Nationalization of banking and commerce, ujamaa villages (1972 </a:t>
              </a:r>
              <a:r>
                <a:rPr lang="en-US" sz="2400" dirty="0">
                  <a:ea typeface="+mn-lt"/>
                  <a:cs typeface="+mn-lt"/>
                  <a:sym typeface="Wingdings" pitchFamily="2" charset="2"/>
                </a:rPr>
                <a:t></a:t>
              </a:r>
              <a:r>
                <a:rPr lang="en-US" sz="2400" dirty="0">
                  <a:ea typeface="+mn-lt"/>
                  <a:cs typeface="+mn-lt"/>
                </a:rPr>
                <a:t> 1976: 15 to 91% rural population).</a:t>
              </a:r>
            </a:p>
            <a:p>
              <a:pPr marL="1370965" lvl="1" indent="-457200">
                <a:lnSpc>
                  <a:spcPts val="4079"/>
                </a:lnSpc>
                <a:buFont typeface="Arial,Sans-Serif"/>
                <a:buChar char="•"/>
              </a:pPr>
              <a:r>
                <a:rPr lang="en-US" sz="2400" dirty="0">
                  <a:ea typeface="+mn-lt"/>
                  <a:cs typeface="+mn-lt"/>
                </a:rPr>
                <a:t>Exports benefitted from increasing prices of coffee.</a:t>
              </a:r>
            </a:p>
            <a:p>
              <a:pPr marL="1370965" lvl="1" indent="-457200">
                <a:lnSpc>
                  <a:spcPts val="4079"/>
                </a:lnSpc>
                <a:buFont typeface="Arial,Sans-Serif"/>
                <a:buChar char="•"/>
              </a:pPr>
              <a:r>
                <a:rPr lang="en-US" sz="2400" dirty="0">
                  <a:ea typeface="+mn-lt"/>
                  <a:cs typeface="+mn-lt"/>
                </a:rPr>
                <a:t>Failure: resilient mode of production of peasants, low production leads to low pattern of development</a:t>
              </a:r>
            </a:p>
            <a:p>
              <a:pPr marL="2285182" lvl="2" indent="-457200">
                <a:lnSpc>
                  <a:spcPts val="4079"/>
                </a:lnSpc>
                <a:buFont typeface="Arial,Sans-Serif"/>
                <a:buChar char="•"/>
              </a:pPr>
              <a:r>
                <a:rPr lang="en-US" sz="2400" dirty="0">
                  <a:ea typeface="+mn-lt"/>
                  <a:cs typeface="+mn-lt"/>
                </a:rPr>
                <a:t> fall in living standards more than 40% between 1975 and 1983</a:t>
              </a:r>
            </a:p>
            <a:p>
              <a:pPr marL="2285182" lvl="2" indent="-457200">
                <a:lnSpc>
                  <a:spcPts val="4079"/>
                </a:lnSpc>
                <a:buFont typeface="Arial,Sans-Serif"/>
                <a:buChar char="•"/>
              </a:pPr>
              <a:r>
                <a:rPr lang="en-US" sz="2400" dirty="0">
                  <a:ea typeface="+mn-lt"/>
                  <a:cs typeface="+mn-lt"/>
                </a:rPr>
                <a:t>Lack of output = External dependency foreign aid.</a:t>
              </a:r>
              <a:endParaRPr lang="en-US" dirty="0"/>
            </a:p>
            <a:p>
              <a:pPr marL="457200" indent="-457200">
                <a:lnSpc>
                  <a:spcPts val="4079"/>
                </a:lnSpc>
                <a:buFont typeface="Arial"/>
                <a:buChar char="•"/>
              </a:pPr>
              <a:r>
                <a:rPr lang="en-US" sz="2400" dirty="0">
                  <a:latin typeface="Lato Light"/>
                  <a:cs typeface="Calibri"/>
                </a:rPr>
                <a:t>Economic reboot and reshaping of economy</a:t>
              </a:r>
            </a:p>
            <a:p>
              <a:pPr marL="1370965" lvl="1" indent="-457200">
                <a:lnSpc>
                  <a:spcPts val="4079"/>
                </a:lnSpc>
                <a:buFont typeface="Arial"/>
                <a:buChar char="•"/>
              </a:pPr>
              <a:r>
                <a:rPr lang="en-US" sz="2400" dirty="0">
                  <a:latin typeface="Lato Light"/>
                  <a:cs typeface="Calibri"/>
                </a:rPr>
                <a:t>Multipartyism since 1992: better eco climate coffee exports rising, wider availability of goods, negative impact of SAP </a:t>
              </a:r>
            </a:p>
            <a:p>
              <a:pPr marL="1370965" lvl="1" indent="-457200">
                <a:lnSpc>
                  <a:spcPts val="4079"/>
                </a:lnSpc>
                <a:buFont typeface="Arial"/>
                <a:buChar char="•"/>
              </a:pPr>
              <a:r>
                <a:rPr lang="en-US" sz="2400" dirty="0">
                  <a:latin typeface="Lato Light"/>
                  <a:cs typeface="Calibri"/>
                </a:rPr>
                <a:t>Gold production up by 700% from the 1990s to 2010: Increase in metal prices, sectoral trade-off, inflow of money</a:t>
              </a:r>
            </a:p>
            <a:p>
              <a:pPr marL="1370965" lvl="1" indent="-457200">
                <a:lnSpc>
                  <a:spcPts val="4079"/>
                </a:lnSpc>
                <a:buFont typeface="Arial"/>
                <a:buChar char="•"/>
              </a:pPr>
              <a:endParaRPr lang="en-US" sz="2800" dirty="0">
                <a:latin typeface="Lato Light"/>
                <a:cs typeface="Calibri"/>
              </a:endParaRPr>
            </a:p>
            <a:p>
              <a:pPr marL="457200" indent="-457200">
                <a:lnSpc>
                  <a:spcPts val="4079"/>
                </a:lnSpc>
                <a:buFont typeface="Arial"/>
                <a:buChar char="•"/>
              </a:pPr>
              <a:endParaRPr lang="en-US" sz="2800" dirty="0">
                <a:latin typeface="Lato Light"/>
                <a:cs typeface="Calibri"/>
              </a:endParaRPr>
            </a:p>
            <a:p>
              <a:pPr marL="1370965" lvl="1" indent="-457200">
                <a:lnSpc>
                  <a:spcPts val="4079"/>
                </a:lnSpc>
                <a:buFont typeface="Arial"/>
                <a:buChar char="•"/>
              </a:pPr>
              <a:endParaRPr lang="en-US" sz="2800" dirty="0">
                <a:latin typeface="Calibri" panose="020F0502020204030204"/>
                <a:cs typeface="Calibri"/>
              </a:endParaRPr>
            </a:p>
          </p:txBody>
        </p:sp>
        <p:sp>
          <p:nvSpPr>
            <p:cNvPr id="14" name="Rectangle 9">
              <a:extLst>
                <a:ext uri="{FF2B5EF4-FFF2-40B4-BE49-F238E27FC236}">
                  <a16:creationId xmlns:a16="http://schemas.microsoft.com/office/drawing/2014/main" id="{A73D3FD0-49EC-4705-9327-4C56B7F6D770}"/>
                </a:ext>
              </a:extLst>
            </p:cNvPr>
            <p:cNvSpPr/>
            <p:nvPr/>
          </p:nvSpPr>
          <p:spPr>
            <a:xfrm>
              <a:off x="13120227" y="4231234"/>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0297BD87-A4B6-47B4-86FB-3F8554651974}"/>
                </a:ext>
              </a:extLst>
            </p:cNvPr>
            <p:cNvSpPr/>
            <p:nvPr/>
          </p:nvSpPr>
          <p:spPr>
            <a:xfrm>
              <a:off x="13120227" y="697069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cs typeface="Calibri"/>
              </a:endParaRPr>
            </a:p>
          </p:txBody>
        </p:sp>
        <p:sp>
          <p:nvSpPr>
            <p:cNvPr id="16" name="Rectangle 15">
              <a:extLst>
                <a:ext uri="{FF2B5EF4-FFF2-40B4-BE49-F238E27FC236}">
                  <a16:creationId xmlns:a16="http://schemas.microsoft.com/office/drawing/2014/main" id="{46F54FC1-10B0-4D7A-8DAD-75B2FA5557A1}"/>
                </a:ext>
              </a:extLst>
            </p:cNvPr>
            <p:cNvSpPr/>
            <p:nvPr/>
          </p:nvSpPr>
          <p:spPr>
            <a:xfrm flipH="1">
              <a:off x="13047127" y="12613758"/>
              <a:ext cx="73100" cy="81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F0D07D2-6C8A-4661-9A54-909964A3147C}"/>
              </a:ext>
            </a:extLst>
          </p:cNvPr>
          <p:cNvGrpSpPr/>
          <p:nvPr/>
        </p:nvGrpSpPr>
        <p:grpSpPr>
          <a:xfrm>
            <a:off x="976645" y="922867"/>
            <a:ext cx="9992200" cy="2214464"/>
            <a:chOff x="4212267" y="1407238"/>
            <a:chExt cx="5282215" cy="2214464"/>
          </a:xfrm>
        </p:grpSpPr>
        <p:sp>
          <p:nvSpPr>
            <p:cNvPr id="19" name="TextBox 18">
              <a:extLst>
                <a:ext uri="{FF2B5EF4-FFF2-40B4-BE49-F238E27FC236}">
                  <a16:creationId xmlns:a16="http://schemas.microsoft.com/office/drawing/2014/main" id="{1CFF0DCA-3600-4AFD-880D-360831E6C24C}"/>
                </a:ext>
              </a:extLst>
            </p:cNvPr>
            <p:cNvSpPr txBox="1"/>
            <p:nvPr/>
          </p:nvSpPr>
          <p:spPr>
            <a:xfrm>
              <a:off x="4212268" y="1867376"/>
              <a:ext cx="5282214" cy="1754326"/>
            </a:xfrm>
            <a:prstGeom prst="rect">
              <a:avLst/>
            </a:prstGeom>
            <a:noFill/>
          </p:spPr>
          <p:txBody>
            <a:bodyPr wrap="square" lIns="91440" tIns="45720" rIns="91440" bIns="45720" rtlCol="0" anchor="t">
              <a:spAutoFit/>
            </a:bodyPr>
            <a:lstStyle/>
            <a:p>
              <a:r>
                <a:rPr lang="en-US" sz="5400" b="1" spc="600" dirty="0">
                  <a:solidFill>
                    <a:schemeClr val="tx2"/>
                  </a:solidFill>
                  <a:latin typeface="Montserrat"/>
                  <a:ea typeface="Montserrat" charset="0"/>
                  <a:cs typeface="Montserrat" charset="0"/>
                </a:rPr>
                <a:t>ECONOMIC GEOGRAPHY</a:t>
              </a:r>
              <a:endParaRPr lang="en-US" sz="5400" b="1" spc="600" dirty="0">
                <a:solidFill>
                  <a:schemeClr val="tx2"/>
                </a:solidFill>
                <a:latin typeface="Montserrat" charset="0"/>
                <a:ea typeface="Montserrat" charset="0"/>
                <a:cs typeface="Montserrat" charset="0"/>
              </a:endParaRPr>
            </a:p>
            <a:p>
              <a:endParaRPr lang="en-US" sz="5400" b="1" spc="600" dirty="0">
                <a:solidFill>
                  <a:schemeClr val="tx2"/>
                </a:solidFill>
                <a:latin typeface="Montserrat" charset="0"/>
                <a:ea typeface="Montserrat" charset="0"/>
                <a:cs typeface="Montserrat" charset="0"/>
              </a:endParaRPr>
            </a:p>
          </p:txBody>
        </p:sp>
        <p:sp>
          <p:nvSpPr>
            <p:cNvPr id="20" name="TextBox 19">
              <a:extLst>
                <a:ext uri="{FF2B5EF4-FFF2-40B4-BE49-F238E27FC236}">
                  <a16:creationId xmlns:a16="http://schemas.microsoft.com/office/drawing/2014/main" id="{78079B62-C58D-4D4B-ABE9-1ECF1CE6605F}"/>
                </a:ext>
              </a:extLst>
            </p:cNvPr>
            <p:cNvSpPr txBox="1"/>
            <p:nvPr/>
          </p:nvSpPr>
          <p:spPr>
            <a:xfrm>
              <a:off x="4212267" y="1407238"/>
              <a:ext cx="2267480" cy="338554"/>
            </a:xfrm>
            <a:prstGeom prst="rect">
              <a:avLst/>
            </a:prstGeom>
            <a:noFill/>
          </p:spPr>
          <p:txBody>
            <a:bodyPr wrap="none" rtlCol="0">
              <a:spAutoFit/>
            </a:bodyPr>
            <a:lstStyle/>
            <a:p>
              <a:r>
                <a:rPr lang="en-US" sz="1600" spc="1200">
                  <a:latin typeface="Montserrat" charset="0"/>
                  <a:ea typeface="Montserrat" charset="0"/>
                  <a:cs typeface="Montserrat" charset="0"/>
                </a:rPr>
                <a:t>TANZANIA</a:t>
              </a:r>
            </a:p>
          </p:txBody>
        </p:sp>
      </p:grpSp>
      <p:pic>
        <p:nvPicPr>
          <p:cNvPr id="28" name="Picture 28" descr="Map&#10;&#10;Description automatically generated">
            <a:extLst>
              <a:ext uri="{FF2B5EF4-FFF2-40B4-BE49-F238E27FC236}">
                <a16:creationId xmlns:a16="http://schemas.microsoft.com/office/drawing/2014/main" id="{C38037EA-8104-471C-8D6D-2ED370B83A98}"/>
              </a:ext>
            </a:extLst>
          </p:cNvPr>
          <p:cNvPicPr>
            <a:picLocks noGrp="1" noChangeAspect="1"/>
          </p:cNvPicPr>
          <p:nvPr>
            <p:ph type="pic" sz="quarter" idx="17"/>
          </p:nvPr>
        </p:nvPicPr>
        <p:blipFill rotWithShape="1">
          <a:blip r:embed="rId3"/>
          <a:srcRect l="13150" r="13150"/>
          <a:stretch/>
        </p:blipFill>
        <p:spPr>
          <a:xfrm>
            <a:off x="4930" y="7982013"/>
            <a:ext cx="5382762" cy="4909860"/>
          </a:xfrm>
          <a:prstGeom prst="rect">
            <a:avLst/>
          </a:prstGeom>
          <a:ln>
            <a:noFill/>
          </a:ln>
          <a:effectLst>
            <a:outerShdw blurRad="190500" algn="tl" rotWithShape="0">
              <a:srgbClr val="000000">
                <a:alpha val="70000"/>
              </a:srgbClr>
            </a:outerShdw>
          </a:effectLst>
        </p:spPr>
        <p:style>
          <a:lnRef idx="0">
            <a:schemeClr val="dk1"/>
          </a:lnRef>
          <a:fillRef idx="3">
            <a:schemeClr val="dk1"/>
          </a:fillRef>
          <a:effectRef idx="3">
            <a:schemeClr val="dk1"/>
          </a:effectRef>
          <a:fontRef idx="minor">
            <a:schemeClr val="lt1"/>
          </a:fontRef>
        </p:style>
      </p:pic>
      <p:sp>
        <p:nvSpPr>
          <p:cNvPr id="2" name="TextBox 1">
            <a:extLst>
              <a:ext uri="{FF2B5EF4-FFF2-40B4-BE49-F238E27FC236}">
                <a16:creationId xmlns:a16="http://schemas.microsoft.com/office/drawing/2014/main" id="{47C54F4D-35B5-438E-8FFA-35CC2A81523B}"/>
              </a:ext>
            </a:extLst>
          </p:cNvPr>
          <p:cNvSpPr txBox="1"/>
          <p:nvPr/>
        </p:nvSpPr>
        <p:spPr>
          <a:xfrm>
            <a:off x="-2259" y="12887007"/>
            <a:ext cx="58199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b="1">
                <a:solidFill>
                  <a:schemeClr val="accent6"/>
                </a:solidFill>
                <a:latin typeface="Mongolian Baiti"/>
                <a:cs typeface="Segoe UI"/>
              </a:rPr>
              <a:t>Percentage Share of Gross Domestic Product by Region in Tanzania Mainland 2018.​</a:t>
            </a:r>
          </a:p>
          <a:p>
            <a:r>
              <a:rPr lang="de-DE" sz="1600">
                <a:latin typeface="Mongolian Baiti"/>
                <a:cs typeface="Segoe UI"/>
              </a:rPr>
              <a:t>Source: Tanzania National Bureau of Statistics.  Report. 2019.</a:t>
            </a:r>
          </a:p>
        </p:txBody>
      </p:sp>
      <p:sp>
        <p:nvSpPr>
          <p:cNvPr id="3" name="TextBox 2">
            <a:extLst>
              <a:ext uri="{FF2B5EF4-FFF2-40B4-BE49-F238E27FC236}">
                <a16:creationId xmlns:a16="http://schemas.microsoft.com/office/drawing/2014/main" id="{D2D2FAF1-0324-439D-B9D1-5DE192953BA2}"/>
              </a:ext>
            </a:extLst>
          </p:cNvPr>
          <p:cNvSpPr txBox="1"/>
          <p:nvPr/>
        </p:nvSpPr>
        <p:spPr>
          <a:xfrm>
            <a:off x="-2259" y="7086037"/>
            <a:ext cx="44168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b="1">
                <a:solidFill>
                  <a:schemeClr val="accent6"/>
                </a:solidFill>
                <a:cs typeface="Segoe UI"/>
              </a:rPr>
              <a:t>Economic map of Tanzania, GDP per square km. </a:t>
            </a:r>
            <a:r>
              <a:rPr lang="en-GB" sz="1400" b="1">
                <a:solidFill>
                  <a:schemeClr val="accent6"/>
                </a:solidFill>
                <a:latin typeface="Mongolian Baiti"/>
                <a:cs typeface="Segoe UI"/>
              </a:rPr>
              <a:t> Data from 1990 and 1995.</a:t>
            </a:r>
            <a:r>
              <a:rPr lang="en-US" sz="1400" b="1">
                <a:solidFill>
                  <a:schemeClr val="accent6"/>
                </a:solidFill>
                <a:latin typeface="Mongolian Baiti"/>
                <a:cs typeface="Segoe UI"/>
              </a:rPr>
              <a:t>​</a:t>
            </a:r>
          </a:p>
          <a:p>
            <a:pPr algn="just"/>
            <a:r>
              <a:rPr lang="en-GB" sz="1400">
                <a:solidFill>
                  <a:schemeClr val="accent6"/>
                </a:solidFill>
                <a:latin typeface="Mongolian Baiti"/>
                <a:cs typeface="Segoe UI"/>
              </a:rPr>
              <a:t>Maps credit: G-Econ, Yale 1995.</a:t>
            </a:r>
          </a:p>
        </p:txBody>
      </p:sp>
    </p:spTree>
    <p:extLst>
      <p:ext uri="{BB962C8B-B14F-4D97-AF65-F5344CB8AC3E}">
        <p14:creationId xmlns:p14="http://schemas.microsoft.com/office/powerpoint/2010/main" val="2587134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837407" y="935836"/>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1181741" cy="338554"/>
            </a:xfrm>
            <a:prstGeom prst="rect">
              <a:avLst/>
            </a:prstGeom>
            <a:noFill/>
          </p:spPr>
          <p:txBody>
            <a:bodyPr wrap="none" lIns="91440" tIns="45720" rIns="91440" bIns="45720" rtlCol="0" anchor="t">
              <a:spAutoFit/>
            </a:bodyPr>
            <a:lstStyle/>
            <a:p>
              <a:r>
                <a:rPr lang="en-US" sz="1600" spc="1200">
                  <a:latin typeface="Montserrat"/>
                </a:rPr>
                <a:t>TANZANIA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14560696" y="4156815"/>
            <a:ext cx="8894523" cy="8004755"/>
          </a:xfrm>
          <a:prstGeom prst="rect">
            <a:avLst/>
          </a:prstGeom>
          <a:noFill/>
        </p:spPr>
        <p:txBody>
          <a:bodyPr wrap="square" lIns="91440" tIns="45720" rIns="91440" bIns="45720" rtlCol="0" anchor="t">
            <a:spAutoFit/>
          </a:bodyPr>
          <a:lstStyle/>
          <a:p>
            <a:pPr marL="571500" indent="-571500" algn="just">
              <a:buFont typeface="Wingdings"/>
              <a:buChar char="§"/>
            </a:pPr>
            <a:r>
              <a:rPr lang="en-US" sz="3200">
                <a:latin typeface="lato light"/>
                <a:ea typeface="+mn-lt"/>
                <a:cs typeface="+mn-lt"/>
              </a:rPr>
              <a:t>After German colonial rule (1884-1919) came to an end, British and Belgian colonial forces took over Tanganyika</a:t>
            </a:r>
          </a:p>
          <a:p>
            <a:pPr marL="571500" indent="-571500" algn="just">
              <a:buFont typeface="Wingdings"/>
              <a:buChar char="§"/>
            </a:pPr>
            <a:endParaRPr lang="en-US" sz="3200">
              <a:latin typeface="lato light"/>
              <a:ea typeface="+mn-lt"/>
              <a:cs typeface="+mn-lt"/>
            </a:endParaRPr>
          </a:p>
          <a:p>
            <a:pPr marL="571500" indent="-571500" algn="just">
              <a:buFont typeface="Wingdings"/>
              <a:buChar char="§"/>
            </a:pPr>
            <a:r>
              <a:rPr lang="en-US" sz="3200">
                <a:latin typeface="lato light"/>
                <a:ea typeface="+mn-lt"/>
                <a:cs typeface="+mn-lt"/>
              </a:rPr>
              <a:t>The administrative map by 1922 under British  rule was predecessor to today's borders (Leggett, 1922). </a:t>
            </a:r>
            <a:endParaRPr lang="en-US" sz="3200">
              <a:latin typeface="lato light"/>
              <a:cs typeface="Calibri"/>
            </a:endParaRPr>
          </a:p>
          <a:p>
            <a:pPr marL="571500" indent="-571500" algn="just">
              <a:buFont typeface="Wingdings"/>
              <a:buChar char="§"/>
            </a:pPr>
            <a:endParaRPr lang="en-US" sz="3200">
              <a:latin typeface="lato light"/>
              <a:cs typeface="Calibri"/>
            </a:endParaRPr>
          </a:p>
          <a:p>
            <a:pPr marL="571500" indent="-571500" algn="just">
              <a:buFont typeface="Wingdings"/>
              <a:buChar char="§"/>
            </a:pPr>
            <a:r>
              <a:rPr lang="en-US" sz="3200">
                <a:latin typeface="lato light"/>
                <a:ea typeface="+mn-lt"/>
                <a:cs typeface="+mn-lt"/>
              </a:rPr>
              <a:t>Today, there are 30 regions and 148 different districts (Commonwealth Local Government Forum, 2018).  </a:t>
            </a:r>
            <a:endParaRPr lang="en-US" sz="3200">
              <a:latin typeface="lato light"/>
              <a:cs typeface="Calibri"/>
            </a:endParaRPr>
          </a:p>
          <a:p>
            <a:pPr marL="571500" indent="-571500" algn="just">
              <a:lnSpc>
                <a:spcPts val="4079"/>
              </a:lnSpc>
              <a:buFont typeface="Wingdings"/>
              <a:buChar char="§"/>
            </a:pPr>
            <a:endParaRPr lang="en-US" sz="3200">
              <a:latin typeface="lato light"/>
              <a:ea typeface="Lato Light" charset="0"/>
              <a:cs typeface="Lato Light" charset="0"/>
            </a:endParaRPr>
          </a:p>
          <a:p>
            <a:pPr marL="571500" indent="-571500" algn="just">
              <a:buFont typeface="Wingdings"/>
              <a:buChar char="§"/>
            </a:pPr>
            <a:r>
              <a:rPr lang="en-US" sz="3200">
                <a:latin typeface="lato light"/>
                <a:ea typeface="+mn-lt"/>
                <a:cs typeface="+mn-lt"/>
              </a:rPr>
              <a:t>Swahili is the national language and English as well as Arabic (particularly in Zanzibar) are considered secondary official languages.</a:t>
            </a:r>
            <a:endParaRPr lang="en-US" sz="3200">
              <a:latin typeface="lato light"/>
              <a:cs typeface="Calibri"/>
            </a:endParaRPr>
          </a:p>
          <a:p>
            <a:pPr marL="571500" indent="-571500" algn="just">
              <a:buFont typeface="Wingdings"/>
              <a:buChar char="§"/>
            </a:pPr>
            <a:endParaRPr lang="en-US" sz="3200">
              <a:latin typeface="lato light"/>
              <a:ea typeface="Lato Light" charset="0"/>
              <a:cs typeface="Calibri"/>
            </a:endParaRPr>
          </a:p>
        </p:txBody>
      </p:sp>
      <p:pic>
        <p:nvPicPr>
          <p:cNvPr id="4" name="Picture 11" descr="Map&#10;&#10;Description automatically generated">
            <a:extLst>
              <a:ext uri="{FF2B5EF4-FFF2-40B4-BE49-F238E27FC236}">
                <a16:creationId xmlns:a16="http://schemas.microsoft.com/office/drawing/2014/main" id="{4CDB110B-902D-4156-A0BC-113AA15BE2D8}"/>
              </a:ext>
            </a:extLst>
          </p:cNvPr>
          <p:cNvPicPr>
            <a:picLocks noChangeAspect="1"/>
          </p:cNvPicPr>
          <p:nvPr/>
        </p:nvPicPr>
        <p:blipFill>
          <a:blip r:embed="rId2"/>
          <a:stretch>
            <a:fillRect/>
          </a:stretch>
        </p:blipFill>
        <p:spPr>
          <a:xfrm>
            <a:off x="308874" y="3018268"/>
            <a:ext cx="6896770" cy="7930525"/>
          </a:xfrm>
          <a:prstGeom prst="rect">
            <a:avLst/>
          </a:prstGeom>
        </p:spPr>
      </p:pic>
      <p:pic>
        <p:nvPicPr>
          <p:cNvPr id="3" name="Picture 4" descr="Map&#10;&#10;Description automatically generated">
            <a:extLst>
              <a:ext uri="{FF2B5EF4-FFF2-40B4-BE49-F238E27FC236}">
                <a16:creationId xmlns:a16="http://schemas.microsoft.com/office/drawing/2014/main" id="{F325ED83-F377-4378-9F95-06177AFA0C17}"/>
              </a:ext>
            </a:extLst>
          </p:cNvPr>
          <p:cNvPicPr>
            <a:picLocks noChangeAspect="1"/>
          </p:cNvPicPr>
          <p:nvPr/>
        </p:nvPicPr>
        <p:blipFill>
          <a:blip r:embed="rId3"/>
          <a:stretch>
            <a:fillRect/>
          </a:stretch>
        </p:blipFill>
        <p:spPr>
          <a:xfrm>
            <a:off x="7414524" y="4334372"/>
            <a:ext cx="6907730" cy="7928729"/>
          </a:xfrm>
          <a:prstGeom prst="rect">
            <a:avLst/>
          </a:prstGeom>
        </p:spPr>
      </p:pic>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4"/>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4"/>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4"/>
          <a:stretch>
            <a:fillRect/>
          </a:stretch>
        </p:blipFill>
        <p:spPr>
          <a:xfrm>
            <a:off x="32321566" y="14227291"/>
            <a:ext cx="6154170" cy="1313483"/>
          </a:xfrm>
          <a:prstGeom prst="rect">
            <a:avLst/>
          </a:prstGeom>
        </p:spPr>
      </p:pic>
      <p:sp>
        <p:nvSpPr>
          <p:cNvPr id="5" name="TextBox 4">
            <a:extLst>
              <a:ext uri="{FF2B5EF4-FFF2-40B4-BE49-F238E27FC236}">
                <a16:creationId xmlns:a16="http://schemas.microsoft.com/office/drawing/2014/main" id="{C3918576-52F7-4EC8-8B44-73647D458D35}"/>
              </a:ext>
            </a:extLst>
          </p:cNvPr>
          <p:cNvSpPr txBox="1"/>
          <p:nvPr/>
        </p:nvSpPr>
        <p:spPr>
          <a:xfrm>
            <a:off x="14321687" y="2598314"/>
            <a:ext cx="93856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Administrative Boundaries and Ethnolinguistic Background</a:t>
            </a:r>
            <a:endParaRPr lang="en-US"/>
          </a:p>
        </p:txBody>
      </p:sp>
      <p:cxnSp>
        <p:nvCxnSpPr>
          <p:cNvPr id="10" name="Straight Connector 9">
            <a:extLst>
              <a:ext uri="{FF2B5EF4-FFF2-40B4-BE49-F238E27FC236}">
                <a16:creationId xmlns:a16="http://schemas.microsoft.com/office/drawing/2014/main" id="{B640F021-5F5E-4D64-A1AF-9D6894EBE8B7}"/>
              </a:ext>
            </a:extLst>
          </p:cNvPr>
          <p:cNvCxnSpPr>
            <a:cxnSpLocks/>
          </p:cNvCxnSpPr>
          <p:nvPr/>
        </p:nvCxnSpPr>
        <p:spPr>
          <a:xfrm flipH="1">
            <a:off x="14321082" y="3482109"/>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4B8BF4C-129A-463B-9A5B-01EAD524264F}"/>
              </a:ext>
            </a:extLst>
          </p:cNvPr>
          <p:cNvSpPr txBox="1"/>
          <p:nvPr/>
        </p:nvSpPr>
        <p:spPr>
          <a:xfrm>
            <a:off x="37747" y="10948614"/>
            <a:ext cx="71575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2"/>
                </a:solidFill>
                <a:latin typeface="lato light"/>
                <a:cs typeface="Calibri"/>
              </a:rPr>
              <a:t>Tanganyika Territory (Leggett, 1922)</a:t>
            </a:r>
            <a:endParaRPr lang="en-US" sz="2400" b="1">
              <a:solidFill>
                <a:schemeClr val="tx2"/>
              </a:solidFill>
              <a:latin typeface="lato light"/>
              <a:ea typeface="+mn-lt"/>
              <a:cs typeface="+mn-lt"/>
            </a:endParaRPr>
          </a:p>
        </p:txBody>
      </p:sp>
      <p:sp>
        <p:nvSpPr>
          <p:cNvPr id="20" name="TextBox 19">
            <a:extLst>
              <a:ext uri="{FF2B5EF4-FFF2-40B4-BE49-F238E27FC236}">
                <a16:creationId xmlns:a16="http://schemas.microsoft.com/office/drawing/2014/main" id="{AF7C0ACE-3CE2-466D-8065-F9065742284A}"/>
              </a:ext>
            </a:extLst>
          </p:cNvPr>
          <p:cNvSpPr txBox="1"/>
          <p:nvPr/>
        </p:nvSpPr>
        <p:spPr>
          <a:xfrm>
            <a:off x="7413562" y="3871158"/>
            <a:ext cx="71575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2"/>
                </a:solidFill>
                <a:latin typeface="lato light"/>
                <a:cs typeface="Calibri"/>
              </a:rPr>
              <a:t>Tanzania Regions (Eriksen, 2018)</a:t>
            </a:r>
            <a:endParaRPr lang="en-US" sz="2400" b="1">
              <a:solidFill>
                <a:schemeClr val="tx2"/>
              </a:solidFill>
              <a:latin typeface="lato light"/>
              <a:ea typeface="+mn-lt"/>
              <a:cs typeface="+mn-lt"/>
            </a:endParaRPr>
          </a:p>
        </p:txBody>
      </p:sp>
    </p:spTree>
    <p:extLst>
      <p:ext uri="{BB962C8B-B14F-4D97-AF65-F5344CB8AC3E}">
        <p14:creationId xmlns:p14="http://schemas.microsoft.com/office/powerpoint/2010/main" val="3272987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879602" y="712461"/>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1181741" cy="338554"/>
            </a:xfrm>
            <a:prstGeom prst="rect">
              <a:avLst/>
            </a:prstGeom>
            <a:noFill/>
          </p:spPr>
          <p:txBody>
            <a:bodyPr wrap="none" lIns="91440" tIns="45720" rIns="91440" bIns="45720" rtlCol="0" anchor="t">
              <a:spAutoFit/>
            </a:bodyPr>
            <a:lstStyle/>
            <a:p>
              <a:r>
                <a:rPr lang="en-US" sz="1600" spc="1200">
                  <a:latin typeface="Montserrat"/>
                </a:rPr>
                <a:t>TANZANIA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528640" y="2920609"/>
            <a:ext cx="22923567" cy="8956298"/>
          </a:xfrm>
          <a:prstGeom prst="rect">
            <a:avLst/>
          </a:prstGeom>
          <a:noFill/>
        </p:spPr>
        <p:txBody>
          <a:bodyPr wrap="square" lIns="91440" tIns="45720" rIns="91440" bIns="45720" rtlCol="0" anchor="t">
            <a:spAutoFit/>
          </a:bodyPr>
          <a:lstStyle/>
          <a:p>
            <a:pPr marL="571500" indent="-571500">
              <a:buFont typeface="Wingdings"/>
              <a:buChar char="§"/>
            </a:pPr>
            <a:r>
              <a:rPr lang="en-US" b="1">
                <a:latin typeface="lato light"/>
                <a:ea typeface="+mn-lt"/>
                <a:cs typeface="+mn-lt"/>
              </a:rPr>
              <a:t>At independence</a:t>
            </a:r>
            <a:r>
              <a:rPr lang="en-US">
                <a:latin typeface="lato light"/>
                <a:ea typeface="+mn-lt"/>
                <a:cs typeface="+mn-lt"/>
              </a:rPr>
              <a:t> - TANU had a subordinate role </a:t>
            </a:r>
            <a:r>
              <a:rPr lang="en-US" i="1">
                <a:ea typeface="+mn-lt"/>
                <a:cs typeface="+mn-lt"/>
              </a:rPr>
              <a:t>(Hartmann, 2016)</a:t>
            </a:r>
            <a:endParaRPr lang="en-US" b="1">
              <a:latin typeface="lato light"/>
              <a:ea typeface="+mn-lt"/>
              <a:cs typeface="+mn-lt"/>
            </a:endParaRPr>
          </a:p>
          <a:p>
            <a:pPr marL="1485265" lvl="1" indent="-571500">
              <a:buFont typeface="Wingdings"/>
              <a:buChar char="§"/>
            </a:pPr>
            <a:r>
              <a:rPr lang="en-US">
                <a:latin typeface="lato light"/>
                <a:ea typeface="+mn-lt"/>
                <a:cs typeface="+mn-lt"/>
              </a:rPr>
              <a:t>In 1962, political officers became regional and area commissioners – TANU party members filled these roles</a:t>
            </a:r>
          </a:p>
          <a:p>
            <a:pPr marL="571500" indent="-571500">
              <a:buFont typeface="Wingdings,Sans-Serif"/>
              <a:buChar char="§"/>
            </a:pPr>
            <a:r>
              <a:rPr lang="en-US">
                <a:ea typeface="+mn-lt"/>
                <a:cs typeface="+mn-lt"/>
              </a:rPr>
              <a:t>The </a:t>
            </a:r>
            <a:r>
              <a:rPr lang="en-US" b="1">
                <a:ea typeface="+mn-lt"/>
                <a:cs typeface="+mn-lt"/>
              </a:rPr>
              <a:t>absence </a:t>
            </a:r>
            <a:r>
              <a:rPr lang="en-US">
                <a:ea typeface="+mn-lt"/>
                <a:cs typeface="+mn-lt"/>
              </a:rPr>
              <a:t>of </a:t>
            </a:r>
            <a:r>
              <a:rPr lang="en-US" err="1">
                <a:ea typeface="+mn-lt"/>
                <a:cs typeface="+mn-lt"/>
              </a:rPr>
              <a:t>organised</a:t>
            </a:r>
            <a:r>
              <a:rPr lang="en-US">
                <a:ea typeface="+mn-lt"/>
                <a:cs typeface="+mn-lt"/>
              </a:rPr>
              <a:t> opposition was responsible for both TANU's strength and its weakness </a:t>
            </a:r>
          </a:p>
          <a:p>
            <a:pPr marL="1485265" lvl="1" indent="-571500">
              <a:buFont typeface="Wingdings,Sans-Serif"/>
              <a:buChar char="§"/>
            </a:pPr>
            <a:r>
              <a:rPr lang="en-US">
                <a:ea typeface="+mn-lt"/>
                <a:cs typeface="+mn-lt"/>
              </a:rPr>
              <a:t>TANU would win any electoral contest – however, didn't organize population support convincingly</a:t>
            </a:r>
          </a:p>
          <a:p>
            <a:pPr marL="571500" indent="-571500">
              <a:buFont typeface="Wingdings"/>
              <a:buChar char="§"/>
            </a:pPr>
            <a:r>
              <a:rPr lang="en-US" b="1">
                <a:latin typeface="lato light"/>
                <a:ea typeface="+mn-lt"/>
                <a:cs typeface="+mn-lt"/>
              </a:rPr>
              <a:t>Arusha Declaration in 1967 </a:t>
            </a:r>
            <a:endParaRPr lang="en-US" i="1">
              <a:latin typeface="lato light"/>
              <a:ea typeface="+mn-lt"/>
              <a:cs typeface="+mn-lt"/>
            </a:endParaRPr>
          </a:p>
          <a:p>
            <a:pPr marL="571500" indent="-571500">
              <a:buFont typeface="Wingdings"/>
              <a:buChar char="§"/>
            </a:pPr>
            <a:r>
              <a:rPr lang="en-US" b="1">
                <a:latin typeface="lato light"/>
                <a:ea typeface="+mn-lt"/>
                <a:cs typeface="+mn-lt"/>
              </a:rPr>
              <a:t>By March 1973</a:t>
            </a:r>
            <a:r>
              <a:rPr lang="en-US">
                <a:latin typeface="lato light"/>
                <a:ea typeface="+mn-lt"/>
                <a:cs typeface="+mn-lt"/>
              </a:rPr>
              <a:t>: 1/3 of total number of villages were in two regions. 5 regions which contributed to less than 25%  of GDP accounted  for 60% of all villages. </a:t>
            </a:r>
          </a:p>
          <a:p>
            <a:pPr marL="1485265" lvl="1" indent="-571500">
              <a:buFont typeface="Wingdings"/>
              <a:buChar char="§"/>
            </a:pPr>
            <a:r>
              <a:rPr lang="en-US">
                <a:latin typeface="lato light"/>
                <a:ea typeface="+mn-lt"/>
                <a:cs typeface="+mn-lt"/>
              </a:rPr>
              <a:t>6 most affluent regions (50% of GDP) accounted for only 15% of villages.</a:t>
            </a:r>
            <a:endParaRPr lang="en-US"/>
          </a:p>
          <a:p>
            <a:pPr marL="913765" lvl="1"/>
            <a:endParaRPr lang="en-US">
              <a:latin typeface="lato light"/>
              <a:ea typeface="+mn-lt"/>
              <a:cs typeface="+mn-lt"/>
            </a:endParaRPr>
          </a:p>
          <a:p>
            <a:pPr marL="571500" indent="-571500">
              <a:buFont typeface="Wingdings"/>
              <a:buChar char="§"/>
            </a:pPr>
            <a:r>
              <a:rPr lang="en-US">
                <a:ea typeface="+mn-lt"/>
                <a:cs typeface="+mn-lt"/>
              </a:rPr>
              <a:t>Despite </a:t>
            </a:r>
            <a:r>
              <a:rPr lang="en-US" b="1">
                <a:ea typeface="+mn-lt"/>
                <a:cs typeface="+mn-lt"/>
              </a:rPr>
              <a:t>diverse </a:t>
            </a:r>
            <a:r>
              <a:rPr lang="en-US">
                <a:ea typeface="+mn-lt"/>
                <a:cs typeface="+mn-lt"/>
              </a:rPr>
              <a:t>religious and ethnic groups in Tanzania, have </a:t>
            </a:r>
            <a:r>
              <a:rPr lang="en-US" b="1">
                <a:ea typeface="+mn-lt"/>
                <a:cs typeface="+mn-lt"/>
              </a:rPr>
              <a:t>not been central</a:t>
            </a:r>
            <a:r>
              <a:rPr lang="en-US">
                <a:ea typeface="+mn-lt"/>
                <a:cs typeface="+mn-lt"/>
              </a:rPr>
              <a:t> in determining political support and specific party affiliation </a:t>
            </a:r>
            <a:r>
              <a:rPr lang="en-US" i="1">
                <a:ea typeface="+mn-lt"/>
                <a:cs typeface="+mn-lt"/>
              </a:rPr>
              <a:t>(</a:t>
            </a:r>
            <a:r>
              <a:rPr lang="en-US" i="1" err="1">
                <a:ea typeface="+mn-lt"/>
                <a:cs typeface="+mn-lt"/>
              </a:rPr>
              <a:t>Lofchie</a:t>
            </a:r>
            <a:r>
              <a:rPr lang="en-US" i="1">
                <a:ea typeface="+mn-lt"/>
                <a:cs typeface="+mn-lt"/>
              </a:rPr>
              <a:t>,  2013)</a:t>
            </a:r>
          </a:p>
          <a:p>
            <a:pPr marL="1485265" lvl="1" indent="-571500">
              <a:buFont typeface="Wingdings"/>
              <a:buChar char="§"/>
            </a:pPr>
            <a:r>
              <a:rPr lang="en-US">
                <a:ea typeface="+mn-lt"/>
                <a:cs typeface="+mn-lt"/>
              </a:rPr>
              <a:t>"Tanzanians recoil at political parties or leaders that seek to politicize these factors for their political advantage"</a:t>
            </a:r>
            <a:endParaRPr lang="en-US">
              <a:latin typeface="Calibri"/>
              <a:ea typeface="+mn-lt"/>
              <a:cs typeface="+mn-lt"/>
            </a:endParaRPr>
          </a:p>
          <a:p>
            <a:pPr marL="571500" indent="-571500">
              <a:buFont typeface="Wingdings"/>
              <a:buChar char="§"/>
            </a:pPr>
            <a:endParaRPr lang="en-US">
              <a:latin typeface="lato light"/>
              <a:ea typeface="+mn-lt"/>
              <a:cs typeface="+mn-lt"/>
            </a:endParaRPr>
          </a:p>
          <a:p>
            <a:pPr marL="571500" indent="-571500">
              <a:buFont typeface="Wingdings"/>
              <a:buChar char="§"/>
            </a:pPr>
            <a:r>
              <a:rPr lang="en-US">
                <a:latin typeface="lato light"/>
                <a:ea typeface="+mn-lt"/>
                <a:cs typeface="+mn-lt"/>
              </a:rPr>
              <a:t>Alongside efforts to 'liberalize' the economy in late 1980s, </a:t>
            </a:r>
            <a:r>
              <a:rPr lang="en-US">
                <a:ea typeface="+mn-lt"/>
                <a:cs typeface="+mn-lt"/>
              </a:rPr>
              <a:t>Tanzania became a </a:t>
            </a:r>
            <a:r>
              <a:rPr lang="en-US" b="1">
                <a:ea typeface="+mn-lt"/>
                <a:cs typeface="+mn-lt"/>
              </a:rPr>
              <a:t>multi-party system</a:t>
            </a:r>
            <a:r>
              <a:rPr lang="en-US">
                <a:ea typeface="+mn-lt"/>
                <a:cs typeface="+mn-lt"/>
              </a:rPr>
              <a:t> in 1992 </a:t>
            </a:r>
            <a:r>
              <a:rPr lang="en-US" i="1">
                <a:ea typeface="+mn-lt"/>
                <a:cs typeface="+mn-lt"/>
              </a:rPr>
              <a:t>(University of Central Arkansas, 2020)</a:t>
            </a:r>
            <a:r>
              <a:rPr lang="en-US" i="1">
                <a:latin typeface="Calibri"/>
                <a:ea typeface="+mn-lt"/>
                <a:cs typeface="+mn-lt"/>
              </a:rPr>
              <a:t> </a:t>
            </a:r>
            <a:endParaRPr lang="en-US" i="1">
              <a:latin typeface="Lato Light" charset="0"/>
              <a:ea typeface="Lato Light" charset="0"/>
              <a:cs typeface="Calibri"/>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3"/>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3"/>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3"/>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13511682" y="2109760"/>
            <a:ext cx="9385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Territorial Cleavages (or lack thereof)</a:t>
            </a:r>
            <a:endParaRPr lang="en-US">
              <a:solidFill>
                <a:schemeClr val="tx2"/>
              </a:solidFill>
            </a:endParaRP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13468247" y="2686318"/>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87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946931" y="667572"/>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1181741" cy="338554"/>
            </a:xfrm>
            <a:prstGeom prst="rect">
              <a:avLst/>
            </a:prstGeom>
            <a:noFill/>
          </p:spPr>
          <p:txBody>
            <a:bodyPr wrap="none" lIns="91440" tIns="45720" rIns="91440" bIns="45720" rtlCol="0" anchor="t">
              <a:spAutoFit/>
            </a:bodyPr>
            <a:lstStyle/>
            <a:p>
              <a:r>
                <a:rPr lang="en-US" sz="1600" spc="1200">
                  <a:latin typeface="Montserrat"/>
                </a:rPr>
                <a:t>TANZANIA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549167" y="2383699"/>
            <a:ext cx="11767316" cy="10926068"/>
          </a:xfrm>
          <a:prstGeom prst="rect">
            <a:avLst/>
          </a:prstGeom>
          <a:noFill/>
        </p:spPr>
        <p:txBody>
          <a:bodyPr wrap="square" lIns="91440" tIns="45720" rIns="91440" bIns="45720" rtlCol="0" anchor="t">
            <a:spAutoFit/>
          </a:bodyPr>
          <a:lstStyle/>
          <a:p>
            <a:pPr marL="571500" indent="-571500">
              <a:buFont typeface="Wingdings"/>
              <a:buChar char="§"/>
            </a:pPr>
            <a:r>
              <a:rPr lang="en-US" sz="3200" b="1">
                <a:latin typeface="lato light"/>
                <a:ea typeface="+mn-lt"/>
                <a:cs typeface="+mn-lt"/>
              </a:rPr>
              <a:t>Spheres of government in Tanzania </a:t>
            </a:r>
            <a:r>
              <a:rPr lang="en-US" sz="3200" i="1">
                <a:ea typeface="+mn-lt"/>
                <a:cs typeface="+mn-lt"/>
              </a:rPr>
              <a:t>(Anyimadu, 2016)</a:t>
            </a:r>
            <a:r>
              <a:rPr lang="en-US" sz="3200" b="1">
                <a:latin typeface="lato light"/>
                <a:ea typeface="+mn-lt"/>
                <a:cs typeface="+mn-lt"/>
              </a:rPr>
              <a:t>:</a:t>
            </a:r>
            <a:endParaRPr lang="en-US" sz="3200" b="1">
              <a:latin typeface="Calibri" panose="020F0502020204030204"/>
              <a:ea typeface="+mn-lt"/>
              <a:cs typeface="+mn-lt"/>
            </a:endParaRPr>
          </a:p>
          <a:p>
            <a:pPr marL="1485265" lvl="1" indent="-571500">
              <a:buFont typeface="Wingdings"/>
              <a:buChar char="§"/>
            </a:pPr>
            <a:r>
              <a:rPr lang="en-US" sz="3200">
                <a:latin typeface="lato light"/>
                <a:ea typeface="+mn-lt"/>
                <a:cs typeface="+mn-lt"/>
              </a:rPr>
              <a:t>Central government, Zanzibar House of Representatives, and local government (under district councils) </a:t>
            </a:r>
          </a:p>
          <a:p>
            <a:pPr marL="913765" lvl="1"/>
            <a:endParaRPr lang="en-US" sz="3200">
              <a:latin typeface="lato light"/>
              <a:ea typeface="+mn-lt"/>
              <a:cs typeface="+mn-lt"/>
            </a:endParaRPr>
          </a:p>
          <a:p>
            <a:pPr marL="571500" indent="-571500">
              <a:buFont typeface="Wingdings"/>
              <a:buChar char="§"/>
            </a:pPr>
            <a:r>
              <a:rPr lang="en-US" sz="3200" b="1">
                <a:latin typeface="lato light"/>
                <a:ea typeface="+mn-lt"/>
                <a:cs typeface="+mn-lt"/>
              </a:rPr>
              <a:t>Electoral map of 2015</a:t>
            </a:r>
            <a:r>
              <a:rPr lang="en-US" sz="3200">
                <a:latin typeface="lato light"/>
                <a:ea typeface="+mn-lt"/>
                <a:cs typeface="+mn-lt"/>
              </a:rPr>
              <a:t>: Chama Cha Mapinduzi (CCM), the closest opposition parties are the </a:t>
            </a:r>
            <a:r>
              <a:rPr lang="en-US" sz="3200" err="1">
                <a:latin typeface="lato light"/>
                <a:ea typeface="+mn-lt"/>
                <a:cs typeface="+mn-lt"/>
              </a:rPr>
              <a:t>Chadema</a:t>
            </a:r>
            <a:r>
              <a:rPr lang="en-US" sz="3200">
                <a:latin typeface="lato light"/>
                <a:ea typeface="+mn-lt"/>
                <a:cs typeface="+mn-lt"/>
              </a:rPr>
              <a:t> and the Civic United Front (CUF) </a:t>
            </a:r>
            <a:r>
              <a:rPr lang="en-US" sz="3200" i="1">
                <a:latin typeface="lato light"/>
                <a:ea typeface="+mn-lt"/>
                <a:cs typeface="+mn-lt"/>
              </a:rPr>
              <a:t>(Paget, 2019)</a:t>
            </a:r>
          </a:p>
          <a:p>
            <a:pPr marL="1485265" lvl="1" indent="-571500">
              <a:buFont typeface="Wingdings"/>
              <a:buChar char="§"/>
            </a:pPr>
            <a:r>
              <a:rPr lang="en-US" sz="3200">
                <a:latin typeface="lato light"/>
                <a:ea typeface="+mn-lt"/>
                <a:cs typeface="+mn-lt"/>
              </a:rPr>
              <a:t>Between 2003-2015, three periods of large-scale  campaigns by </a:t>
            </a:r>
            <a:r>
              <a:rPr lang="en-US" sz="3200" err="1">
                <a:latin typeface="lato light"/>
                <a:ea typeface="+mn-lt"/>
                <a:cs typeface="+mn-lt"/>
              </a:rPr>
              <a:t>Chadema</a:t>
            </a:r>
            <a:r>
              <a:rPr lang="en-US" sz="3200">
                <a:latin typeface="lato light"/>
                <a:ea typeface="+mn-lt"/>
                <a:cs typeface="+mn-lt"/>
              </a:rPr>
              <a:t> have led to an increase in support and helped </a:t>
            </a:r>
            <a:r>
              <a:rPr lang="en-US" sz="3200" err="1">
                <a:latin typeface="lato light"/>
                <a:ea typeface="+mn-lt"/>
                <a:cs typeface="+mn-lt"/>
              </a:rPr>
              <a:t>Chadema</a:t>
            </a:r>
            <a:r>
              <a:rPr lang="en-US" sz="3200">
                <a:latin typeface="lato light"/>
                <a:ea typeface="+mn-lt"/>
                <a:cs typeface="+mn-lt"/>
              </a:rPr>
              <a:t> with its 'party-building' efforts - </a:t>
            </a:r>
          </a:p>
          <a:p>
            <a:pPr marL="1485265" lvl="1" indent="-571500">
              <a:buFont typeface="Wingdings"/>
              <a:buChar char="§"/>
            </a:pPr>
            <a:r>
              <a:rPr lang="en-US" sz="3200">
                <a:latin typeface="lato light"/>
                <a:ea typeface="+mn-lt"/>
                <a:cs typeface="+mn-lt"/>
              </a:rPr>
              <a:t>An operation by the youth wing from 2003-2005</a:t>
            </a:r>
          </a:p>
          <a:p>
            <a:pPr marL="1485265" lvl="1" indent="-571500">
              <a:buFont typeface="Wingdings"/>
              <a:buChar char="§"/>
            </a:pPr>
            <a:r>
              <a:rPr lang="en-US" sz="3200">
                <a:latin typeface="lato light"/>
                <a:ea typeface="+mn-lt"/>
                <a:cs typeface="+mn-lt"/>
              </a:rPr>
              <a:t>'Operation Sangara' in 2007-2010</a:t>
            </a:r>
            <a:endParaRPr lang="en-US" sz="3200">
              <a:latin typeface="Calibri" panose="020F0502020204030204"/>
              <a:ea typeface="+mn-lt"/>
              <a:cs typeface="+mn-lt"/>
            </a:endParaRPr>
          </a:p>
          <a:p>
            <a:pPr marL="1485265" lvl="1" indent="-571500">
              <a:buFont typeface="Wingdings"/>
              <a:buChar char="§"/>
            </a:pPr>
            <a:r>
              <a:rPr lang="en-US" sz="3200">
                <a:latin typeface="lato light"/>
                <a:ea typeface="+mn-lt"/>
                <a:cs typeface="+mn-lt"/>
              </a:rPr>
              <a:t>Series of campaigns in 2012 saw the main opposition widen its support bases, by 2010, "the </a:t>
            </a:r>
            <a:r>
              <a:rPr lang="en-US" sz="3200" err="1">
                <a:latin typeface="lato light"/>
                <a:ea typeface="+mn-lt"/>
                <a:cs typeface="+mn-lt"/>
              </a:rPr>
              <a:t>Chadema</a:t>
            </a:r>
            <a:r>
              <a:rPr lang="en-US" sz="3200">
                <a:latin typeface="lato light"/>
                <a:ea typeface="+mn-lt"/>
                <a:cs typeface="+mn-lt"/>
              </a:rPr>
              <a:t> presidential candidate vote share rose from 6 to 27%" </a:t>
            </a:r>
            <a:endParaRPr lang="en-US" sz="3200">
              <a:cs typeface="Calibri"/>
            </a:endParaRPr>
          </a:p>
          <a:p>
            <a:pPr marL="913765" lvl="1"/>
            <a:endParaRPr lang="en-US" sz="3200">
              <a:latin typeface="lato light"/>
              <a:ea typeface="+mn-lt"/>
              <a:cs typeface="+mn-lt"/>
            </a:endParaRPr>
          </a:p>
          <a:p>
            <a:pPr marL="571500" indent="-571500">
              <a:buFont typeface="Wingdings"/>
              <a:buChar char="§"/>
            </a:pPr>
            <a:r>
              <a:rPr lang="en-US" sz="3200">
                <a:latin typeface="lato light"/>
                <a:ea typeface="+mn-lt"/>
                <a:cs typeface="+mn-lt"/>
              </a:rPr>
              <a:t>In Zanzibar, the CCM have only had a slight lead over the CUF historically </a:t>
            </a:r>
            <a:r>
              <a:rPr lang="en-US" sz="3200" i="1">
                <a:latin typeface="lato light"/>
                <a:ea typeface="+mn-lt"/>
                <a:cs typeface="+mn-lt"/>
              </a:rPr>
              <a:t>(</a:t>
            </a:r>
            <a:r>
              <a:rPr lang="en-US" sz="3200" i="1" err="1">
                <a:latin typeface="lato light"/>
                <a:ea typeface="+mn-lt"/>
                <a:cs typeface="+mn-lt"/>
              </a:rPr>
              <a:t>Anyimadu</a:t>
            </a:r>
            <a:r>
              <a:rPr lang="en-US" sz="3200" i="1">
                <a:latin typeface="lato light"/>
                <a:ea typeface="+mn-lt"/>
                <a:cs typeface="+mn-lt"/>
              </a:rPr>
              <a:t>, 2016)</a:t>
            </a:r>
            <a:r>
              <a:rPr lang="en-US" sz="3200">
                <a:latin typeface="lato light"/>
                <a:ea typeface="+mn-lt"/>
                <a:cs typeface="+mn-lt"/>
              </a:rPr>
              <a:t>.   </a:t>
            </a:r>
          </a:p>
          <a:p>
            <a:endParaRPr lang="en-US" sz="3200">
              <a:ea typeface="+mn-lt"/>
              <a:cs typeface="+mn-lt"/>
            </a:endParaRPr>
          </a:p>
          <a:p>
            <a:pPr marL="571500" indent="-571500">
              <a:buFont typeface="Wingdings"/>
              <a:buChar char="§"/>
            </a:pPr>
            <a:endParaRPr lang="en-US" sz="3200">
              <a:cs typeface="Calibri"/>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3"/>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3"/>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3"/>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12548689" y="1581340"/>
            <a:ext cx="9385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Geographical Electoral Patterns</a:t>
            </a: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12413426" y="2157897"/>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descr="Engineering drawing, timeline, map&#10;&#10;Description automatically generated">
            <a:extLst>
              <a:ext uri="{FF2B5EF4-FFF2-40B4-BE49-F238E27FC236}">
                <a16:creationId xmlns:a16="http://schemas.microsoft.com/office/drawing/2014/main" id="{8981CA23-8F33-4B75-A72A-91277C2104CF}"/>
              </a:ext>
            </a:extLst>
          </p:cNvPr>
          <p:cNvPicPr>
            <a:picLocks noChangeAspect="1"/>
          </p:cNvPicPr>
          <p:nvPr/>
        </p:nvPicPr>
        <p:blipFill>
          <a:blip r:embed="rId4"/>
          <a:stretch>
            <a:fillRect/>
          </a:stretch>
        </p:blipFill>
        <p:spPr>
          <a:xfrm>
            <a:off x="12546278" y="2262902"/>
            <a:ext cx="9250357" cy="5812578"/>
          </a:xfrm>
          <a:prstGeom prst="rect">
            <a:avLst/>
          </a:prstGeom>
        </p:spPr>
      </p:pic>
      <p:pic>
        <p:nvPicPr>
          <p:cNvPr id="3" name="Picture 2" descr="Map&#10;&#10;Description automatically generated">
            <a:extLst>
              <a:ext uri="{FF2B5EF4-FFF2-40B4-BE49-F238E27FC236}">
                <a16:creationId xmlns:a16="http://schemas.microsoft.com/office/drawing/2014/main" id="{9BF7235D-6D82-40CA-8256-C9A3521DF1D8}"/>
              </a:ext>
            </a:extLst>
          </p:cNvPr>
          <p:cNvPicPr>
            <a:picLocks noChangeAspect="1"/>
          </p:cNvPicPr>
          <p:nvPr/>
        </p:nvPicPr>
        <p:blipFill>
          <a:blip r:embed="rId5"/>
          <a:stretch>
            <a:fillRect/>
          </a:stretch>
        </p:blipFill>
        <p:spPr>
          <a:xfrm>
            <a:off x="14937445" y="8204107"/>
            <a:ext cx="7734243" cy="5150883"/>
          </a:xfrm>
          <a:prstGeom prst="rect">
            <a:avLst/>
          </a:prstGeom>
        </p:spPr>
      </p:pic>
      <p:sp>
        <p:nvSpPr>
          <p:cNvPr id="11" name="TextBox 10">
            <a:extLst>
              <a:ext uri="{FF2B5EF4-FFF2-40B4-BE49-F238E27FC236}">
                <a16:creationId xmlns:a16="http://schemas.microsoft.com/office/drawing/2014/main" id="{A64961FA-1509-4307-B2DA-4B56E360E8B8}"/>
              </a:ext>
            </a:extLst>
          </p:cNvPr>
          <p:cNvSpPr txBox="1"/>
          <p:nvPr/>
        </p:nvSpPr>
        <p:spPr>
          <a:xfrm rot="5400000">
            <a:off x="18365129" y="4948844"/>
            <a:ext cx="71575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2"/>
                </a:solidFill>
                <a:latin typeface="lato light"/>
                <a:cs typeface="Calibri"/>
              </a:rPr>
              <a:t>(McLellan, 2020) *unpublished*</a:t>
            </a:r>
            <a:endParaRPr lang="en-US">
              <a:solidFill>
                <a:schemeClr val="tx2"/>
              </a:solidFill>
            </a:endParaRPr>
          </a:p>
        </p:txBody>
      </p:sp>
      <p:sp>
        <p:nvSpPr>
          <p:cNvPr id="16" name="TextBox 15">
            <a:extLst>
              <a:ext uri="{FF2B5EF4-FFF2-40B4-BE49-F238E27FC236}">
                <a16:creationId xmlns:a16="http://schemas.microsoft.com/office/drawing/2014/main" id="{8F15C06E-4209-435C-9621-6E601ABDC8B2}"/>
              </a:ext>
            </a:extLst>
          </p:cNvPr>
          <p:cNvSpPr txBox="1"/>
          <p:nvPr/>
        </p:nvSpPr>
        <p:spPr>
          <a:xfrm rot="16200000">
            <a:off x="10887071" y="10680172"/>
            <a:ext cx="71575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2"/>
                </a:solidFill>
                <a:latin typeface="lato light"/>
                <a:cs typeface="Calibri"/>
              </a:rPr>
              <a:t>("Tanzania Affairs", 2015)</a:t>
            </a:r>
            <a:endParaRPr lang="en-US">
              <a:solidFill>
                <a:schemeClr val="tx2"/>
              </a:solidFill>
            </a:endParaRPr>
          </a:p>
        </p:txBody>
      </p:sp>
    </p:spTree>
    <p:extLst>
      <p:ext uri="{BB962C8B-B14F-4D97-AF65-F5344CB8AC3E}">
        <p14:creationId xmlns:p14="http://schemas.microsoft.com/office/powerpoint/2010/main" val="315410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1399537" y="1823619"/>
            <a:ext cx="11383649" cy="2214464"/>
            <a:chOff x="4212267" y="1407238"/>
            <a:chExt cx="6017782" cy="2214464"/>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6017781" cy="1754326"/>
            </a:xfrm>
            <a:prstGeom prst="rect">
              <a:avLst/>
            </a:prstGeom>
            <a:noFill/>
          </p:spPr>
          <p:txBody>
            <a:bodyPr wrap="square" lIns="91440" tIns="45720" rIns="91440" bIns="45720" rtlCol="0" anchor="t">
              <a:spAutoFit/>
            </a:bodyPr>
            <a:lstStyle/>
            <a:p>
              <a:r>
                <a:rPr lang="en-US" sz="5400" b="1" spc="600">
                  <a:solidFill>
                    <a:schemeClr val="tx2"/>
                  </a:solidFill>
                  <a:latin typeface="Montserrat"/>
                </a:rPr>
                <a:t>COMPARATIVE PATTERNS</a:t>
              </a:r>
            </a:p>
            <a:p>
              <a:endParaRPr lang="en-US" sz="5400" b="1" spc="600">
                <a:solidFill>
                  <a:schemeClr val="tx2"/>
                </a:solidFill>
                <a:latin typeface="Montserrat" charset="0"/>
                <a:ea typeface="Montserrat" charset="0"/>
                <a:cs typeface="Montserrat" charset="0"/>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2503665" cy="338554"/>
            </a:xfrm>
            <a:prstGeom prst="rect">
              <a:avLst/>
            </a:prstGeom>
            <a:noFill/>
          </p:spPr>
          <p:txBody>
            <a:bodyPr wrap="none" lIns="91440" tIns="45720" rIns="91440" bIns="45720" rtlCol="0" anchor="t">
              <a:spAutoFit/>
            </a:bodyPr>
            <a:lstStyle/>
            <a:p>
              <a:r>
                <a:rPr lang="en-US" sz="1600" spc="1200">
                  <a:latin typeface="Montserrat"/>
                  <a:ea typeface="Montserrat" charset="0"/>
                  <a:cs typeface="Montserrat" charset="0"/>
                </a:rPr>
                <a:t>NIGERIA &amp; TANZANIA</a:t>
              </a:r>
            </a:p>
          </p:txBody>
        </p:sp>
      </p:grpSp>
      <p:grpSp>
        <p:nvGrpSpPr>
          <p:cNvPr id="108" name="Group 13">
            <a:extLst>
              <a:ext uri="{FF2B5EF4-FFF2-40B4-BE49-F238E27FC236}">
                <a16:creationId xmlns:a16="http://schemas.microsoft.com/office/drawing/2014/main" id="{FAE49745-826C-1845-AD22-180CB2586250}"/>
              </a:ext>
            </a:extLst>
          </p:cNvPr>
          <p:cNvGrpSpPr/>
          <p:nvPr/>
        </p:nvGrpSpPr>
        <p:grpSpPr>
          <a:xfrm>
            <a:off x="1139714" y="3790553"/>
            <a:ext cx="11532872" cy="10557890"/>
            <a:chOff x="13120227" y="4122671"/>
            <a:chExt cx="11077655" cy="10557890"/>
          </a:xfrm>
        </p:grpSpPr>
        <p:sp>
          <p:nvSpPr>
            <p:cNvPr id="109" name="TextBox 8">
              <a:extLst>
                <a:ext uri="{FF2B5EF4-FFF2-40B4-BE49-F238E27FC236}">
                  <a16:creationId xmlns:a16="http://schemas.microsoft.com/office/drawing/2014/main" id="{804E393C-1358-054F-93C2-9BEF1A19C7FE}"/>
                </a:ext>
              </a:extLst>
            </p:cNvPr>
            <p:cNvSpPr txBox="1"/>
            <p:nvPr/>
          </p:nvSpPr>
          <p:spPr>
            <a:xfrm>
              <a:off x="14054657" y="4122671"/>
              <a:ext cx="10143225" cy="10557890"/>
            </a:xfrm>
            <a:prstGeom prst="rect">
              <a:avLst/>
            </a:prstGeom>
            <a:noFill/>
          </p:spPr>
          <p:txBody>
            <a:bodyPr wrap="square" lIns="91440" tIns="45720" rIns="91440" bIns="45720" rtlCol="0" anchor="t">
              <a:spAutoFit/>
            </a:bodyPr>
            <a:lstStyle/>
            <a:p>
              <a:pPr>
                <a:lnSpc>
                  <a:spcPts val="4079"/>
                </a:lnSpc>
              </a:pPr>
              <a:r>
                <a:rPr lang="en-US" sz="2800" b="1" dirty="0">
                  <a:latin typeface="Lato Light"/>
                </a:rPr>
                <a:t>Challenges of Urbanization &amp; Population distribution</a:t>
              </a:r>
            </a:p>
            <a:p>
              <a:pPr>
                <a:lnSpc>
                  <a:spcPts val="4079"/>
                </a:lnSpc>
              </a:pPr>
              <a:r>
                <a:rPr lang="en-US" sz="2800" dirty="0">
                  <a:latin typeface="Lato Light"/>
                  <a:ea typeface="Lato Light" charset="0"/>
                  <a:cs typeface="Lato Light" charset="0"/>
                </a:rPr>
                <a:t>(Herbst 2000)</a:t>
              </a:r>
            </a:p>
            <a:p>
              <a:pPr>
                <a:lnSpc>
                  <a:spcPts val="4079"/>
                </a:lnSpc>
              </a:pPr>
              <a:endParaRPr lang="en-US" sz="2800" dirty="0">
                <a:latin typeface="Lato Light"/>
                <a:ea typeface="Lato Light" charset="0"/>
                <a:cs typeface="Lato Light" charset="0"/>
              </a:endParaRPr>
            </a:p>
            <a:p>
              <a:pPr>
                <a:lnSpc>
                  <a:spcPts val="4079"/>
                </a:lnSpc>
              </a:pPr>
              <a:r>
                <a:rPr lang="en-US" sz="2800" dirty="0">
                  <a:latin typeface="Lato Light"/>
                  <a:ea typeface="Lato Light" charset="0"/>
                  <a:cs typeface="Lato Light" charset="0"/>
                </a:rPr>
                <a:t>Link to colonial structure: </a:t>
              </a:r>
            </a:p>
            <a:p>
              <a:pPr marL="457200" indent="-457200">
                <a:lnSpc>
                  <a:spcPts val="4079"/>
                </a:lnSpc>
                <a:buFont typeface="Arial" panose="020B0604020202020204" pitchFamily="34" charset="0"/>
                <a:buChar char="•"/>
              </a:pPr>
              <a:r>
                <a:rPr lang="en-US" sz="2800" dirty="0">
                  <a:latin typeface="Lato Light"/>
                </a:rPr>
                <a:t>Indirect rule limitations &amp; institutionalization</a:t>
              </a:r>
            </a:p>
            <a:p>
              <a:pPr marL="457200" indent="-457200">
                <a:lnSpc>
                  <a:spcPts val="4079"/>
                </a:lnSpc>
                <a:buFont typeface="Arial"/>
                <a:buChar char="•"/>
              </a:pPr>
              <a:r>
                <a:rPr lang="en-US" sz="2800" dirty="0">
                  <a:latin typeface="Lato Light"/>
                  <a:ea typeface="Lato Light" charset="0"/>
                  <a:cs typeface="Lato Light" charset="0"/>
                </a:rPr>
                <a:t>Rupture VS. Continuity (socialism vs. patronage)</a:t>
              </a:r>
              <a:endParaRPr lang="en-US" sz="2800" dirty="0">
                <a:latin typeface="Lato Light" charset="0"/>
                <a:ea typeface="Lato Light" charset="0"/>
                <a:cs typeface="Lato Light" charset="0"/>
              </a:endParaRPr>
            </a:p>
            <a:p>
              <a:pPr>
                <a:lnSpc>
                  <a:spcPts val="4079"/>
                </a:lnSpc>
              </a:pPr>
              <a:endParaRPr lang="en-US" sz="2800" dirty="0">
                <a:latin typeface="Lato Light"/>
              </a:endParaRPr>
            </a:p>
            <a:p>
              <a:pPr>
                <a:lnSpc>
                  <a:spcPts val="4079"/>
                </a:lnSpc>
              </a:pPr>
              <a:r>
                <a:rPr lang="en-US" sz="2800" dirty="0">
                  <a:latin typeface="Lato Light"/>
                </a:rPr>
                <a:t>Large territories with poor infrastructure, road building efforts legacy of growth episodes</a:t>
              </a:r>
            </a:p>
            <a:p>
              <a:pPr indent="-571500">
                <a:lnSpc>
                  <a:spcPts val="4079"/>
                </a:lnSpc>
                <a:buFont typeface="Arial"/>
                <a:buChar char="•"/>
              </a:pPr>
              <a:r>
                <a:rPr lang="en-GB" sz="2800" dirty="0">
                  <a:latin typeface="Lato Light"/>
                </a:rPr>
                <a:t>Nigeria and Tanzania above the African median (69 percent increase) for road density in 1997 </a:t>
              </a:r>
            </a:p>
            <a:p>
              <a:pPr indent="-571500">
                <a:lnSpc>
                  <a:spcPts val="4079"/>
                </a:lnSpc>
                <a:buFont typeface="Arial"/>
                <a:buChar char="•"/>
              </a:pPr>
              <a:r>
                <a:rPr lang="en-GB" sz="2800" dirty="0">
                  <a:latin typeface="Lato Light"/>
                </a:rPr>
                <a:t>Limits: </a:t>
              </a:r>
              <a:r>
                <a:rPr lang="en-US" sz="2800" dirty="0">
                  <a:latin typeface="Lato Light"/>
                </a:rPr>
                <a:t>33 million rural residents unconnected to good roads in 2014 in Tanzania. </a:t>
              </a:r>
            </a:p>
            <a:p>
              <a:pPr>
                <a:lnSpc>
                  <a:spcPts val="4079"/>
                </a:lnSpc>
              </a:pPr>
              <a:endParaRPr lang="en-US" sz="2800" dirty="0">
                <a:latin typeface="Lato Light"/>
              </a:endParaRPr>
            </a:p>
            <a:p>
              <a:pPr>
                <a:lnSpc>
                  <a:spcPts val="4079"/>
                </a:lnSpc>
              </a:pPr>
              <a:r>
                <a:rPr lang="en-US" sz="2800" dirty="0">
                  <a:latin typeface="Lato Light"/>
                  <a:ea typeface="Lato Light" charset="0"/>
                  <a:cs typeface="Lato Light" charset="0"/>
                </a:rPr>
                <a:t>Deep challenges to consolidation of power and implication for redistribution of resources and spatial inequalities</a:t>
              </a:r>
            </a:p>
            <a:p>
              <a:pPr marL="457200" indent="-457200">
                <a:lnSpc>
                  <a:spcPts val="4079"/>
                </a:lnSpc>
                <a:buFont typeface="Arial" panose="020B0604020202020204" pitchFamily="34" charset="0"/>
                <a:buChar char="•"/>
              </a:pPr>
              <a:r>
                <a:rPr lang="en-US" sz="2800" dirty="0">
                  <a:latin typeface="Lato Light"/>
                  <a:ea typeface="Lato Light" charset="0"/>
                  <a:cs typeface="Lato Light" charset="0"/>
                </a:rPr>
                <a:t>Partisan cleavages maps back to urbanization ; eco policies</a:t>
              </a:r>
            </a:p>
            <a:p>
              <a:pPr>
                <a:lnSpc>
                  <a:spcPts val="4079"/>
                </a:lnSpc>
              </a:pPr>
              <a:endParaRPr lang="en-US" sz="2800" dirty="0">
                <a:latin typeface="Lato Light" charset="0"/>
                <a:ea typeface="Lato Light" charset="0"/>
                <a:cs typeface="Lato Light" charset="0"/>
              </a:endParaRPr>
            </a:p>
            <a:p>
              <a:pPr>
                <a:lnSpc>
                  <a:spcPts val="4079"/>
                </a:lnSpc>
              </a:pPr>
              <a:endParaRPr lang="en-GB" sz="2800" dirty="0">
                <a:latin typeface="Lato Light"/>
                <a:cs typeface="Calibri" panose="020F0502020204030204"/>
              </a:endParaRPr>
            </a:p>
            <a:p>
              <a:pPr>
                <a:lnSpc>
                  <a:spcPts val="4079"/>
                </a:lnSpc>
              </a:pPr>
              <a:endParaRPr lang="en-US" sz="2800" b="1" dirty="0">
                <a:latin typeface="Lato Light"/>
                <a:ea typeface="+mn-lt"/>
                <a:cs typeface="+mn-lt"/>
              </a:endParaRPr>
            </a:p>
          </p:txBody>
        </p:sp>
        <p:sp>
          <p:nvSpPr>
            <p:cNvPr id="110" name="Rectangle 9">
              <a:extLst>
                <a:ext uri="{FF2B5EF4-FFF2-40B4-BE49-F238E27FC236}">
                  <a16:creationId xmlns:a16="http://schemas.microsoft.com/office/drawing/2014/main" id="{85EB666C-2C21-8141-B356-CDB516350DE5}"/>
                </a:ext>
              </a:extLst>
            </p:cNvPr>
            <p:cNvSpPr/>
            <p:nvPr/>
          </p:nvSpPr>
          <p:spPr>
            <a:xfrm>
              <a:off x="13120227" y="4353986"/>
              <a:ext cx="851245" cy="1691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0">
              <a:extLst>
                <a:ext uri="{FF2B5EF4-FFF2-40B4-BE49-F238E27FC236}">
                  <a16:creationId xmlns:a16="http://schemas.microsoft.com/office/drawing/2014/main" id="{26BA4BFC-916B-8A41-9152-34E057435528}"/>
                </a:ext>
              </a:extLst>
            </p:cNvPr>
            <p:cNvSpPr/>
            <p:nvPr/>
          </p:nvSpPr>
          <p:spPr>
            <a:xfrm>
              <a:off x="13574895" y="5764097"/>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5">
              <a:extLst>
                <a:ext uri="{FF2B5EF4-FFF2-40B4-BE49-F238E27FC236}">
                  <a16:creationId xmlns:a16="http://schemas.microsoft.com/office/drawing/2014/main" id="{C86AACFF-D6E5-D549-A055-2AC4AC774F90}"/>
                </a:ext>
              </a:extLst>
            </p:cNvPr>
            <p:cNvSpPr/>
            <p:nvPr/>
          </p:nvSpPr>
          <p:spPr>
            <a:xfrm>
              <a:off x="13551625" y="11526988"/>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3" name="Straight Connector 16">
            <a:extLst>
              <a:ext uri="{FF2B5EF4-FFF2-40B4-BE49-F238E27FC236}">
                <a16:creationId xmlns:a16="http://schemas.microsoft.com/office/drawing/2014/main" id="{B9E731A3-1C13-4E4D-BEC5-5F1123AB8549}"/>
              </a:ext>
            </a:extLst>
          </p:cNvPr>
          <p:cNvCxnSpPr>
            <a:cxnSpLocks/>
          </p:cNvCxnSpPr>
          <p:nvPr/>
        </p:nvCxnSpPr>
        <p:spPr>
          <a:xfrm>
            <a:off x="12438614" y="4275171"/>
            <a:ext cx="0" cy="8359322"/>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D42C31A-CC06-40E1-B713-111FDE9F9806}"/>
              </a:ext>
            </a:extLst>
          </p:cNvPr>
          <p:cNvSpPr/>
          <p:nvPr/>
        </p:nvSpPr>
        <p:spPr>
          <a:xfrm>
            <a:off x="2917" y="-12081"/>
            <a:ext cx="24374733" cy="1637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0" indent="-571500" algn="ctr">
              <a:buFont typeface="Arial"/>
              <a:buChar char="•"/>
            </a:pPr>
            <a:endParaRPr lang="en-US">
              <a:cs typeface="Calibri" panose="020F0502020204030204"/>
            </a:endParaRPr>
          </a:p>
        </p:txBody>
      </p:sp>
      <p:sp>
        <p:nvSpPr>
          <p:cNvPr id="19" name="Rectangle 18">
            <a:extLst>
              <a:ext uri="{FF2B5EF4-FFF2-40B4-BE49-F238E27FC236}">
                <a16:creationId xmlns:a16="http://schemas.microsoft.com/office/drawing/2014/main" id="{F971CD35-A9E3-47AF-B5F0-40EC21C0E413}"/>
              </a:ext>
            </a:extLst>
          </p:cNvPr>
          <p:cNvSpPr/>
          <p:nvPr/>
        </p:nvSpPr>
        <p:spPr>
          <a:xfrm>
            <a:off x="301" y="12644660"/>
            <a:ext cx="24374733" cy="14772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art, line chart&#10;&#10;Description automatically generated">
            <a:extLst>
              <a:ext uri="{FF2B5EF4-FFF2-40B4-BE49-F238E27FC236}">
                <a16:creationId xmlns:a16="http://schemas.microsoft.com/office/drawing/2014/main" id="{44E10235-90C8-4DCB-B112-9B46BE78B85D}"/>
              </a:ext>
            </a:extLst>
          </p:cNvPr>
          <p:cNvPicPr>
            <a:picLocks noChangeAspect="1"/>
          </p:cNvPicPr>
          <p:nvPr/>
        </p:nvPicPr>
        <p:blipFill>
          <a:blip r:embed="rId3"/>
          <a:stretch>
            <a:fillRect/>
          </a:stretch>
        </p:blipFill>
        <p:spPr>
          <a:xfrm>
            <a:off x="13404616" y="1895328"/>
            <a:ext cx="9062314" cy="5815422"/>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CF1683DB-1F3B-4903-9531-F2ED770C7635}"/>
              </a:ext>
            </a:extLst>
          </p:cNvPr>
          <p:cNvSpPr txBox="1"/>
          <p:nvPr/>
        </p:nvSpPr>
        <p:spPr>
          <a:xfrm>
            <a:off x="13490085" y="7194368"/>
            <a:ext cx="53297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b="1" err="1">
                <a:solidFill>
                  <a:schemeClr val="accent6"/>
                </a:solidFill>
                <a:latin typeface="Mongolian Baiti"/>
                <a:cs typeface="Segoe UI"/>
              </a:rPr>
              <a:t>Urbanization</a:t>
            </a:r>
            <a:r>
              <a:rPr lang="de-DE" sz="1400" b="1">
                <a:solidFill>
                  <a:schemeClr val="accent6"/>
                </a:solidFill>
                <a:latin typeface="Mongolian Baiti"/>
                <a:cs typeface="Segoe UI"/>
              </a:rPr>
              <a:t> </a:t>
            </a:r>
            <a:r>
              <a:rPr lang="de-DE" sz="1400" b="1" err="1">
                <a:solidFill>
                  <a:schemeClr val="accent6"/>
                </a:solidFill>
                <a:latin typeface="Mongolian Baiti"/>
                <a:cs typeface="Segoe UI"/>
              </a:rPr>
              <a:t>of</a:t>
            </a:r>
            <a:r>
              <a:rPr lang="de-DE" sz="1400" b="1">
                <a:solidFill>
                  <a:schemeClr val="accent6"/>
                </a:solidFill>
                <a:latin typeface="Mongolian Baiti"/>
                <a:cs typeface="Segoe UI"/>
              </a:rPr>
              <a:t> Nigeria (% </a:t>
            </a:r>
            <a:r>
              <a:rPr lang="de-DE" sz="1400" b="1" err="1">
                <a:solidFill>
                  <a:schemeClr val="accent6"/>
                </a:solidFill>
                <a:latin typeface="Mongolian Baiti"/>
                <a:cs typeface="Segoe UI"/>
              </a:rPr>
              <a:t>of</a:t>
            </a:r>
            <a:r>
              <a:rPr lang="de-DE" sz="1400" b="1">
                <a:solidFill>
                  <a:schemeClr val="accent6"/>
                </a:solidFill>
                <a:latin typeface="Mongolian Baiti"/>
                <a:cs typeface="Segoe UI"/>
              </a:rPr>
              <a:t> total. </a:t>
            </a:r>
            <a:r>
              <a:rPr lang="de-DE" sz="1400" b="1" err="1">
                <a:solidFill>
                  <a:schemeClr val="accent6"/>
                </a:solidFill>
                <a:latin typeface="Mongolian Baiti"/>
                <a:cs typeface="Segoe UI"/>
              </a:rPr>
              <a:t>population</a:t>
            </a:r>
            <a:r>
              <a:rPr lang="de-DE" sz="1400" b="1">
                <a:solidFill>
                  <a:schemeClr val="accent6"/>
                </a:solidFill>
                <a:latin typeface="Mongolian Baiti"/>
                <a:cs typeface="Segoe UI"/>
              </a:rPr>
              <a:t>) </a:t>
            </a:r>
            <a:endParaRPr lang="en-US" b="1">
              <a:solidFill>
                <a:schemeClr val="accent6"/>
              </a:solidFill>
            </a:endParaRPr>
          </a:p>
          <a:p>
            <a:r>
              <a:rPr lang="de-DE" sz="1400">
                <a:solidFill>
                  <a:schemeClr val="accent6"/>
                </a:solidFill>
                <a:latin typeface="Mongolian Baiti"/>
                <a:cs typeface="Segoe UI"/>
              </a:rPr>
              <a:t>Source: The World Bank Group, Data Bank 1960-2020.</a:t>
            </a:r>
            <a:endParaRPr lang="en-US" sz="1400">
              <a:solidFill>
                <a:schemeClr val="accent6"/>
              </a:solidFill>
              <a:latin typeface="Mongolian Baiti"/>
              <a:cs typeface="Segoe UI"/>
            </a:endParaRPr>
          </a:p>
        </p:txBody>
      </p:sp>
      <p:pic>
        <p:nvPicPr>
          <p:cNvPr id="10" name="Picture 10" descr="Chart, line chart&#10;&#10;Description automatically generated">
            <a:extLst>
              <a:ext uri="{FF2B5EF4-FFF2-40B4-BE49-F238E27FC236}">
                <a16:creationId xmlns:a16="http://schemas.microsoft.com/office/drawing/2014/main" id="{65F98246-F4B3-4850-8585-37768B8DF743}"/>
              </a:ext>
            </a:extLst>
          </p:cNvPr>
          <p:cNvPicPr>
            <a:picLocks noChangeAspect="1"/>
          </p:cNvPicPr>
          <p:nvPr/>
        </p:nvPicPr>
        <p:blipFill>
          <a:blip r:embed="rId4"/>
          <a:stretch>
            <a:fillRect/>
          </a:stretch>
        </p:blipFill>
        <p:spPr>
          <a:xfrm>
            <a:off x="13392277" y="7748939"/>
            <a:ext cx="9074657" cy="5834187"/>
          </a:xfrm>
          <a:prstGeom prst="rect">
            <a:avLst/>
          </a:prstGeom>
          <a:ln>
            <a:noFill/>
          </a:ln>
          <a:effectLst>
            <a:outerShdw blurRad="190500" algn="tl" rotWithShape="0">
              <a:srgbClr val="000000">
                <a:alpha val="70000"/>
              </a:srgbClr>
            </a:outerShdw>
          </a:effectLst>
        </p:spPr>
      </p:pic>
      <p:sp>
        <p:nvSpPr>
          <p:cNvPr id="20" name="TextBox 19">
            <a:extLst>
              <a:ext uri="{FF2B5EF4-FFF2-40B4-BE49-F238E27FC236}">
                <a16:creationId xmlns:a16="http://schemas.microsoft.com/office/drawing/2014/main" id="{8D858E02-8806-4971-BEEC-4B3935CD2FE9}"/>
              </a:ext>
            </a:extLst>
          </p:cNvPr>
          <p:cNvSpPr txBox="1"/>
          <p:nvPr/>
        </p:nvSpPr>
        <p:spPr>
          <a:xfrm>
            <a:off x="13406626" y="13056682"/>
            <a:ext cx="53297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b="1" err="1">
                <a:solidFill>
                  <a:schemeClr val="accent6"/>
                </a:solidFill>
                <a:latin typeface="Mongolian Baiti"/>
                <a:cs typeface="Segoe UI"/>
              </a:rPr>
              <a:t>Urbanization</a:t>
            </a:r>
            <a:r>
              <a:rPr lang="de-DE" sz="1400" b="1">
                <a:solidFill>
                  <a:schemeClr val="accent6"/>
                </a:solidFill>
                <a:latin typeface="Mongolian Baiti"/>
                <a:cs typeface="Segoe UI"/>
              </a:rPr>
              <a:t> </a:t>
            </a:r>
            <a:r>
              <a:rPr lang="de-DE" sz="1400" b="1" err="1">
                <a:solidFill>
                  <a:schemeClr val="accent6"/>
                </a:solidFill>
                <a:latin typeface="Mongolian Baiti"/>
                <a:cs typeface="Segoe UI"/>
              </a:rPr>
              <a:t>of</a:t>
            </a:r>
            <a:r>
              <a:rPr lang="de-DE" sz="1400" b="1">
                <a:solidFill>
                  <a:schemeClr val="accent6"/>
                </a:solidFill>
                <a:latin typeface="Mongolian Baiti"/>
                <a:cs typeface="Segoe UI"/>
              </a:rPr>
              <a:t> </a:t>
            </a:r>
            <a:r>
              <a:rPr lang="de-DE" sz="1400" b="1" err="1">
                <a:solidFill>
                  <a:schemeClr val="accent6"/>
                </a:solidFill>
                <a:latin typeface="Mongolian Baiti"/>
                <a:cs typeface="Segoe UI"/>
              </a:rPr>
              <a:t>Tanzania</a:t>
            </a:r>
            <a:r>
              <a:rPr lang="de-DE" sz="1400" b="1">
                <a:solidFill>
                  <a:schemeClr val="accent6"/>
                </a:solidFill>
                <a:latin typeface="Mongolian Baiti"/>
                <a:cs typeface="Segoe UI"/>
              </a:rPr>
              <a:t> (% </a:t>
            </a:r>
            <a:r>
              <a:rPr lang="de-DE" sz="1400" b="1" err="1">
                <a:solidFill>
                  <a:schemeClr val="accent6"/>
                </a:solidFill>
                <a:latin typeface="Mongolian Baiti"/>
                <a:cs typeface="Segoe UI"/>
              </a:rPr>
              <a:t>of</a:t>
            </a:r>
            <a:r>
              <a:rPr lang="de-DE" sz="1400" b="1">
                <a:solidFill>
                  <a:schemeClr val="accent6"/>
                </a:solidFill>
                <a:latin typeface="Mongolian Baiti"/>
                <a:cs typeface="Segoe UI"/>
              </a:rPr>
              <a:t> total. </a:t>
            </a:r>
            <a:r>
              <a:rPr lang="de-DE" sz="1400" b="1" err="1">
                <a:solidFill>
                  <a:schemeClr val="accent6"/>
                </a:solidFill>
                <a:latin typeface="Mongolian Baiti"/>
                <a:cs typeface="Segoe UI"/>
              </a:rPr>
              <a:t>population</a:t>
            </a:r>
            <a:r>
              <a:rPr lang="de-DE" sz="1400" b="1">
                <a:solidFill>
                  <a:schemeClr val="accent6"/>
                </a:solidFill>
                <a:latin typeface="Mongolian Baiti"/>
                <a:cs typeface="Segoe UI"/>
              </a:rPr>
              <a:t>) </a:t>
            </a:r>
            <a:endParaRPr lang="en-US" b="1">
              <a:solidFill>
                <a:schemeClr val="accent6"/>
              </a:solidFill>
            </a:endParaRPr>
          </a:p>
          <a:p>
            <a:r>
              <a:rPr lang="de-DE" sz="1400">
                <a:solidFill>
                  <a:schemeClr val="accent6"/>
                </a:solidFill>
                <a:latin typeface="Mongolian Baiti"/>
                <a:cs typeface="Segoe UI"/>
              </a:rPr>
              <a:t>Source: The World Bank Group, Data Bank 1960-2020.</a:t>
            </a:r>
            <a:endParaRPr lang="en-US" sz="1400">
              <a:solidFill>
                <a:schemeClr val="accent6"/>
              </a:solidFill>
              <a:latin typeface="Mongolian Baiti"/>
              <a:cs typeface="Segoe UI"/>
            </a:endParaRPr>
          </a:p>
        </p:txBody>
      </p:sp>
      <p:sp>
        <p:nvSpPr>
          <p:cNvPr id="3" name="Rectangle 15">
            <a:extLst>
              <a:ext uri="{FF2B5EF4-FFF2-40B4-BE49-F238E27FC236}">
                <a16:creationId xmlns:a16="http://schemas.microsoft.com/office/drawing/2014/main" id="{E7F37E30-5554-4EB8-8A98-48639BB929F4}"/>
              </a:ext>
            </a:extLst>
          </p:cNvPr>
          <p:cNvSpPr/>
          <p:nvPr/>
        </p:nvSpPr>
        <p:spPr>
          <a:xfrm>
            <a:off x="1620984" y="7609791"/>
            <a:ext cx="289732"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54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1399537" y="1823619"/>
            <a:ext cx="11383649" cy="2214464"/>
            <a:chOff x="4212267" y="1407238"/>
            <a:chExt cx="6017782" cy="2214464"/>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6017781" cy="1754326"/>
            </a:xfrm>
            <a:prstGeom prst="rect">
              <a:avLst/>
            </a:prstGeom>
            <a:noFill/>
          </p:spPr>
          <p:txBody>
            <a:bodyPr wrap="square" lIns="91440" tIns="45720" rIns="91440" bIns="45720" rtlCol="0" anchor="t">
              <a:spAutoFit/>
            </a:bodyPr>
            <a:lstStyle/>
            <a:p>
              <a:r>
                <a:rPr lang="en-US" sz="5400" b="1" spc="600">
                  <a:solidFill>
                    <a:schemeClr val="tx2"/>
                  </a:solidFill>
                  <a:latin typeface="Montserrat"/>
                </a:rPr>
                <a:t>COMPARATIVE PATTERNS</a:t>
              </a:r>
            </a:p>
            <a:p>
              <a:endParaRPr lang="en-US" sz="5400" b="1" spc="600">
                <a:solidFill>
                  <a:schemeClr val="tx2"/>
                </a:solidFill>
                <a:latin typeface="Montserrat" charset="0"/>
                <a:ea typeface="Montserrat" charset="0"/>
                <a:cs typeface="Montserrat" charset="0"/>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2503665" cy="338554"/>
            </a:xfrm>
            <a:prstGeom prst="rect">
              <a:avLst/>
            </a:prstGeom>
            <a:noFill/>
          </p:spPr>
          <p:txBody>
            <a:bodyPr wrap="none" lIns="91440" tIns="45720" rIns="91440" bIns="45720" rtlCol="0" anchor="t">
              <a:spAutoFit/>
            </a:bodyPr>
            <a:lstStyle/>
            <a:p>
              <a:r>
                <a:rPr lang="en-US" sz="1600" spc="1200">
                  <a:latin typeface="Montserrat"/>
                  <a:ea typeface="Montserrat" charset="0"/>
                  <a:cs typeface="Montserrat" charset="0"/>
                </a:rPr>
                <a:t>NIGERIA &amp; TANZANIA</a:t>
              </a:r>
            </a:p>
          </p:txBody>
        </p:sp>
      </p:grpSp>
      <p:cxnSp>
        <p:nvCxnSpPr>
          <p:cNvPr id="113" name="Straight Connector 16">
            <a:extLst>
              <a:ext uri="{FF2B5EF4-FFF2-40B4-BE49-F238E27FC236}">
                <a16:creationId xmlns:a16="http://schemas.microsoft.com/office/drawing/2014/main" id="{B9E731A3-1C13-4E4D-BEC5-5F1123AB8549}"/>
              </a:ext>
            </a:extLst>
          </p:cNvPr>
          <p:cNvCxnSpPr>
            <a:cxnSpLocks/>
          </p:cNvCxnSpPr>
          <p:nvPr/>
        </p:nvCxnSpPr>
        <p:spPr>
          <a:xfrm>
            <a:off x="12438614" y="4275171"/>
            <a:ext cx="0" cy="8359322"/>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3">
            <a:extLst>
              <a:ext uri="{FF2B5EF4-FFF2-40B4-BE49-F238E27FC236}">
                <a16:creationId xmlns:a16="http://schemas.microsoft.com/office/drawing/2014/main" id="{B5494D38-4C18-4DD7-B855-AEC5422F3D38}"/>
              </a:ext>
            </a:extLst>
          </p:cNvPr>
          <p:cNvGrpSpPr/>
          <p:nvPr/>
        </p:nvGrpSpPr>
        <p:grpSpPr>
          <a:xfrm>
            <a:off x="13298043" y="3099867"/>
            <a:ext cx="10820075" cy="10032105"/>
            <a:chOff x="13100480" y="4122671"/>
            <a:chExt cx="10820075" cy="10032105"/>
          </a:xfrm>
        </p:grpSpPr>
        <p:sp>
          <p:nvSpPr>
            <p:cNvPr id="13" name="TextBox 8">
              <a:extLst>
                <a:ext uri="{FF2B5EF4-FFF2-40B4-BE49-F238E27FC236}">
                  <a16:creationId xmlns:a16="http://schemas.microsoft.com/office/drawing/2014/main" id="{502086B9-F779-468A-B010-9D9253547B6F}"/>
                </a:ext>
              </a:extLst>
            </p:cNvPr>
            <p:cNvSpPr txBox="1"/>
            <p:nvPr/>
          </p:nvSpPr>
          <p:spPr>
            <a:xfrm>
              <a:off x="14119610" y="4122671"/>
              <a:ext cx="9800945" cy="10032105"/>
            </a:xfrm>
            <a:prstGeom prst="rect">
              <a:avLst/>
            </a:prstGeom>
            <a:noFill/>
          </p:spPr>
          <p:txBody>
            <a:bodyPr wrap="square" lIns="91440" tIns="45720" rIns="91440" bIns="45720" rtlCol="0" anchor="t">
              <a:spAutoFit/>
            </a:bodyPr>
            <a:lstStyle/>
            <a:p>
              <a:pPr>
                <a:lnSpc>
                  <a:spcPts val="4079"/>
                </a:lnSpc>
              </a:pPr>
              <a:r>
                <a:rPr lang="en-US" sz="2800" b="1" dirty="0">
                  <a:latin typeface="Lato Light"/>
                </a:rPr>
                <a:t>Endowments reshaping both countries' economy</a:t>
              </a:r>
            </a:p>
            <a:p>
              <a:pPr>
                <a:lnSpc>
                  <a:spcPts val="4079"/>
                </a:lnSpc>
              </a:pPr>
              <a:endParaRPr lang="en-US" sz="2800" b="1" dirty="0">
                <a:latin typeface="Lato Light" charset="0"/>
                <a:ea typeface="Lato Light" charset="0"/>
                <a:cs typeface="Lato Light" charset="0"/>
              </a:endParaRPr>
            </a:p>
            <a:p>
              <a:pPr>
                <a:lnSpc>
                  <a:spcPts val="4079"/>
                </a:lnSpc>
              </a:pPr>
              <a:r>
                <a:rPr lang="en-US" sz="2800" dirty="0">
                  <a:latin typeface="Lato Light"/>
                </a:rPr>
                <a:t>Impact of oil and gold on </a:t>
              </a:r>
              <a:r>
                <a:rPr lang="en-US" sz="2800" b="1" dirty="0">
                  <a:latin typeface="Lato Light"/>
                </a:rPr>
                <a:t>sectoral productivity</a:t>
              </a:r>
              <a:r>
                <a:rPr lang="en-US" sz="2800" dirty="0">
                  <a:latin typeface="Lato Light"/>
                </a:rPr>
                <a:t>: </a:t>
              </a:r>
              <a:endParaRPr lang="en-US" dirty="0"/>
            </a:p>
            <a:p>
              <a:pPr marL="457200" indent="-457200">
                <a:lnSpc>
                  <a:spcPts val="4079"/>
                </a:lnSpc>
                <a:buFont typeface="Arial"/>
                <a:buChar char="•"/>
              </a:pPr>
              <a:r>
                <a:rPr lang="en-US" sz="2800" dirty="0">
                  <a:ea typeface="+mn-lt"/>
                  <a:cs typeface="+mn-lt"/>
                </a:rPr>
                <a:t>Tanzania: Shift of labor from agriculture to services = strong growth of 6.8% in 2019 (African Development Bank, 2020).</a:t>
              </a:r>
              <a:endParaRPr lang="en-US" dirty="0">
                <a:cs typeface="Calibri" panose="020F0502020204030204"/>
              </a:endParaRPr>
            </a:p>
            <a:p>
              <a:pPr marL="457200" indent="-457200">
                <a:lnSpc>
                  <a:spcPts val="4079"/>
                </a:lnSpc>
                <a:buFont typeface="Arial"/>
                <a:buChar char="•"/>
              </a:pPr>
              <a:r>
                <a:rPr lang="en-US" sz="2800" dirty="0">
                  <a:latin typeface="Calibri"/>
                  <a:ea typeface="Lato Light" charset="0"/>
                  <a:cs typeface="Calibri"/>
                </a:rPr>
                <a:t>Nigeria:</a:t>
              </a:r>
              <a:r>
                <a:rPr lang="en-US" sz="2800" dirty="0">
                  <a:ea typeface="+mn-lt"/>
                  <a:cs typeface="+mn-lt"/>
                </a:rPr>
                <a:t> Services sector accounts for more than 50% of GDP in 2019 (World Bank Data, 2019).</a:t>
              </a:r>
              <a:endParaRPr lang="en-US" sz="2800" dirty="0">
                <a:latin typeface="Calibri"/>
                <a:ea typeface="Lato Light" charset="0"/>
                <a:cs typeface="Calibri"/>
              </a:endParaRPr>
            </a:p>
            <a:p>
              <a:pPr>
                <a:lnSpc>
                  <a:spcPts val="4079"/>
                </a:lnSpc>
              </a:pPr>
              <a:endParaRPr lang="en-US" sz="2800" dirty="0">
                <a:latin typeface="Lato Light"/>
                <a:ea typeface="Lato Light" charset="0"/>
                <a:cs typeface="Lato Light" charset="0"/>
              </a:endParaRPr>
            </a:p>
            <a:p>
              <a:pPr>
                <a:lnSpc>
                  <a:spcPts val="4079"/>
                </a:lnSpc>
              </a:pPr>
              <a:r>
                <a:rPr lang="en-US" sz="2800" dirty="0">
                  <a:latin typeface="Lato Light"/>
                  <a:ea typeface="Lato Light" charset="0"/>
                  <a:cs typeface="Lato Light" charset="0"/>
                </a:rPr>
                <a:t>Implications for ownership of resources/power? </a:t>
              </a:r>
            </a:p>
            <a:p>
              <a:pPr marL="457200" indent="-457200">
                <a:lnSpc>
                  <a:spcPts val="4079"/>
                </a:lnSpc>
                <a:buFont typeface="Arial" panose="020B0604020202020204" pitchFamily="34" charset="0"/>
                <a:buChar char="•"/>
              </a:pPr>
              <a:r>
                <a:rPr lang="en-US" sz="2800" dirty="0">
                  <a:latin typeface="Lato Light"/>
                  <a:ea typeface="Lato Light" charset="0"/>
                  <a:cs typeface="Lato Light" charset="0"/>
                </a:rPr>
                <a:t>Governance issue: resource nationalism in Tanzania</a:t>
              </a:r>
            </a:p>
            <a:p>
              <a:pPr marL="457200" indent="-457200">
                <a:lnSpc>
                  <a:spcPts val="4079"/>
                </a:lnSpc>
                <a:buFont typeface="Arial" panose="020B0604020202020204" pitchFamily="34" charset="0"/>
                <a:buChar char="•"/>
              </a:pPr>
              <a:r>
                <a:rPr lang="en-US" sz="2800" dirty="0">
                  <a:latin typeface="Lato Light"/>
                  <a:ea typeface="Lato Light" charset="0"/>
                  <a:cs typeface="Lato Light" charset="0"/>
                </a:rPr>
                <a:t>Unemployment: Nigeria oil extraction needs less labor</a:t>
              </a:r>
            </a:p>
            <a:p>
              <a:pPr>
                <a:lnSpc>
                  <a:spcPts val="4079"/>
                </a:lnSpc>
              </a:pPr>
              <a:endParaRPr lang="en-US" sz="2800" dirty="0">
                <a:latin typeface="Lato Light"/>
                <a:ea typeface="Lato Light" charset="0"/>
                <a:cs typeface="Lato Light" charset="0"/>
              </a:endParaRPr>
            </a:p>
            <a:p>
              <a:pPr>
                <a:lnSpc>
                  <a:spcPts val="4079"/>
                </a:lnSpc>
              </a:pPr>
              <a:r>
                <a:rPr lang="en-US" sz="2800" dirty="0">
                  <a:latin typeface="Lato Light"/>
                  <a:ea typeface="Lato Light" charset="0"/>
                  <a:cs typeface="Lato Light" charset="0"/>
                </a:rPr>
                <a:t>Vulnerability to external shocks: </a:t>
              </a:r>
              <a:endParaRPr lang="en-US" dirty="0"/>
            </a:p>
            <a:p>
              <a:pPr marL="457200" indent="-457200">
                <a:lnSpc>
                  <a:spcPts val="4079"/>
                </a:lnSpc>
                <a:buFont typeface="Arial"/>
                <a:buChar char="•"/>
              </a:pPr>
              <a:r>
                <a:rPr lang="en-US" sz="2800" dirty="0">
                  <a:latin typeface="Lato Light"/>
                  <a:ea typeface="Lato Light" charset="0"/>
                  <a:cs typeface="Lato Light" charset="0"/>
                </a:rPr>
                <a:t>Nigeria:</a:t>
              </a:r>
              <a:r>
                <a:rPr lang="en-US" sz="2800" dirty="0">
                  <a:ea typeface="+mn-lt"/>
                  <a:cs typeface="+mn-lt"/>
                </a:rPr>
                <a:t> 2014 oil price collapse/recession in 2016, contraction of the economy by 1.6% (World Bank overview, 2019).</a:t>
              </a:r>
              <a:endParaRPr lang="en-US" sz="2800" dirty="0">
                <a:latin typeface="Lato Light"/>
                <a:ea typeface="Lato Light" charset="0"/>
                <a:cs typeface="Lato Light" charset="0"/>
              </a:endParaRPr>
            </a:p>
            <a:p>
              <a:pPr marL="457200" indent="-457200">
                <a:lnSpc>
                  <a:spcPts val="4079"/>
                </a:lnSpc>
                <a:buFont typeface="Arial"/>
                <a:buChar char="•"/>
              </a:pPr>
              <a:r>
                <a:rPr lang="en-US" sz="2800" dirty="0">
                  <a:latin typeface="Lato Light"/>
                  <a:ea typeface="Lato Light" charset="0"/>
                  <a:cs typeface="Lato Light" charset="0"/>
                </a:rPr>
                <a:t>Tanzania: </a:t>
              </a:r>
              <a:r>
                <a:rPr lang="en-US" sz="2800" dirty="0">
                  <a:ea typeface="+mn-lt"/>
                  <a:cs typeface="+mn-lt"/>
                </a:rPr>
                <a:t>volatility of oil and gold prices + drop-off of external demand = fall by 4 percent of the value of exports in the year ending in January 2019 (World Bank, 2019).</a:t>
              </a:r>
              <a:endParaRPr lang="en-US" sz="2800" dirty="0">
                <a:latin typeface="Lato Light" charset="0"/>
                <a:ea typeface="Lato Light" charset="0"/>
                <a:cs typeface="Lato Light" charset="0"/>
              </a:endParaRPr>
            </a:p>
            <a:p>
              <a:pPr>
                <a:lnSpc>
                  <a:spcPts val="4080"/>
                </a:lnSpc>
              </a:pPr>
              <a:endParaRPr lang="en-US" sz="2800" dirty="0">
                <a:latin typeface="Lato Light" charset="0"/>
                <a:ea typeface="Lato Light" charset="0"/>
                <a:cs typeface="Lato Light" charset="0"/>
              </a:endParaRPr>
            </a:p>
          </p:txBody>
        </p:sp>
        <p:sp>
          <p:nvSpPr>
            <p:cNvPr id="14" name="Rectangle 9">
              <a:extLst>
                <a:ext uri="{FF2B5EF4-FFF2-40B4-BE49-F238E27FC236}">
                  <a16:creationId xmlns:a16="http://schemas.microsoft.com/office/drawing/2014/main" id="{AB53153D-1BF2-419E-B766-EC23D59C9779}"/>
                </a:ext>
              </a:extLst>
            </p:cNvPr>
            <p:cNvSpPr/>
            <p:nvPr/>
          </p:nvSpPr>
          <p:spPr>
            <a:xfrm>
              <a:off x="13120227" y="4353986"/>
              <a:ext cx="960379" cy="1964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881FA935-2C06-4DC5-A4C2-7F55021FE7D6}"/>
                </a:ext>
              </a:extLst>
            </p:cNvPr>
            <p:cNvSpPr/>
            <p:nvPr/>
          </p:nvSpPr>
          <p:spPr>
            <a:xfrm>
              <a:off x="13120227" y="5267157"/>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946234-1E80-4611-B7D8-2527DD6DFC5C}"/>
                </a:ext>
              </a:extLst>
            </p:cNvPr>
            <p:cNvSpPr/>
            <p:nvPr/>
          </p:nvSpPr>
          <p:spPr>
            <a:xfrm>
              <a:off x="13100480" y="1053270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0D42C31A-CC06-40E1-B713-111FDE9F9806}"/>
              </a:ext>
            </a:extLst>
          </p:cNvPr>
          <p:cNvSpPr/>
          <p:nvPr/>
        </p:nvSpPr>
        <p:spPr>
          <a:xfrm>
            <a:off x="2917" y="0"/>
            <a:ext cx="24374733" cy="1637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71500" indent="-571500" algn="ctr">
              <a:buFont typeface="Arial"/>
              <a:buChar char="•"/>
            </a:pPr>
            <a:endParaRPr lang="en-US">
              <a:cs typeface="Calibri" panose="020F0502020204030204"/>
            </a:endParaRPr>
          </a:p>
        </p:txBody>
      </p:sp>
      <p:sp>
        <p:nvSpPr>
          <p:cNvPr id="19" name="Rectangle 18">
            <a:extLst>
              <a:ext uri="{FF2B5EF4-FFF2-40B4-BE49-F238E27FC236}">
                <a16:creationId xmlns:a16="http://schemas.microsoft.com/office/drawing/2014/main" id="{F971CD35-A9E3-47AF-B5F0-40EC21C0E413}"/>
              </a:ext>
            </a:extLst>
          </p:cNvPr>
          <p:cNvSpPr/>
          <p:nvPr/>
        </p:nvSpPr>
        <p:spPr>
          <a:xfrm>
            <a:off x="-32402" y="12078268"/>
            <a:ext cx="24374733" cy="1637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Chart, line chart&#10;&#10;Description automatically generated">
            <a:extLst>
              <a:ext uri="{FF2B5EF4-FFF2-40B4-BE49-F238E27FC236}">
                <a16:creationId xmlns:a16="http://schemas.microsoft.com/office/drawing/2014/main" id="{320C9F61-4958-491D-BA7F-FE10E757B01D}"/>
              </a:ext>
            </a:extLst>
          </p:cNvPr>
          <p:cNvPicPr>
            <a:picLocks noChangeAspect="1"/>
          </p:cNvPicPr>
          <p:nvPr/>
        </p:nvPicPr>
        <p:blipFill>
          <a:blip r:embed="rId3"/>
          <a:stretch>
            <a:fillRect/>
          </a:stretch>
        </p:blipFill>
        <p:spPr>
          <a:xfrm>
            <a:off x="8982" y="3811302"/>
            <a:ext cx="6779905" cy="4220708"/>
          </a:xfrm>
          <a:prstGeom prst="rect">
            <a:avLst/>
          </a:prstGeom>
          <a:ln>
            <a:noFill/>
          </a:ln>
          <a:effectLst>
            <a:outerShdw blurRad="190500" algn="tl" rotWithShape="0">
              <a:srgbClr val="000000">
                <a:alpha val="70000"/>
              </a:srgbClr>
            </a:outerShdw>
          </a:effectLst>
        </p:spPr>
      </p:pic>
      <p:pic>
        <p:nvPicPr>
          <p:cNvPr id="10" name="Picture 3" descr="Chart, histogram&#10;&#10;Description automatically generated">
            <a:extLst>
              <a:ext uri="{FF2B5EF4-FFF2-40B4-BE49-F238E27FC236}">
                <a16:creationId xmlns:a16="http://schemas.microsoft.com/office/drawing/2014/main" id="{95CC2CD6-DE50-4CA8-8525-989405027E0E}"/>
              </a:ext>
            </a:extLst>
          </p:cNvPr>
          <p:cNvPicPr>
            <a:picLocks noChangeAspect="1"/>
          </p:cNvPicPr>
          <p:nvPr/>
        </p:nvPicPr>
        <p:blipFill>
          <a:blip r:embed="rId4"/>
          <a:stretch>
            <a:fillRect/>
          </a:stretch>
        </p:blipFill>
        <p:spPr>
          <a:xfrm>
            <a:off x="16314" y="8323513"/>
            <a:ext cx="7442331" cy="4215743"/>
          </a:xfrm>
          <a:prstGeom prst="rect">
            <a:avLst/>
          </a:prstGeom>
          <a:ln>
            <a:noFill/>
          </a:ln>
          <a:effectLst>
            <a:outerShdw blurRad="190500" algn="tl" rotWithShape="0">
              <a:srgbClr val="000000">
                <a:alpha val="70000"/>
              </a:srgbClr>
            </a:outerShdw>
          </a:effectLst>
        </p:spPr>
      </p:pic>
      <p:sp>
        <p:nvSpPr>
          <p:cNvPr id="17" name="Textfeld 53">
            <a:extLst>
              <a:ext uri="{FF2B5EF4-FFF2-40B4-BE49-F238E27FC236}">
                <a16:creationId xmlns:a16="http://schemas.microsoft.com/office/drawing/2014/main" id="{57233219-C87B-4A1E-86AB-7221028FB291}"/>
              </a:ext>
            </a:extLst>
          </p:cNvPr>
          <p:cNvSpPr txBox="1"/>
          <p:nvPr/>
        </p:nvSpPr>
        <p:spPr>
          <a:xfrm>
            <a:off x="27507720" y="21126077"/>
            <a:ext cx="47498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spc="-150">
                <a:latin typeface="Mongolian Baiti" panose="03000500000000000000" pitchFamily="66" charset="0"/>
                <a:cs typeface="Mongolian Baiti" panose="03000500000000000000" pitchFamily="66" charset="0"/>
              </a:rPr>
              <a:t>Source: The World Bank Group, Data Bank 2020.</a:t>
            </a:r>
          </a:p>
          <a:p>
            <a:r>
              <a:rPr lang="de-DE" sz="1600" spc="-150">
                <a:latin typeface="Mongolian Baiti" panose="03000500000000000000" pitchFamily="66" charset="0"/>
                <a:cs typeface="Mongolian Baiti" panose="03000500000000000000" pitchFamily="66" charset="0"/>
              </a:rPr>
              <a:t>Chart </a:t>
            </a:r>
            <a:r>
              <a:rPr lang="de-DE" sz="1600" spc="-150" err="1">
                <a:latin typeface="Mongolian Baiti" panose="03000500000000000000" pitchFamily="66" charset="0"/>
                <a:cs typeface="Mongolian Baiti" panose="03000500000000000000" pitchFamily="66" charset="0"/>
              </a:rPr>
              <a:t>combined</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by</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the</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author</a:t>
            </a:r>
            <a:r>
              <a:rPr lang="de-DE" sz="1600" spc="-150">
                <a:latin typeface="Mongolian Baiti" panose="03000500000000000000" pitchFamily="66" charset="0"/>
                <a:cs typeface="Mongolian Baiti" panose="03000500000000000000" pitchFamily="66" charset="0"/>
              </a:rPr>
              <a:t>. </a:t>
            </a:r>
          </a:p>
        </p:txBody>
      </p:sp>
      <p:sp>
        <p:nvSpPr>
          <p:cNvPr id="18" name="Textfeld 53">
            <a:extLst>
              <a:ext uri="{FF2B5EF4-FFF2-40B4-BE49-F238E27FC236}">
                <a16:creationId xmlns:a16="http://schemas.microsoft.com/office/drawing/2014/main" id="{57233219-C87B-4A1E-86AB-7221028FB291}"/>
              </a:ext>
            </a:extLst>
          </p:cNvPr>
          <p:cNvSpPr txBox="1"/>
          <p:nvPr/>
        </p:nvSpPr>
        <p:spPr>
          <a:xfrm>
            <a:off x="27650595" y="21268952"/>
            <a:ext cx="47498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spc="-150">
                <a:latin typeface="Mongolian Baiti" panose="03000500000000000000" pitchFamily="66" charset="0"/>
                <a:cs typeface="Mongolian Baiti" panose="03000500000000000000" pitchFamily="66" charset="0"/>
              </a:rPr>
              <a:t>Source: The World Bank Group, Data Bank 2020.</a:t>
            </a:r>
          </a:p>
          <a:p>
            <a:r>
              <a:rPr lang="de-DE" sz="1600" spc="-150">
                <a:latin typeface="Mongolian Baiti" panose="03000500000000000000" pitchFamily="66" charset="0"/>
                <a:cs typeface="Mongolian Baiti" panose="03000500000000000000" pitchFamily="66" charset="0"/>
              </a:rPr>
              <a:t>Chart </a:t>
            </a:r>
            <a:r>
              <a:rPr lang="de-DE" sz="1600" spc="-150" err="1">
                <a:latin typeface="Mongolian Baiti" panose="03000500000000000000" pitchFamily="66" charset="0"/>
                <a:cs typeface="Mongolian Baiti" panose="03000500000000000000" pitchFamily="66" charset="0"/>
              </a:rPr>
              <a:t>combined</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by</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the</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author</a:t>
            </a:r>
            <a:r>
              <a:rPr lang="de-DE" sz="1600" spc="-150">
                <a:latin typeface="Mongolian Baiti" panose="03000500000000000000" pitchFamily="66" charset="0"/>
                <a:cs typeface="Mongolian Baiti" panose="03000500000000000000" pitchFamily="66" charset="0"/>
              </a:rPr>
              <a:t>. </a:t>
            </a:r>
          </a:p>
        </p:txBody>
      </p:sp>
      <p:sp>
        <p:nvSpPr>
          <p:cNvPr id="20" name="Textfeld 53">
            <a:extLst>
              <a:ext uri="{FF2B5EF4-FFF2-40B4-BE49-F238E27FC236}">
                <a16:creationId xmlns:a16="http://schemas.microsoft.com/office/drawing/2014/main" id="{57233219-C87B-4A1E-86AB-7221028FB291}"/>
              </a:ext>
            </a:extLst>
          </p:cNvPr>
          <p:cNvSpPr txBox="1"/>
          <p:nvPr/>
        </p:nvSpPr>
        <p:spPr>
          <a:xfrm>
            <a:off x="27793470" y="21411827"/>
            <a:ext cx="47498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spc="-150">
                <a:latin typeface="Mongolian Baiti" panose="03000500000000000000" pitchFamily="66" charset="0"/>
                <a:cs typeface="Mongolian Baiti" panose="03000500000000000000" pitchFamily="66" charset="0"/>
              </a:rPr>
              <a:t>Source: The World Bank Group, Data Bank 2020.</a:t>
            </a:r>
          </a:p>
          <a:p>
            <a:r>
              <a:rPr lang="de-DE" sz="1600" spc="-150">
                <a:latin typeface="Mongolian Baiti" panose="03000500000000000000" pitchFamily="66" charset="0"/>
                <a:cs typeface="Mongolian Baiti" panose="03000500000000000000" pitchFamily="66" charset="0"/>
              </a:rPr>
              <a:t>Chart </a:t>
            </a:r>
            <a:r>
              <a:rPr lang="de-DE" sz="1600" spc="-150" err="1">
                <a:latin typeface="Mongolian Baiti" panose="03000500000000000000" pitchFamily="66" charset="0"/>
                <a:cs typeface="Mongolian Baiti" panose="03000500000000000000" pitchFamily="66" charset="0"/>
              </a:rPr>
              <a:t>combined</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by</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the</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author</a:t>
            </a:r>
            <a:r>
              <a:rPr lang="de-DE" sz="1600" spc="-150">
                <a:latin typeface="Mongolian Baiti" panose="03000500000000000000" pitchFamily="66" charset="0"/>
                <a:cs typeface="Mongolian Baiti" panose="03000500000000000000" pitchFamily="66" charset="0"/>
              </a:rPr>
              <a:t>. </a:t>
            </a:r>
          </a:p>
        </p:txBody>
      </p:sp>
      <p:sp>
        <p:nvSpPr>
          <p:cNvPr id="21" name="Textfeld 53">
            <a:extLst>
              <a:ext uri="{FF2B5EF4-FFF2-40B4-BE49-F238E27FC236}">
                <a16:creationId xmlns:a16="http://schemas.microsoft.com/office/drawing/2014/main" id="{57233219-C87B-4A1E-86AB-7221028FB291}"/>
              </a:ext>
            </a:extLst>
          </p:cNvPr>
          <p:cNvSpPr txBox="1"/>
          <p:nvPr/>
        </p:nvSpPr>
        <p:spPr>
          <a:xfrm>
            <a:off x="27936345" y="21554702"/>
            <a:ext cx="4749896"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spc="-150">
                <a:latin typeface="Mongolian Baiti" panose="03000500000000000000" pitchFamily="66" charset="0"/>
                <a:cs typeface="Mongolian Baiti" panose="03000500000000000000" pitchFamily="66" charset="0"/>
              </a:rPr>
              <a:t>Source: The World Bank Group, Data Bank 2020.</a:t>
            </a:r>
          </a:p>
          <a:p>
            <a:r>
              <a:rPr lang="de-DE" sz="1600" spc="-150">
                <a:latin typeface="Mongolian Baiti" panose="03000500000000000000" pitchFamily="66" charset="0"/>
                <a:cs typeface="Mongolian Baiti" panose="03000500000000000000" pitchFamily="66" charset="0"/>
              </a:rPr>
              <a:t>Chart </a:t>
            </a:r>
            <a:r>
              <a:rPr lang="de-DE" sz="1600" spc="-150" err="1">
                <a:latin typeface="Mongolian Baiti" panose="03000500000000000000" pitchFamily="66" charset="0"/>
                <a:cs typeface="Mongolian Baiti" panose="03000500000000000000" pitchFamily="66" charset="0"/>
              </a:rPr>
              <a:t>combined</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by</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the</a:t>
            </a:r>
            <a:r>
              <a:rPr lang="de-DE" sz="1600" spc="-150">
                <a:latin typeface="Mongolian Baiti" panose="03000500000000000000" pitchFamily="66" charset="0"/>
                <a:cs typeface="Mongolian Baiti" panose="03000500000000000000" pitchFamily="66" charset="0"/>
              </a:rPr>
              <a:t> </a:t>
            </a:r>
            <a:r>
              <a:rPr lang="de-DE" sz="1600" spc="-150" err="1">
                <a:latin typeface="Mongolian Baiti" panose="03000500000000000000" pitchFamily="66" charset="0"/>
                <a:cs typeface="Mongolian Baiti" panose="03000500000000000000" pitchFamily="66" charset="0"/>
              </a:rPr>
              <a:t>author</a:t>
            </a:r>
            <a:r>
              <a:rPr lang="de-DE" sz="1600" spc="-150">
                <a:latin typeface="Mongolian Baiti" panose="03000500000000000000" pitchFamily="66" charset="0"/>
                <a:cs typeface="Mongolian Baiti" panose="03000500000000000000" pitchFamily="66" charset="0"/>
              </a:rPr>
              <a:t>. </a:t>
            </a:r>
          </a:p>
        </p:txBody>
      </p:sp>
      <p:sp>
        <p:nvSpPr>
          <p:cNvPr id="3" name="TextBox 2">
            <a:extLst>
              <a:ext uri="{FF2B5EF4-FFF2-40B4-BE49-F238E27FC236}">
                <a16:creationId xmlns:a16="http://schemas.microsoft.com/office/drawing/2014/main" id="{5B3115C9-9B8E-4B1C-84F0-D95D07B6E732}"/>
              </a:ext>
            </a:extLst>
          </p:cNvPr>
          <p:cNvSpPr txBox="1"/>
          <p:nvPr/>
        </p:nvSpPr>
        <p:spPr>
          <a:xfrm>
            <a:off x="521810" y="7897834"/>
            <a:ext cx="53297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dirty="0">
                <a:solidFill>
                  <a:schemeClr val="accent6"/>
                </a:solidFill>
                <a:latin typeface="Mongolian Baiti"/>
                <a:cs typeface="Segoe UI"/>
              </a:rPr>
              <a:t>Source: The World Bank Group, Data Bank 2020.</a:t>
            </a:r>
            <a:r>
              <a:rPr lang="en-US" sz="1400" dirty="0">
                <a:solidFill>
                  <a:schemeClr val="accent6"/>
                </a:solidFill>
                <a:latin typeface="Mongolian Baiti"/>
                <a:cs typeface="Segoe UI"/>
              </a:rPr>
              <a:t>​</a:t>
            </a:r>
          </a:p>
          <a:p>
            <a:r>
              <a:rPr lang="de-DE" sz="1400" dirty="0">
                <a:solidFill>
                  <a:schemeClr val="accent6"/>
                </a:solidFill>
                <a:latin typeface="Mongolian Baiti"/>
                <a:cs typeface="Segoe UI"/>
              </a:rPr>
              <a:t>Chart </a:t>
            </a:r>
            <a:r>
              <a:rPr lang="de-DE" sz="1400" dirty="0" err="1">
                <a:solidFill>
                  <a:schemeClr val="accent6"/>
                </a:solidFill>
                <a:latin typeface="Mongolian Baiti"/>
                <a:cs typeface="Segoe UI"/>
              </a:rPr>
              <a:t>combined</a:t>
            </a:r>
            <a:r>
              <a:rPr lang="de-DE" sz="1400" dirty="0">
                <a:solidFill>
                  <a:schemeClr val="accent6"/>
                </a:solidFill>
                <a:latin typeface="Mongolian Baiti"/>
                <a:cs typeface="Segoe UI"/>
              </a:rPr>
              <a:t> </a:t>
            </a:r>
            <a:r>
              <a:rPr lang="de-DE" sz="1400" dirty="0" err="1">
                <a:solidFill>
                  <a:schemeClr val="accent6"/>
                </a:solidFill>
                <a:latin typeface="Mongolian Baiti"/>
                <a:cs typeface="Segoe UI"/>
              </a:rPr>
              <a:t>by</a:t>
            </a:r>
            <a:r>
              <a:rPr lang="de-DE" sz="1400" dirty="0">
                <a:solidFill>
                  <a:schemeClr val="accent6"/>
                </a:solidFill>
                <a:latin typeface="Mongolian Baiti"/>
                <a:cs typeface="Segoe UI"/>
              </a:rPr>
              <a:t> </a:t>
            </a:r>
            <a:r>
              <a:rPr lang="de-DE" sz="1400" dirty="0" err="1">
                <a:solidFill>
                  <a:schemeClr val="accent6"/>
                </a:solidFill>
                <a:latin typeface="Mongolian Baiti"/>
                <a:cs typeface="Segoe UI"/>
              </a:rPr>
              <a:t>the</a:t>
            </a:r>
            <a:r>
              <a:rPr lang="de-DE" sz="1400" dirty="0">
                <a:solidFill>
                  <a:schemeClr val="accent6"/>
                </a:solidFill>
                <a:latin typeface="Mongolian Baiti"/>
                <a:cs typeface="Segoe UI"/>
              </a:rPr>
              <a:t> </a:t>
            </a:r>
            <a:r>
              <a:rPr lang="de-DE" sz="1400" dirty="0" err="1">
                <a:solidFill>
                  <a:schemeClr val="accent6"/>
                </a:solidFill>
                <a:latin typeface="Mongolian Baiti"/>
                <a:cs typeface="Segoe UI"/>
              </a:rPr>
              <a:t>author</a:t>
            </a:r>
            <a:endParaRPr lang="de-DE" sz="1400" dirty="0">
              <a:solidFill>
                <a:schemeClr val="accent6"/>
              </a:solidFill>
              <a:latin typeface="Mongolian Baiti"/>
              <a:cs typeface="Segoe UI"/>
            </a:endParaRPr>
          </a:p>
        </p:txBody>
      </p:sp>
      <p:sp>
        <p:nvSpPr>
          <p:cNvPr id="11" name="TextBox 10">
            <a:extLst>
              <a:ext uri="{FF2B5EF4-FFF2-40B4-BE49-F238E27FC236}">
                <a16:creationId xmlns:a16="http://schemas.microsoft.com/office/drawing/2014/main" id="{5FF6B27F-8011-4E04-8EC5-6BB040451B78}"/>
              </a:ext>
            </a:extLst>
          </p:cNvPr>
          <p:cNvSpPr txBox="1"/>
          <p:nvPr/>
        </p:nvSpPr>
        <p:spPr>
          <a:xfrm>
            <a:off x="82268" y="12531846"/>
            <a:ext cx="59890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a:solidFill>
                  <a:schemeClr val="accent6"/>
                </a:solidFill>
                <a:latin typeface="Mongolian Baiti"/>
                <a:cs typeface="Segoe UI"/>
              </a:rPr>
              <a:t>Source: Data World Bank 2020.</a:t>
            </a:r>
            <a:endParaRPr lang="en-US" sz="1400">
              <a:solidFill>
                <a:schemeClr val="accent6"/>
              </a:solidFill>
              <a:latin typeface="Mongolian Baiti"/>
              <a:cs typeface="Segoe UI"/>
            </a:endParaRPr>
          </a:p>
          <a:p>
            <a:pPr algn="just"/>
            <a:r>
              <a:rPr lang="en-GB" sz="1400">
                <a:solidFill>
                  <a:schemeClr val="accent6"/>
                </a:solidFill>
                <a:latin typeface="Mongolian Baiti"/>
                <a:cs typeface="Segoe UI"/>
              </a:rPr>
              <a:t> Chart combined by the author</a:t>
            </a:r>
          </a:p>
        </p:txBody>
      </p:sp>
      <p:pic>
        <p:nvPicPr>
          <p:cNvPr id="23" name="Picture 23" descr="Chart, treemap chart&#10;&#10;Description automatically generated">
            <a:extLst>
              <a:ext uri="{FF2B5EF4-FFF2-40B4-BE49-F238E27FC236}">
                <a16:creationId xmlns:a16="http://schemas.microsoft.com/office/drawing/2014/main" id="{70967F63-C5C4-4DB1-99B9-743D2BCE1534}"/>
              </a:ext>
            </a:extLst>
          </p:cNvPr>
          <p:cNvPicPr>
            <a:picLocks noChangeAspect="1"/>
          </p:cNvPicPr>
          <p:nvPr/>
        </p:nvPicPr>
        <p:blipFill>
          <a:blip r:embed="rId5"/>
          <a:stretch>
            <a:fillRect/>
          </a:stretch>
        </p:blipFill>
        <p:spPr>
          <a:xfrm>
            <a:off x="7548404" y="3539715"/>
            <a:ext cx="4381891" cy="4776199"/>
          </a:xfrm>
          <a:prstGeom prst="rect">
            <a:avLst/>
          </a:prstGeom>
          <a:ln>
            <a:noFill/>
          </a:ln>
          <a:effectLst>
            <a:outerShdw blurRad="190500" algn="tl" rotWithShape="0">
              <a:srgbClr val="000000">
                <a:alpha val="70000"/>
              </a:srgbClr>
            </a:outerShdw>
          </a:effectLst>
        </p:spPr>
      </p:pic>
      <p:pic>
        <p:nvPicPr>
          <p:cNvPr id="24" name="Picture 24" descr="Chart, treemap chart&#10;&#10;Description automatically generated">
            <a:extLst>
              <a:ext uri="{FF2B5EF4-FFF2-40B4-BE49-F238E27FC236}">
                <a16:creationId xmlns:a16="http://schemas.microsoft.com/office/drawing/2014/main" id="{2A7579DE-A595-423D-915A-0D227D89E79B}"/>
              </a:ext>
            </a:extLst>
          </p:cNvPr>
          <p:cNvPicPr>
            <a:picLocks noChangeAspect="1"/>
          </p:cNvPicPr>
          <p:nvPr/>
        </p:nvPicPr>
        <p:blipFill>
          <a:blip r:embed="rId6"/>
          <a:stretch>
            <a:fillRect/>
          </a:stretch>
        </p:blipFill>
        <p:spPr>
          <a:xfrm>
            <a:off x="7683647" y="8418647"/>
            <a:ext cx="3756391" cy="4218711"/>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416C3A7D-132C-4FC0-B969-A27160938F66}"/>
              </a:ext>
            </a:extLst>
          </p:cNvPr>
          <p:cNvSpPr txBox="1"/>
          <p:nvPr/>
        </p:nvSpPr>
        <p:spPr>
          <a:xfrm>
            <a:off x="7551792" y="12697197"/>
            <a:ext cx="50673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accent6"/>
                </a:solidFill>
                <a:ea typeface="+mn-lt"/>
                <a:cs typeface="+mn-lt"/>
              </a:rPr>
              <a:t>Nigeria (NGA) Exports, Imports, and Trade Partners</a:t>
            </a:r>
            <a:r>
              <a:rPr lang="en-US" sz="1400">
                <a:solidFill>
                  <a:schemeClr val="accent6"/>
                </a:solidFill>
                <a:ea typeface="+mn-lt"/>
                <a:cs typeface="+mn-lt"/>
              </a:rPr>
              <a:t>., 2018. </a:t>
            </a:r>
            <a:endParaRPr lang="en-US" sz="1400">
              <a:solidFill>
                <a:schemeClr val="accent6"/>
              </a:solidFill>
              <a:cs typeface="Calibri"/>
            </a:endParaRPr>
          </a:p>
          <a:p>
            <a:r>
              <a:rPr lang="en-US" sz="1400">
                <a:solidFill>
                  <a:schemeClr val="accent6"/>
                </a:solidFill>
                <a:cs typeface="Calibri"/>
              </a:rPr>
              <a:t>Source: OEC World Country Profile, MIT Observatory</a:t>
            </a:r>
          </a:p>
          <a:p>
            <a:endParaRPr lang="en-US" sz="1400">
              <a:cs typeface="Calibri"/>
            </a:endParaRPr>
          </a:p>
        </p:txBody>
      </p:sp>
      <p:sp>
        <p:nvSpPr>
          <p:cNvPr id="25" name="TextBox 24">
            <a:extLst>
              <a:ext uri="{FF2B5EF4-FFF2-40B4-BE49-F238E27FC236}">
                <a16:creationId xmlns:a16="http://schemas.microsoft.com/office/drawing/2014/main" id="{9CC3A82D-474E-444D-B8FE-6DA87B82D85B}"/>
              </a:ext>
            </a:extLst>
          </p:cNvPr>
          <p:cNvSpPr txBox="1"/>
          <p:nvPr/>
        </p:nvSpPr>
        <p:spPr>
          <a:xfrm>
            <a:off x="7553851" y="3053326"/>
            <a:ext cx="50673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solidFill>
                  <a:schemeClr val="accent6"/>
                </a:solidFill>
                <a:ea typeface="+mn-lt"/>
                <a:cs typeface="+mn-lt"/>
              </a:rPr>
              <a:t>Tanzania (TZN) Exports, Imports, and Trade Partners</a:t>
            </a:r>
            <a:r>
              <a:rPr lang="en-US" sz="1400">
                <a:solidFill>
                  <a:schemeClr val="accent6"/>
                </a:solidFill>
                <a:ea typeface="+mn-lt"/>
                <a:cs typeface="+mn-lt"/>
              </a:rPr>
              <a:t>., 2018. </a:t>
            </a:r>
            <a:endParaRPr lang="en-US" sz="1400">
              <a:solidFill>
                <a:schemeClr val="accent6"/>
              </a:solidFill>
              <a:cs typeface="Calibri"/>
            </a:endParaRPr>
          </a:p>
          <a:p>
            <a:r>
              <a:rPr lang="en-US" sz="1400">
                <a:solidFill>
                  <a:schemeClr val="accent6"/>
                </a:solidFill>
                <a:cs typeface="Calibri"/>
              </a:rPr>
              <a:t>Source: OEC World Country Profile, MIT Observatory</a:t>
            </a:r>
          </a:p>
          <a:p>
            <a:endParaRPr lang="en-US" sz="1400">
              <a:cs typeface="Calibri"/>
            </a:endParaRPr>
          </a:p>
        </p:txBody>
      </p:sp>
      <p:sp>
        <p:nvSpPr>
          <p:cNvPr id="26" name="Rectangle 25">
            <a:extLst>
              <a:ext uri="{FF2B5EF4-FFF2-40B4-BE49-F238E27FC236}">
                <a16:creationId xmlns:a16="http://schemas.microsoft.com/office/drawing/2014/main" id="{7C5099C0-0515-F344-A282-FCB98EB79F00}"/>
              </a:ext>
            </a:extLst>
          </p:cNvPr>
          <p:cNvSpPr/>
          <p:nvPr/>
        </p:nvSpPr>
        <p:spPr>
          <a:xfrm>
            <a:off x="13325134" y="738548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279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58EF1C-FDEF-5646-BDBB-F87F9896DADD}"/>
              </a:ext>
            </a:extLst>
          </p:cNvPr>
          <p:cNvSpPr/>
          <p:nvPr/>
        </p:nvSpPr>
        <p:spPr>
          <a:xfrm>
            <a:off x="0" y="0"/>
            <a:ext cx="4376057"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35351B5-8230-A543-8C6C-345858F7B3BB}"/>
              </a:ext>
            </a:extLst>
          </p:cNvPr>
          <p:cNvGrpSpPr/>
          <p:nvPr/>
        </p:nvGrpSpPr>
        <p:grpSpPr>
          <a:xfrm>
            <a:off x="5853615" y="1593152"/>
            <a:ext cx="10135316" cy="2214464"/>
            <a:chOff x="4212267" y="1407238"/>
            <a:chExt cx="5282215" cy="2214464"/>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1754326"/>
            </a:xfrm>
            <a:prstGeom prst="rect">
              <a:avLst/>
            </a:prstGeom>
            <a:noFill/>
          </p:spPr>
          <p:txBody>
            <a:bodyPr wrap="square" rtlCol="0">
              <a:spAutoFit/>
            </a:bodyPr>
            <a:lstStyle/>
            <a:p>
              <a:r>
                <a:rPr lang="en-US" sz="5400" b="1" spc="600">
                  <a:solidFill>
                    <a:schemeClr val="tx2"/>
                  </a:solidFill>
                  <a:latin typeface="Montserrat" charset="0"/>
                  <a:ea typeface="Montserrat" charset="0"/>
                  <a:cs typeface="Montserrat" charset="0"/>
                </a:rPr>
                <a:t>LOCATION &amp; ENDOWMENT</a:t>
              </a: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1021070" cy="338554"/>
            </a:xfrm>
            <a:prstGeom prst="rect">
              <a:avLst/>
            </a:prstGeom>
            <a:noFill/>
          </p:spPr>
          <p:txBody>
            <a:bodyPr wrap="none" rtlCol="0">
              <a:spAutoFit/>
            </a:bodyPr>
            <a:lstStyle/>
            <a:p>
              <a:r>
                <a:rPr lang="en-US" sz="1600" spc="1200">
                  <a:latin typeface="Montserrat" charset="0"/>
                  <a:ea typeface="Montserrat" charset="0"/>
                  <a:cs typeface="Montserrat" charset="0"/>
                </a:rPr>
                <a:t>NIGERIA</a:t>
              </a:r>
            </a:p>
          </p:txBody>
        </p:sp>
      </p:grpSp>
      <p:grpSp>
        <p:nvGrpSpPr>
          <p:cNvPr id="14" name="Group 13">
            <a:extLst>
              <a:ext uri="{FF2B5EF4-FFF2-40B4-BE49-F238E27FC236}">
                <a16:creationId xmlns:a16="http://schemas.microsoft.com/office/drawing/2014/main" id="{6EC60176-FCFB-3D4D-8614-2A51AE7040FA}"/>
              </a:ext>
            </a:extLst>
          </p:cNvPr>
          <p:cNvGrpSpPr/>
          <p:nvPr/>
        </p:nvGrpSpPr>
        <p:grpSpPr>
          <a:xfrm>
            <a:off x="12538869" y="4780792"/>
            <a:ext cx="9654429" cy="7928965"/>
            <a:chOff x="13120227" y="4122671"/>
            <a:chExt cx="9654429" cy="7928965"/>
          </a:xfrm>
        </p:grpSpPr>
        <p:sp>
          <p:nvSpPr>
            <p:cNvPr id="9" name="TextBox 8">
              <a:extLst>
                <a:ext uri="{FF2B5EF4-FFF2-40B4-BE49-F238E27FC236}">
                  <a16:creationId xmlns:a16="http://schemas.microsoft.com/office/drawing/2014/main" id="{BC7D296A-3AAF-144A-8EFB-6D26BB992B87}"/>
                </a:ext>
              </a:extLst>
            </p:cNvPr>
            <p:cNvSpPr txBox="1"/>
            <p:nvPr/>
          </p:nvSpPr>
          <p:spPr>
            <a:xfrm>
              <a:off x="14119610" y="4122671"/>
              <a:ext cx="8655046" cy="7928965"/>
            </a:xfrm>
            <a:prstGeom prst="rect">
              <a:avLst/>
            </a:prstGeom>
            <a:noFill/>
          </p:spPr>
          <p:txBody>
            <a:bodyPr wrap="square" lIns="91440" tIns="45720" rIns="91440" bIns="45720" rtlCol="0" anchor="t">
              <a:spAutoFit/>
            </a:bodyPr>
            <a:lstStyle/>
            <a:p>
              <a:pPr>
                <a:lnSpc>
                  <a:spcPts val="4080"/>
                </a:lnSpc>
              </a:pPr>
              <a:r>
                <a:rPr lang="en-US" sz="2800" b="1">
                  <a:latin typeface="Lato Light" charset="0"/>
                  <a:ea typeface="Lato Light" charset="0"/>
                  <a:cs typeface="Lato Light" charset="0"/>
                </a:rPr>
                <a:t>Location: </a:t>
              </a:r>
              <a:r>
                <a:rPr lang="en-US" sz="2800">
                  <a:latin typeface="Lato Light" charset="0"/>
                  <a:ea typeface="Lato Light" charset="0"/>
                  <a:cs typeface="Lato Light" charset="0"/>
                </a:rPr>
                <a:t>Western sub-Saharan Africa and is considered a coastal resource rich country with prime agricultural conditions</a:t>
              </a:r>
            </a:p>
            <a:p>
              <a:pPr>
                <a:lnSpc>
                  <a:spcPts val="4080"/>
                </a:lnSpc>
              </a:pPr>
              <a:endParaRPr lang="en-US" sz="2800">
                <a:latin typeface="Lato Light" charset="0"/>
                <a:ea typeface="Lato Light" charset="0"/>
                <a:cs typeface="Lato Light" charset="0"/>
              </a:endParaRPr>
            </a:p>
            <a:p>
              <a:pPr>
                <a:lnSpc>
                  <a:spcPts val="4080"/>
                </a:lnSpc>
              </a:pPr>
              <a:r>
                <a:rPr lang="en-US" sz="2800" b="1">
                  <a:latin typeface="Lato Light"/>
                  <a:ea typeface="Lato Light" charset="0"/>
                  <a:cs typeface="Lato Light" charset="0"/>
                </a:rPr>
                <a:t>Resource endowment: </a:t>
              </a:r>
              <a:r>
                <a:rPr lang="en-US" sz="2800">
                  <a:latin typeface="Lato Light"/>
                  <a:ea typeface="Lato Light" charset="0"/>
                  <a:cs typeface="Lato Light" charset="0"/>
                </a:rPr>
                <a:t>a strong agricultural sector incl. cocoa, palm products, groundnuts, cotton and rubber as well as a high abundance in oil, which started to become more prominent during the 1970s</a:t>
              </a:r>
              <a:endParaRPr lang="en-US" sz="2800">
                <a:latin typeface="Lato Light" charset="0"/>
                <a:ea typeface="Lato Light" charset="0"/>
                <a:cs typeface="Lato Light" charset="0"/>
              </a:endParaRPr>
            </a:p>
            <a:p>
              <a:pPr>
                <a:lnSpc>
                  <a:spcPts val="4080"/>
                </a:lnSpc>
              </a:pPr>
              <a:endParaRPr lang="en-US" sz="2800">
                <a:latin typeface="Lato Light" charset="0"/>
                <a:ea typeface="Lato Light" charset="0"/>
                <a:cs typeface="Lato Light" charset="0"/>
              </a:endParaRPr>
            </a:p>
            <a:p>
              <a:pPr>
                <a:lnSpc>
                  <a:spcPts val="4080"/>
                </a:lnSpc>
              </a:pPr>
              <a:r>
                <a:rPr lang="en-US" sz="2800" b="1">
                  <a:latin typeface="Lato Light" charset="0"/>
                  <a:ea typeface="Lato Light" charset="0"/>
                  <a:cs typeface="Lato Light" charset="0"/>
                </a:rPr>
                <a:t>Population: </a:t>
              </a:r>
              <a:r>
                <a:rPr lang="en-US" sz="2800">
                  <a:latin typeface="Lato Light" charset="0"/>
                  <a:ea typeface="Lato Light" charset="0"/>
                  <a:cs typeface="Lato Light" charset="0"/>
                </a:rPr>
                <a:t>heterogeneous in terms of religion, language as well as unique historical ancestry and customs; as well as a North-South divide with half of the population lived in the poor north; and the more educated and commercially oriented south</a:t>
              </a:r>
            </a:p>
            <a:p>
              <a:pPr>
                <a:lnSpc>
                  <a:spcPts val="4080"/>
                </a:lnSpc>
              </a:pPr>
              <a:endParaRPr lang="en-US" sz="2800">
                <a:latin typeface="Lato Light" charset="0"/>
                <a:ea typeface="Lato Light" charset="0"/>
                <a:cs typeface="Lato Light" charset="0"/>
              </a:endParaRPr>
            </a:p>
          </p:txBody>
        </p:sp>
        <p:sp>
          <p:nvSpPr>
            <p:cNvPr id="10" name="Rectangle 9">
              <a:extLst>
                <a:ext uri="{FF2B5EF4-FFF2-40B4-BE49-F238E27FC236}">
                  <a16:creationId xmlns:a16="http://schemas.microsoft.com/office/drawing/2014/main" id="{AAE8FE10-44DC-074B-9B8D-A1846C3A30D1}"/>
                </a:ext>
              </a:extLst>
            </p:cNvPr>
            <p:cNvSpPr/>
            <p:nvPr/>
          </p:nvSpPr>
          <p:spPr>
            <a:xfrm>
              <a:off x="13120227" y="435398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365A8D-0565-0547-BCEC-F722B0AAE9DD}"/>
                </a:ext>
              </a:extLst>
            </p:cNvPr>
            <p:cNvSpPr/>
            <p:nvPr/>
          </p:nvSpPr>
          <p:spPr>
            <a:xfrm>
              <a:off x="13120227" y="6468160"/>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B9D148-E34E-9E46-A572-2032F4D416BD}"/>
                </a:ext>
              </a:extLst>
            </p:cNvPr>
            <p:cNvSpPr/>
            <p:nvPr/>
          </p:nvSpPr>
          <p:spPr>
            <a:xfrm>
              <a:off x="13120227" y="9090282"/>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350E011D-65AF-5746-BF5F-8A4ADAAB71D8}"/>
              </a:ext>
            </a:extLst>
          </p:cNvPr>
          <p:cNvCxnSpPr>
            <a:cxnSpLocks/>
          </p:cNvCxnSpPr>
          <p:nvPr/>
        </p:nvCxnSpPr>
        <p:spPr>
          <a:xfrm>
            <a:off x="10871070" y="4275171"/>
            <a:ext cx="0" cy="8359322"/>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05" name="Bildplatzhalter 58">
            <a:extLst>
              <a:ext uri="{FF2B5EF4-FFF2-40B4-BE49-F238E27FC236}">
                <a16:creationId xmlns:a16="http://schemas.microsoft.com/office/drawing/2014/main" id="{F7B7988E-8EC5-064D-B7F6-51318B8EBAE1}"/>
              </a:ext>
            </a:extLst>
          </p:cNvPr>
          <p:cNvPicPr>
            <a:picLocks noChangeAspect="1"/>
          </p:cNvPicPr>
          <p:nvPr/>
        </p:nvPicPr>
        <p:blipFill>
          <a:blip r:embed="rId2"/>
          <a:srcRect l="4025" r="4025"/>
          <a:stretch>
            <a:fillRect/>
          </a:stretch>
        </p:blipFill>
        <p:spPr>
          <a:xfrm>
            <a:off x="5508664" y="7960944"/>
            <a:ext cx="4641319" cy="4762279"/>
          </a:xfrm>
          <a:prstGeom prst="rect">
            <a:avLst/>
          </a:prstGeom>
        </p:spPr>
      </p:pic>
      <p:pic>
        <p:nvPicPr>
          <p:cNvPr id="109" name="Picture 80">
            <a:extLst>
              <a:ext uri="{FF2B5EF4-FFF2-40B4-BE49-F238E27FC236}">
                <a16:creationId xmlns:a16="http://schemas.microsoft.com/office/drawing/2014/main" id="{61CF1E5A-3380-F344-9480-3080CD108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63" y="4129417"/>
            <a:ext cx="4641318" cy="3645100"/>
          </a:xfrm>
          <a:prstGeom prst="rect">
            <a:avLst/>
          </a:prstGeom>
          <a:noFill/>
          <a:ln>
            <a:noFill/>
          </a:ln>
        </p:spPr>
      </p:pic>
    </p:spTree>
    <p:extLst>
      <p:ext uri="{BB962C8B-B14F-4D97-AF65-F5344CB8AC3E}">
        <p14:creationId xmlns:p14="http://schemas.microsoft.com/office/powerpoint/2010/main" val="257553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2116" y="-507340"/>
            <a:ext cx="3654324" cy="275397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782817" y="844292"/>
            <a:ext cx="1290400" cy="129073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0081733" y="1310280"/>
            <a:ext cx="1374585" cy="13749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8708412" y="0"/>
            <a:ext cx="5669238" cy="296167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948533" y="12231002"/>
            <a:ext cx="2988248" cy="148499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9A0F4A46-10AF-D243-A698-09D25FF43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089" y="1286934"/>
            <a:ext cx="14059470" cy="11142130"/>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04199" y="12906286"/>
            <a:ext cx="1629382" cy="80971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AB548C9-0ECD-3149-B48C-E927F1ED6F27}"/>
              </a:ext>
            </a:extLst>
          </p:cNvPr>
          <p:cNvSpPr txBox="1"/>
          <p:nvPr/>
        </p:nvSpPr>
        <p:spPr>
          <a:xfrm>
            <a:off x="5571352" y="12657033"/>
            <a:ext cx="15197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FR" sz="2400" dirty="0"/>
              <a:t>Map of Nigeria with pricipal ethnic groups and oil &amp; gas resources, 2000. Credit: Le Monde, Paris</a:t>
            </a:r>
          </a:p>
          <a:p>
            <a:r>
              <a:rPr lang="en-US" sz="2400" dirty="0"/>
              <a:t>Source : </a:t>
            </a:r>
            <a:r>
              <a:rPr lang="en-FR" sz="2400" dirty="0"/>
              <a:t>Neue Chance für Nigerias Demokratie [New prospects for Nigeria's democracy; in German]</a:t>
            </a:r>
          </a:p>
        </p:txBody>
      </p:sp>
    </p:spTree>
    <p:extLst>
      <p:ext uri="{BB962C8B-B14F-4D97-AF65-F5344CB8AC3E}">
        <p14:creationId xmlns:p14="http://schemas.microsoft.com/office/powerpoint/2010/main" val="4281990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8722B-A3C8-424A-973B-4F3317024810}"/>
              </a:ext>
            </a:extLst>
          </p:cNvPr>
          <p:cNvSpPr txBox="1"/>
          <p:nvPr/>
        </p:nvSpPr>
        <p:spPr>
          <a:xfrm>
            <a:off x="10392691" y="6396335"/>
            <a:ext cx="10135314" cy="923330"/>
          </a:xfrm>
          <a:prstGeom prst="rect">
            <a:avLst/>
          </a:prstGeom>
          <a:noFill/>
        </p:spPr>
        <p:txBody>
          <a:bodyPr wrap="square" lIns="91440" tIns="45720" rIns="91440" bIns="45720" rtlCol="0" anchor="t">
            <a:spAutoFit/>
          </a:bodyPr>
          <a:lstStyle/>
          <a:p>
            <a:r>
              <a:rPr lang="en-US" sz="5400" b="1" spc="600" dirty="0">
                <a:solidFill>
                  <a:schemeClr val="tx2"/>
                </a:solidFill>
                <a:latin typeface="Montserrat"/>
              </a:rPr>
              <a:t>DEBATE </a:t>
            </a:r>
            <a:endParaRPr lang="en-US" dirty="0">
              <a:solidFill>
                <a:schemeClr val="tx2"/>
              </a:solidFill>
            </a:endParaRPr>
          </a:p>
        </p:txBody>
      </p:sp>
    </p:spTree>
    <p:extLst>
      <p:ext uri="{BB962C8B-B14F-4D97-AF65-F5344CB8AC3E}">
        <p14:creationId xmlns:p14="http://schemas.microsoft.com/office/powerpoint/2010/main" val="260639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8722B-A3C8-424A-973B-4F3317024810}"/>
              </a:ext>
            </a:extLst>
          </p:cNvPr>
          <p:cNvSpPr txBox="1"/>
          <p:nvPr/>
        </p:nvSpPr>
        <p:spPr>
          <a:xfrm>
            <a:off x="8634228" y="4339101"/>
            <a:ext cx="6635750" cy="1323439"/>
          </a:xfrm>
          <a:prstGeom prst="rect">
            <a:avLst/>
          </a:prstGeom>
          <a:noFill/>
        </p:spPr>
        <p:txBody>
          <a:bodyPr wrap="square" lIns="91440" tIns="45720" rIns="91440" bIns="45720" rtlCol="0" anchor="t">
            <a:spAutoFit/>
          </a:bodyPr>
          <a:lstStyle/>
          <a:p>
            <a:r>
              <a:rPr lang="en-US" sz="8000" b="1" spc="600">
                <a:solidFill>
                  <a:schemeClr val="tx2"/>
                </a:solidFill>
                <a:latin typeface="Montserrat"/>
              </a:rPr>
              <a:t>Thank you!</a:t>
            </a:r>
            <a:endParaRPr lang="en-US" sz="5400"/>
          </a:p>
        </p:txBody>
      </p:sp>
      <p:sp>
        <p:nvSpPr>
          <p:cNvPr id="2" name="TextBox 1">
            <a:extLst>
              <a:ext uri="{FF2B5EF4-FFF2-40B4-BE49-F238E27FC236}">
                <a16:creationId xmlns:a16="http://schemas.microsoft.com/office/drawing/2014/main" id="{7BB300E3-677C-4866-BACB-48B2E3D80CB0}"/>
              </a:ext>
            </a:extLst>
          </p:cNvPr>
          <p:cNvSpPr txBox="1"/>
          <p:nvPr/>
        </p:nvSpPr>
        <p:spPr>
          <a:xfrm>
            <a:off x="9286165" y="5675243"/>
            <a:ext cx="53479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spc="300">
                <a:latin typeface="Lato Light"/>
                <a:hlinkClick r:id="rId2"/>
              </a:rPr>
              <a:t>https://www.youtube.com/watch?v=UuDVHHeUEi8</a:t>
            </a:r>
            <a:endParaRPr lang="en-US" sz="1200" spc="300">
              <a:latin typeface="Lato Light"/>
            </a:endParaRPr>
          </a:p>
        </p:txBody>
      </p:sp>
    </p:spTree>
    <p:extLst>
      <p:ext uri="{BB962C8B-B14F-4D97-AF65-F5344CB8AC3E}">
        <p14:creationId xmlns:p14="http://schemas.microsoft.com/office/powerpoint/2010/main" val="13095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97CB0-A439-47F8-92C1-9967AB820365}"/>
              </a:ext>
            </a:extLst>
          </p:cNvPr>
          <p:cNvSpPr txBox="1"/>
          <p:nvPr/>
        </p:nvSpPr>
        <p:spPr>
          <a:xfrm>
            <a:off x="614377" y="232363"/>
            <a:ext cx="100282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chemeClr val="tx2"/>
              </a:solidFill>
            </a:endParaRPr>
          </a:p>
          <a:p>
            <a:r>
              <a:rPr lang="en-US" sz="2000" b="1">
                <a:solidFill>
                  <a:schemeClr val="tx2"/>
                </a:solidFill>
              </a:rPr>
              <a:t>NIGERIA</a:t>
            </a:r>
            <a:endParaRPr lang="en-US" sz="2000">
              <a:solidFill>
                <a:schemeClr val="tx2"/>
              </a:solidFill>
            </a:endParaRPr>
          </a:p>
          <a:p>
            <a:r>
              <a:rPr lang="en-US" sz="4000" b="1">
                <a:solidFill>
                  <a:schemeClr val="tx2"/>
                </a:solidFill>
              </a:rPr>
              <a:t>COLONIAL ECONOMY &amp; INSTITUTIONS</a:t>
            </a:r>
            <a:endParaRPr lang="en-US" sz="2400">
              <a:solidFill>
                <a:schemeClr val="tx2"/>
              </a:solidFill>
              <a:cs typeface="Calibri"/>
            </a:endParaRPr>
          </a:p>
        </p:txBody>
      </p:sp>
      <p:pic>
        <p:nvPicPr>
          <p:cNvPr id="9" name="Picture 9" descr="Map&#10;&#10;Description automatically generated">
            <a:extLst>
              <a:ext uri="{FF2B5EF4-FFF2-40B4-BE49-F238E27FC236}">
                <a16:creationId xmlns:a16="http://schemas.microsoft.com/office/drawing/2014/main" id="{7B4D2F96-80A0-4899-8261-29728A463E72}"/>
              </a:ext>
            </a:extLst>
          </p:cNvPr>
          <p:cNvPicPr>
            <a:picLocks noChangeAspect="1"/>
          </p:cNvPicPr>
          <p:nvPr/>
        </p:nvPicPr>
        <p:blipFill>
          <a:blip r:embed="rId2"/>
          <a:stretch>
            <a:fillRect/>
          </a:stretch>
        </p:blipFill>
        <p:spPr>
          <a:xfrm>
            <a:off x="1371301" y="6853161"/>
            <a:ext cx="6528315" cy="5578861"/>
          </a:xfrm>
          <a:prstGeom prst="rect">
            <a:avLst/>
          </a:prstGeom>
        </p:spPr>
      </p:pic>
      <p:sp>
        <p:nvSpPr>
          <p:cNvPr id="10" name="TextBox 9">
            <a:extLst>
              <a:ext uri="{FF2B5EF4-FFF2-40B4-BE49-F238E27FC236}">
                <a16:creationId xmlns:a16="http://schemas.microsoft.com/office/drawing/2014/main" id="{1A64F4B4-4407-4BB9-80A7-DBB8D876E836}"/>
              </a:ext>
            </a:extLst>
          </p:cNvPr>
          <p:cNvSpPr txBox="1"/>
          <p:nvPr/>
        </p:nvSpPr>
        <p:spPr>
          <a:xfrm>
            <a:off x="8727711" y="7099771"/>
            <a:ext cx="1484731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Indirect rule and North-South cleavages</a:t>
            </a:r>
          </a:p>
          <a:p>
            <a:pPr marL="571500" indent="-571500">
              <a:buFont typeface="Arial"/>
              <a:buChar char="•"/>
            </a:pPr>
            <a:r>
              <a:rPr lang="en-US">
                <a:cs typeface="Calibri"/>
              </a:rPr>
              <a:t>Northern Nigeria was ruled indirectly, but the South was ruled directly by the British</a:t>
            </a:r>
          </a:p>
          <a:p>
            <a:pPr marL="571500" indent="-571500">
              <a:buFont typeface="Arial"/>
              <a:buChar char="•"/>
            </a:pPr>
            <a:r>
              <a:rPr lang="en-US">
                <a:cs typeface="Calibri"/>
              </a:rPr>
              <a:t>All emirs, district and village heads  had to be approved, and could be removed by the British</a:t>
            </a:r>
            <a:endParaRPr lang="en-US"/>
          </a:p>
          <a:p>
            <a:pPr marL="571500" indent="-571500">
              <a:buFont typeface="Arial"/>
              <a:buChar char="•"/>
            </a:pPr>
            <a:r>
              <a:rPr lang="en-US">
                <a:cs typeface="Calibri"/>
              </a:rPr>
              <a:t>The British wanted to keep Christian missionaries and those that were missionary-educated out of the Muslim-ruled North</a:t>
            </a:r>
          </a:p>
          <a:p>
            <a:pPr marL="571500" indent="-571500">
              <a:buFont typeface="Arial"/>
              <a:buChar char="•"/>
            </a:pPr>
            <a:r>
              <a:rPr lang="en-US">
                <a:cs typeface="Calibri"/>
              </a:rPr>
              <a:t>"Christian-tainted" European education was restricted in the North creating educational disparities between the North and South</a:t>
            </a:r>
          </a:p>
        </p:txBody>
      </p:sp>
      <p:sp>
        <p:nvSpPr>
          <p:cNvPr id="11" name="TextBox 10">
            <a:extLst>
              <a:ext uri="{FF2B5EF4-FFF2-40B4-BE49-F238E27FC236}">
                <a16:creationId xmlns:a16="http://schemas.microsoft.com/office/drawing/2014/main" id="{43E60DC9-D2FB-465C-9FF0-CE4A74A6A724}"/>
              </a:ext>
            </a:extLst>
          </p:cNvPr>
          <p:cNvSpPr txBox="1"/>
          <p:nvPr/>
        </p:nvSpPr>
        <p:spPr>
          <a:xfrm>
            <a:off x="8719992" y="2576571"/>
            <a:ext cx="140002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Precolonial ‘Nigeria’</a:t>
            </a:r>
            <a:endParaRPr lang="en-US"/>
          </a:p>
          <a:p>
            <a:pPr marL="571500" indent="-571500" algn="just">
              <a:buFont typeface="Arial"/>
              <a:buChar char="•"/>
            </a:pPr>
            <a:r>
              <a:rPr lang="en-US">
                <a:ea typeface="+mn-lt"/>
                <a:cs typeface="+mn-lt"/>
              </a:rPr>
              <a:t>Before the Berlin conference, the largest ethnic groups were the Hausa/</a:t>
            </a:r>
            <a:r>
              <a:rPr lang="en-US" err="1">
                <a:ea typeface="+mn-lt"/>
                <a:cs typeface="+mn-lt"/>
              </a:rPr>
              <a:t>Fulanis</a:t>
            </a:r>
            <a:r>
              <a:rPr lang="en-US">
                <a:ea typeface="+mn-lt"/>
                <a:cs typeface="+mn-lt"/>
              </a:rPr>
              <a:t> ruled by emirs of the Sokoto Caliphate, the </a:t>
            </a:r>
            <a:r>
              <a:rPr lang="en-US" err="1">
                <a:ea typeface="+mn-lt"/>
                <a:cs typeface="+mn-lt"/>
              </a:rPr>
              <a:t>Yorubas</a:t>
            </a:r>
            <a:r>
              <a:rPr lang="en-US">
                <a:ea typeface="+mn-lt"/>
                <a:cs typeface="+mn-lt"/>
              </a:rPr>
              <a:t> and the Igbos (King, 2016)</a:t>
            </a:r>
          </a:p>
          <a:p>
            <a:pPr marL="571500" indent="-571500" algn="just">
              <a:buFont typeface="Arial"/>
              <a:buChar char="•"/>
            </a:pPr>
            <a:r>
              <a:rPr lang="en-US">
                <a:ea typeface="+mn-lt"/>
                <a:cs typeface="+mn-lt"/>
              </a:rPr>
              <a:t>Under British rule, the region was governed as 2 separate protectorates until 1914</a:t>
            </a:r>
          </a:p>
        </p:txBody>
      </p:sp>
      <p:pic>
        <p:nvPicPr>
          <p:cNvPr id="12" name="Picture 12" descr="Map&#10;&#10;Description automatically generated">
            <a:extLst>
              <a:ext uri="{FF2B5EF4-FFF2-40B4-BE49-F238E27FC236}">
                <a16:creationId xmlns:a16="http://schemas.microsoft.com/office/drawing/2014/main" id="{279CA505-624F-4CC6-AAB6-11167B0390C5}"/>
              </a:ext>
            </a:extLst>
          </p:cNvPr>
          <p:cNvPicPr>
            <a:picLocks noChangeAspect="1"/>
          </p:cNvPicPr>
          <p:nvPr/>
        </p:nvPicPr>
        <p:blipFill>
          <a:blip r:embed="rId3"/>
          <a:stretch>
            <a:fillRect/>
          </a:stretch>
        </p:blipFill>
        <p:spPr>
          <a:xfrm>
            <a:off x="1107760" y="2023791"/>
            <a:ext cx="6998926" cy="4550789"/>
          </a:xfrm>
          <a:prstGeom prst="rect">
            <a:avLst/>
          </a:prstGeom>
        </p:spPr>
      </p:pic>
    </p:spTree>
    <p:extLst>
      <p:ext uri="{BB962C8B-B14F-4D97-AF65-F5344CB8AC3E}">
        <p14:creationId xmlns:p14="http://schemas.microsoft.com/office/powerpoint/2010/main" val="267065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3CFC9A-DD16-4AF5-9ADC-FE3ED6F6D22F}"/>
              </a:ext>
            </a:extLst>
          </p:cNvPr>
          <p:cNvSpPr txBox="1"/>
          <p:nvPr/>
        </p:nvSpPr>
        <p:spPr>
          <a:xfrm>
            <a:off x="614377" y="232363"/>
            <a:ext cx="1002825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chemeClr val="tx2"/>
              </a:solidFill>
            </a:endParaRPr>
          </a:p>
          <a:p>
            <a:r>
              <a:rPr lang="en-US" sz="2000" b="1">
                <a:solidFill>
                  <a:schemeClr val="tx2"/>
                </a:solidFill>
              </a:rPr>
              <a:t>NIGERIA</a:t>
            </a:r>
            <a:endParaRPr lang="en-US" sz="2000">
              <a:solidFill>
                <a:schemeClr val="tx2"/>
              </a:solidFill>
            </a:endParaRPr>
          </a:p>
          <a:p>
            <a:r>
              <a:rPr lang="en-US" sz="4000" b="1">
                <a:solidFill>
                  <a:schemeClr val="tx2"/>
                </a:solidFill>
              </a:rPr>
              <a:t>COLONIAL ECONOMY &amp; INSTITUTIONS</a:t>
            </a:r>
            <a:endParaRPr lang="en-US" sz="2400">
              <a:solidFill>
                <a:schemeClr val="tx2"/>
              </a:solidFill>
              <a:cs typeface="Calibri"/>
            </a:endParaRPr>
          </a:p>
        </p:txBody>
      </p:sp>
      <p:sp>
        <p:nvSpPr>
          <p:cNvPr id="6" name="TextBox 5">
            <a:extLst>
              <a:ext uri="{FF2B5EF4-FFF2-40B4-BE49-F238E27FC236}">
                <a16:creationId xmlns:a16="http://schemas.microsoft.com/office/drawing/2014/main" id="{2916AB56-B937-4426-850D-C29A54960119}"/>
              </a:ext>
            </a:extLst>
          </p:cNvPr>
          <p:cNvSpPr txBox="1"/>
          <p:nvPr/>
        </p:nvSpPr>
        <p:spPr>
          <a:xfrm>
            <a:off x="7372350" y="2057401"/>
            <a:ext cx="1674858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Cocoa and the colonial economy</a:t>
            </a:r>
            <a:endParaRPr lang="en-US"/>
          </a:p>
          <a:p>
            <a:pPr marL="571500" indent="-571500" algn="just">
              <a:buFont typeface="Arial"/>
              <a:buChar char="•"/>
            </a:pPr>
            <a:r>
              <a:rPr lang="en-US">
                <a:ea typeface="+mn-lt"/>
                <a:cs typeface="+mn-lt"/>
              </a:rPr>
              <a:t>The North produced cotton and groundnuts and cocoa was produced in the Southwest</a:t>
            </a:r>
          </a:p>
          <a:p>
            <a:pPr marL="571500" indent="-571500" algn="just">
              <a:buFont typeface="Arial"/>
              <a:buChar char="•"/>
            </a:pPr>
            <a:r>
              <a:rPr lang="en-US">
                <a:ea typeface="+mn-lt"/>
                <a:cs typeface="+mn-lt"/>
              </a:rPr>
              <a:t>From the 1950s to mid-1960s, Nigeria was one of the world’s leading cocoa exporters and agriculture made up 60% of GDP. </a:t>
            </a:r>
          </a:p>
          <a:p>
            <a:pPr marL="571500" indent="-571500" algn="just">
              <a:buFont typeface="Arial"/>
              <a:buChar char="•"/>
            </a:pPr>
            <a:r>
              <a:rPr lang="en-US">
                <a:ea typeface="+mn-lt"/>
                <a:cs typeface="+mn-lt"/>
              </a:rPr>
              <a:t>The cocoa sector declined with the onset of the Biafran war and the discovery of oil in the 1960s</a:t>
            </a:r>
            <a:endParaRPr lang="en-US">
              <a:cs typeface="Calibri"/>
            </a:endParaRPr>
          </a:p>
        </p:txBody>
      </p:sp>
      <p:sp>
        <p:nvSpPr>
          <p:cNvPr id="7" name="TextBox 6">
            <a:extLst>
              <a:ext uri="{FF2B5EF4-FFF2-40B4-BE49-F238E27FC236}">
                <a16:creationId xmlns:a16="http://schemas.microsoft.com/office/drawing/2014/main" id="{E14307AE-95C0-4E5F-83D8-649D5E449EF5}"/>
              </a:ext>
            </a:extLst>
          </p:cNvPr>
          <p:cNvSpPr txBox="1"/>
          <p:nvPr/>
        </p:nvSpPr>
        <p:spPr>
          <a:xfrm>
            <a:off x="7082265" y="6527683"/>
            <a:ext cx="17106245"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Pre-independence Politics</a:t>
            </a:r>
            <a:endParaRPr lang="en-US">
              <a:cs typeface="Calibri" panose="020F0502020204030204"/>
            </a:endParaRPr>
          </a:p>
          <a:p>
            <a:pPr marL="571500" indent="-571500" algn="just">
              <a:buFont typeface="Arial" panose="020B0604020202020204" pitchFamily="34" charset="0"/>
              <a:buChar char="•"/>
            </a:pPr>
            <a:r>
              <a:rPr lang="en-US">
                <a:ea typeface="+mn-lt"/>
                <a:cs typeface="+mn-lt"/>
              </a:rPr>
              <a:t>In 1939, the South was divided into the East and West, but the North was left intact </a:t>
            </a:r>
          </a:p>
          <a:p>
            <a:pPr marL="571500" indent="-571500" algn="just">
              <a:buFont typeface="Arial" panose="020B0604020202020204" pitchFamily="34" charset="0"/>
              <a:buChar char="•"/>
            </a:pPr>
            <a:endParaRPr lang="en-US">
              <a:ea typeface="+mn-lt"/>
              <a:cs typeface="+mn-lt"/>
            </a:endParaRPr>
          </a:p>
          <a:p>
            <a:pPr marL="571500" indent="-571500" algn="just">
              <a:buFont typeface="Arial" panose="020B0604020202020204" pitchFamily="34" charset="0"/>
              <a:buChar char="•"/>
            </a:pPr>
            <a:r>
              <a:rPr lang="en-US">
                <a:ea typeface="+mn-lt"/>
                <a:cs typeface="+mn-lt"/>
              </a:rPr>
              <a:t>The North received the greatest share of national revenue and elected the most representatives to the federal parliament (Hill, 2012).</a:t>
            </a:r>
          </a:p>
          <a:p>
            <a:pPr marL="571500" indent="-571500" algn="just">
              <a:buFont typeface="Arial" panose="020B0604020202020204" pitchFamily="34" charset="0"/>
              <a:buChar char="•"/>
            </a:pPr>
            <a:endParaRPr lang="en-US">
              <a:ea typeface="+mn-lt"/>
              <a:cs typeface="+mn-lt"/>
            </a:endParaRPr>
          </a:p>
          <a:p>
            <a:pPr marL="571500" indent="-571500" algn="just">
              <a:buFont typeface="Arial" panose="020B0604020202020204" pitchFamily="34" charset="0"/>
              <a:buChar char="•"/>
            </a:pPr>
            <a:r>
              <a:rPr lang="en-US">
                <a:ea typeface="+mn-lt"/>
                <a:cs typeface="+mn-lt"/>
              </a:rPr>
              <a:t>Three main political parties emerged in the late 1950s – the NPC, NCNC and AG </a:t>
            </a:r>
          </a:p>
          <a:p>
            <a:pPr marL="571500" indent="-571500" algn="just">
              <a:buFont typeface="Arial" panose="020B0604020202020204" pitchFamily="34" charset="0"/>
              <a:buChar char="•"/>
            </a:pPr>
            <a:endParaRPr lang="en-US">
              <a:ea typeface="+mn-lt"/>
              <a:cs typeface="+mn-lt"/>
            </a:endParaRPr>
          </a:p>
          <a:p>
            <a:pPr marL="571500" indent="-571500" algn="just">
              <a:buFont typeface="Arial" panose="020B0604020202020204" pitchFamily="34" charset="0"/>
              <a:buChar char="•"/>
            </a:pPr>
            <a:r>
              <a:rPr lang="en-US">
                <a:ea typeface="+mn-lt"/>
                <a:cs typeface="+mn-lt"/>
              </a:rPr>
              <a:t>Each party relied heavily on support from voters within its own region, and none claimed to represent the interests of all Nigerians (Hill, 2012). </a:t>
            </a:r>
          </a:p>
          <a:p>
            <a:pPr marL="571500" indent="-571500" algn="just">
              <a:buFont typeface="Arial" panose="020B0604020202020204" pitchFamily="34" charset="0"/>
              <a:buChar char="•"/>
            </a:pPr>
            <a:endParaRPr lang="en-US">
              <a:ea typeface="+mn-lt"/>
              <a:cs typeface="+mn-lt"/>
            </a:endParaRPr>
          </a:p>
          <a:p>
            <a:pPr marL="571500" indent="-571500" algn="just">
              <a:buFont typeface="Arial" panose="020B0604020202020204" pitchFamily="34" charset="0"/>
              <a:buChar char="•"/>
            </a:pPr>
            <a:r>
              <a:rPr lang="en-US">
                <a:ea typeface="+mn-lt"/>
                <a:cs typeface="+mn-lt"/>
              </a:rPr>
              <a:t>In the 1959 election, each party won seats within their core region, but had no appeal outside these areas, reinforcing the ethnic and regional divisions in Nigeria. </a:t>
            </a:r>
            <a:endParaRPr lang="en-US">
              <a:cs typeface="Calibri"/>
            </a:endParaRPr>
          </a:p>
        </p:txBody>
      </p:sp>
      <p:pic>
        <p:nvPicPr>
          <p:cNvPr id="8" name="Picture 8" descr="Map&#10;&#10;Description automatically generated">
            <a:extLst>
              <a:ext uri="{FF2B5EF4-FFF2-40B4-BE49-F238E27FC236}">
                <a16:creationId xmlns:a16="http://schemas.microsoft.com/office/drawing/2014/main" id="{DD7C98A8-DCCC-442A-BD54-225645F6F578}"/>
              </a:ext>
            </a:extLst>
          </p:cNvPr>
          <p:cNvPicPr>
            <a:picLocks noChangeAspect="1"/>
          </p:cNvPicPr>
          <p:nvPr/>
        </p:nvPicPr>
        <p:blipFill>
          <a:blip r:embed="rId2"/>
          <a:stretch>
            <a:fillRect/>
          </a:stretch>
        </p:blipFill>
        <p:spPr>
          <a:xfrm>
            <a:off x="580677" y="7286206"/>
            <a:ext cx="6283595" cy="5371287"/>
          </a:xfrm>
          <a:prstGeom prst="rect">
            <a:avLst/>
          </a:prstGeom>
        </p:spPr>
      </p:pic>
      <p:pic>
        <p:nvPicPr>
          <p:cNvPr id="2" name="Picture 80">
            <a:extLst>
              <a:ext uri="{FF2B5EF4-FFF2-40B4-BE49-F238E27FC236}">
                <a16:creationId xmlns:a16="http://schemas.microsoft.com/office/drawing/2014/main" id="{112E10D1-B08E-472C-848A-AC8BE3FE86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591" y="1702307"/>
            <a:ext cx="6730829" cy="5357246"/>
          </a:xfrm>
          <a:prstGeom prst="rect">
            <a:avLst/>
          </a:prstGeom>
          <a:noFill/>
          <a:ln>
            <a:noFill/>
          </a:ln>
        </p:spPr>
      </p:pic>
    </p:spTree>
    <p:extLst>
      <p:ext uri="{BB962C8B-B14F-4D97-AF65-F5344CB8AC3E}">
        <p14:creationId xmlns:p14="http://schemas.microsoft.com/office/powerpoint/2010/main" val="390372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A224534-33F3-44E5-B3CF-EFBE3C39068E}"/>
              </a:ext>
            </a:extLst>
          </p:cNvPr>
          <p:cNvGrpSpPr/>
          <p:nvPr/>
        </p:nvGrpSpPr>
        <p:grpSpPr>
          <a:xfrm>
            <a:off x="1542850" y="733344"/>
            <a:ext cx="10135316" cy="1383468"/>
            <a:chOff x="4212267" y="1407238"/>
            <a:chExt cx="5282215" cy="1383468"/>
          </a:xfrm>
        </p:grpSpPr>
        <p:sp>
          <p:nvSpPr>
            <p:cNvPr id="5" name="TextBox 4">
              <a:extLst>
                <a:ext uri="{FF2B5EF4-FFF2-40B4-BE49-F238E27FC236}">
                  <a16:creationId xmlns:a16="http://schemas.microsoft.com/office/drawing/2014/main" id="{C037E6FD-6914-4E9D-A66D-934BE4FCCC92}"/>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dirty="0">
                  <a:solidFill>
                    <a:schemeClr val="tx2"/>
                  </a:solidFill>
                  <a:latin typeface="Montserrat"/>
                  <a:ea typeface="Montserrat" charset="0"/>
                  <a:cs typeface="Montserrat" charset="0"/>
                </a:rPr>
                <a:t>ECONOMIC GEOGRAPHY</a:t>
              </a:r>
            </a:p>
          </p:txBody>
        </p:sp>
        <p:sp>
          <p:nvSpPr>
            <p:cNvPr id="6" name="TextBox 5">
              <a:extLst>
                <a:ext uri="{FF2B5EF4-FFF2-40B4-BE49-F238E27FC236}">
                  <a16:creationId xmlns:a16="http://schemas.microsoft.com/office/drawing/2014/main" id="{03E29C4A-7080-463C-8F05-934DB3BA572A}"/>
                </a:ext>
              </a:extLst>
            </p:cNvPr>
            <p:cNvSpPr txBox="1"/>
            <p:nvPr/>
          </p:nvSpPr>
          <p:spPr>
            <a:xfrm>
              <a:off x="4212267" y="1407238"/>
              <a:ext cx="1021070" cy="338554"/>
            </a:xfrm>
            <a:prstGeom prst="rect">
              <a:avLst/>
            </a:prstGeom>
            <a:noFill/>
          </p:spPr>
          <p:txBody>
            <a:bodyPr wrap="none" rtlCol="0">
              <a:spAutoFit/>
            </a:bodyPr>
            <a:lstStyle/>
            <a:p>
              <a:r>
                <a:rPr lang="en-US" sz="1600" spc="1200">
                  <a:latin typeface="Montserrat" charset="0"/>
                  <a:ea typeface="Montserrat" charset="0"/>
                  <a:cs typeface="Montserrat" charset="0"/>
                </a:rPr>
                <a:t>NIGERIA</a:t>
              </a:r>
            </a:p>
          </p:txBody>
        </p:sp>
      </p:grpSp>
      <p:grpSp>
        <p:nvGrpSpPr>
          <p:cNvPr id="17" name="Group 13">
            <a:extLst>
              <a:ext uri="{FF2B5EF4-FFF2-40B4-BE49-F238E27FC236}">
                <a16:creationId xmlns:a16="http://schemas.microsoft.com/office/drawing/2014/main" id="{E7DEF457-CBC6-42E4-8298-A549E1599613}"/>
              </a:ext>
            </a:extLst>
          </p:cNvPr>
          <p:cNvGrpSpPr/>
          <p:nvPr/>
        </p:nvGrpSpPr>
        <p:grpSpPr>
          <a:xfrm>
            <a:off x="277547" y="2766971"/>
            <a:ext cx="17596615" cy="11097140"/>
            <a:chOff x="13047127" y="4070904"/>
            <a:chExt cx="18721228" cy="9981037"/>
          </a:xfrm>
        </p:grpSpPr>
        <p:sp>
          <p:nvSpPr>
            <p:cNvPr id="13" name="TextBox 8">
              <a:extLst>
                <a:ext uri="{FF2B5EF4-FFF2-40B4-BE49-F238E27FC236}">
                  <a16:creationId xmlns:a16="http://schemas.microsoft.com/office/drawing/2014/main" id="{BF23BF59-F7D3-4090-908A-8CDF4D48933E}"/>
                </a:ext>
              </a:extLst>
            </p:cNvPr>
            <p:cNvSpPr txBox="1"/>
            <p:nvPr/>
          </p:nvSpPr>
          <p:spPr>
            <a:xfrm>
              <a:off x="13513162" y="4070904"/>
              <a:ext cx="18255193" cy="9981037"/>
            </a:xfrm>
            <a:prstGeom prst="rect">
              <a:avLst/>
            </a:prstGeom>
            <a:noFill/>
          </p:spPr>
          <p:txBody>
            <a:bodyPr wrap="square" lIns="91440" tIns="45720" rIns="91440" bIns="45720" rtlCol="0" anchor="t">
              <a:spAutoFit/>
            </a:bodyPr>
            <a:lstStyle/>
            <a:p>
              <a:pPr algn="just">
                <a:lnSpc>
                  <a:spcPts val="4080"/>
                </a:lnSpc>
              </a:pPr>
              <a:r>
                <a:rPr lang="en-US" sz="2800" b="1" dirty="0">
                  <a:latin typeface="Lato Light"/>
                  <a:ea typeface="Lato Light" charset="0"/>
                  <a:cs typeface="Lato Light" charset="0"/>
                </a:rPr>
                <a:t>Economic geography snapshot –spatial inequalities: </a:t>
              </a:r>
              <a:endParaRPr lang="en-US" dirty="0"/>
            </a:p>
            <a:p>
              <a:pPr marL="457200" indent="-457200" algn="just">
                <a:lnSpc>
                  <a:spcPts val="4079"/>
                </a:lnSpc>
                <a:buFont typeface="Arial"/>
                <a:buChar char="•"/>
              </a:pPr>
              <a:r>
                <a:rPr lang="en-US" sz="2400" dirty="0">
                  <a:latin typeface="Lato Light"/>
                  <a:ea typeface="Lato Light" charset="0"/>
                  <a:cs typeface="Lato Light" charset="0"/>
                </a:rPr>
                <a:t>Urban centers along the coast in Southern region and in the North around Kano</a:t>
              </a:r>
              <a:endParaRPr lang="en-US" sz="2400" dirty="0">
                <a:latin typeface="Lato Light" charset="0"/>
                <a:ea typeface="Lato Light" charset="0"/>
                <a:cs typeface="Lato Light" charset="0"/>
              </a:endParaRPr>
            </a:p>
            <a:p>
              <a:pPr marL="457200" indent="-457200" algn="just">
                <a:lnSpc>
                  <a:spcPts val="4079"/>
                </a:lnSpc>
                <a:buFont typeface="Arial"/>
                <a:buChar char="•"/>
              </a:pPr>
              <a:r>
                <a:rPr lang="en-US" sz="2400" dirty="0">
                  <a:latin typeface="Lato Light"/>
                  <a:ea typeface="Lato Light" charset="0"/>
                  <a:cs typeface="Lato Light" charset="0"/>
                </a:rPr>
                <a:t>Rural areas in central plateau suffer from poor market access and low agricultural productivity </a:t>
              </a:r>
              <a:endParaRPr lang="en-US" sz="2400" dirty="0">
                <a:latin typeface="Lato Light" charset="0"/>
                <a:ea typeface="Lato Light" charset="0"/>
                <a:cs typeface="Lato Light" charset="0"/>
              </a:endParaRPr>
            </a:p>
            <a:p>
              <a:pPr marL="1370965" lvl="1" indent="-457200" algn="just">
                <a:lnSpc>
                  <a:spcPts val="4079"/>
                </a:lnSpc>
                <a:buFont typeface="Arial"/>
                <a:buChar char="•"/>
              </a:pPr>
              <a:r>
                <a:rPr lang="en-US" sz="2400" dirty="0">
                  <a:ea typeface="+mn-lt"/>
                  <a:cs typeface="+mn-lt"/>
                </a:rPr>
                <a:t>the result of centralized politics and environmental changes (Nugent 2012)</a:t>
              </a:r>
              <a:endParaRPr lang="en-US" sz="2400" dirty="0">
                <a:latin typeface="Lato Light" charset="0"/>
                <a:ea typeface="Lato Light" charset="0"/>
                <a:cs typeface="Lato Light" charset="0"/>
              </a:endParaRPr>
            </a:p>
            <a:p>
              <a:pPr marL="457200" indent="-457200" algn="just">
                <a:lnSpc>
                  <a:spcPts val="4079"/>
                </a:lnSpc>
                <a:buFont typeface="Arial"/>
                <a:buChar char="•"/>
              </a:pPr>
              <a:r>
                <a:rPr lang="en-US" sz="2400" dirty="0">
                  <a:latin typeface="Lato Light"/>
                  <a:ea typeface="Lato Light" charset="0"/>
                  <a:cs typeface="Calibri"/>
                </a:rPr>
                <a:t>Strong urbanization and population growth : unemployment rates deepening: 23% in 2018 (World Bank 2018)</a:t>
              </a:r>
              <a:endParaRPr lang="en-US" sz="2400" dirty="0">
                <a:latin typeface="Lato Light" charset="0"/>
                <a:ea typeface="Lato Light" charset="0"/>
                <a:cs typeface="Calibri"/>
              </a:endParaRPr>
            </a:p>
            <a:p>
              <a:pPr marL="457200" indent="-457200" algn="just">
                <a:lnSpc>
                  <a:spcPts val="4079"/>
                </a:lnSpc>
                <a:buFont typeface="Arial"/>
                <a:buChar char="•"/>
              </a:pPr>
              <a:endParaRPr lang="en-US" sz="2800" dirty="0">
                <a:latin typeface="Lato Light" charset="0"/>
                <a:ea typeface="Lato Light" charset="0"/>
                <a:cs typeface="Calibri"/>
              </a:endParaRPr>
            </a:p>
            <a:p>
              <a:pPr algn="just">
                <a:lnSpc>
                  <a:spcPts val="4079"/>
                </a:lnSpc>
              </a:pPr>
              <a:r>
                <a:rPr lang="en-US" sz="2800" b="1" dirty="0">
                  <a:latin typeface="Lato Light"/>
                  <a:ea typeface="Lato Light" charset="0"/>
                  <a:cs typeface="Lato Light" charset="0"/>
                </a:rPr>
                <a:t>Economic geography evolved throughout time</a:t>
              </a:r>
              <a:r>
                <a:rPr lang="en-US" sz="2800" dirty="0">
                  <a:latin typeface="Lato Light"/>
                  <a:ea typeface="Lato Light" charset="0"/>
                  <a:cs typeface="Lato Light" charset="0"/>
                </a:rPr>
                <a:t>: </a:t>
              </a:r>
              <a:endParaRPr lang="en-US" dirty="0">
                <a:cs typeface="Calibri"/>
              </a:endParaRPr>
            </a:p>
            <a:p>
              <a:pPr marL="457200" indent="-457200" algn="just">
                <a:lnSpc>
                  <a:spcPts val="4079"/>
                </a:lnSpc>
                <a:buFont typeface="Arial"/>
                <a:buChar char="•"/>
              </a:pPr>
              <a:r>
                <a:rPr lang="en-US" sz="2400" dirty="0">
                  <a:latin typeface="Lato Light"/>
                  <a:ea typeface="Lato Light" charset="0"/>
                  <a:cs typeface="Lato Light" charset="0"/>
                </a:rPr>
                <a:t>Colonial economic patterns of production and patronage practices: taxation, transaction rights (Berry 1993)</a:t>
              </a:r>
              <a:endParaRPr lang="en-US" sz="2400" dirty="0">
                <a:latin typeface="Lato Light" charset="0"/>
                <a:ea typeface="Lato Light" charset="0"/>
                <a:cs typeface="Lato Light" charset="0"/>
              </a:endParaRPr>
            </a:p>
            <a:p>
              <a:pPr marL="457200" indent="-457200" algn="just">
                <a:lnSpc>
                  <a:spcPts val="4079"/>
                </a:lnSpc>
                <a:buFont typeface="Arial"/>
                <a:buChar char="•"/>
              </a:pPr>
              <a:r>
                <a:rPr lang="en-US" sz="2400" dirty="0">
                  <a:latin typeface="Lato Light"/>
                  <a:ea typeface="Lato Light" charset="0"/>
                  <a:cs typeface="Lato Light" charset="0"/>
                </a:rPr>
                <a:t>60s-70s: Pre-established patronage system inherited from colonial times stronger at independence </a:t>
              </a:r>
            </a:p>
            <a:p>
              <a:pPr marL="1370965" lvl="1" indent="-457200" algn="just">
                <a:lnSpc>
                  <a:spcPts val="4079"/>
                </a:lnSpc>
                <a:buFont typeface="Arial"/>
                <a:buChar char="•"/>
              </a:pPr>
              <a:r>
                <a:rPr lang="en-US" sz="2400" dirty="0">
                  <a:latin typeface="Lato Light"/>
                  <a:ea typeface="Lato Light" charset="0"/>
                  <a:cs typeface="Lato Light" charset="0"/>
                </a:rPr>
                <a:t>Focus on centralized economic growth around cocoa and agricultural products exports, crops areas</a:t>
              </a:r>
              <a:endParaRPr lang="en-US" sz="2400" dirty="0">
                <a:latin typeface="Lato Light" charset="0"/>
                <a:ea typeface="Lato Light" charset="0"/>
                <a:cs typeface="Lato Light" charset="0"/>
              </a:endParaRPr>
            </a:p>
            <a:p>
              <a:pPr marL="457200" indent="-457200" algn="just">
                <a:lnSpc>
                  <a:spcPts val="4080"/>
                </a:lnSpc>
                <a:buFont typeface="Arial"/>
                <a:buChar char="•"/>
              </a:pPr>
              <a:r>
                <a:rPr lang="en-US" sz="2400" dirty="0">
                  <a:latin typeface="Lato Light"/>
                  <a:ea typeface="Lato Light" charset="0"/>
                  <a:cs typeface="Lato Light" charset="0"/>
                </a:rPr>
                <a:t>Turning point 1970s with oil exploitation and exports </a:t>
              </a:r>
              <a:endParaRPr lang="en-US" sz="2400" dirty="0">
                <a:latin typeface="Lato Light" charset="0"/>
                <a:ea typeface="Lato Light" charset="0"/>
                <a:cs typeface="Lato Light" charset="0"/>
              </a:endParaRPr>
            </a:p>
            <a:p>
              <a:pPr marL="1370965" lvl="1" indent="-457200" algn="just">
                <a:lnSpc>
                  <a:spcPts val="4079"/>
                </a:lnSpc>
                <a:buFont typeface="Arial,Sans-Serif"/>
                <a:buChar char="•"/>
              </a:pPr>
              <a:r>
                <a:rPr lang="en-GB" sz="2400" dirty="0">
                  <a:ea typeface="+mn-lt"/>
                  <a:cs typeface="+mn-lt"/>
                </a:rPr>
                <a:t>Strengthening the relationship between global firms and state rulers: </a:t>
              </a:r>
              <a:endParaRPr lang="en-US" sz="2400" dirty="0">
                <a:ea typeface="+mn-lt"/>
                <a:cs typeface="+mn-lt"/>
              </a:endParaRPr>
            </a:p>
            <a:p>
              <a:pPr marL="2285365" lvl="2" indent="-457200" algn="just">
                <a:lnSpc>
                  <a:spcPts val="4079"/>
                </a:lnSpc>
                <a:buFont typeface="Arial,Sans-Serif"/>
                <a:buChar char="•"/>
              </a:pPr>
              <a:r>
                <a:rPr lang="en-GB" sz="2400" dirty="0">
                  <a:ea typeface="+mn-lt"/>
                  <a:cs typeface="+mn-lt"/>
                </a:rPr>
                <a:t>Pyramidal patronage (Cooper 2002)</a:t>
              </a:r>
              <a:endParaRPr lang="en-US" sz="2400" dirty="0">
                <a:ea typeface="+mn-lt"/>
                <a:cs typeface="+mn-lt"/>
              </a:endParaRPr>
            </a:p>
            <a:p>
              <a:pPr marL="1370965" lvl="1" indent="-457200" algn="just">
                <a:lnSpc>
                  <a:spcPts val="4079"/>
                </a:lnSpc>
                <a:buFont typeface="Arial,Sans-Serif"/>
                <a:buChar char="•"/>
              </a:pPr>
              <a:r>
                <a:rPr lang="en-GB" sz="2400" dirty="0">
                  <a:ea typeface="+mn-lt"/>
                  <a:cs typeface="+mn-lt"/>
                </a:rPr>
                <a:t>Sectorial trade-off: agricultural production decreases and industry limited in spigot economy </a:t>
              </a:r>
              <a:endParaRPr lang="en-US" sz="2400" dirty="0">
                <a:ea typeface="+mn-lt"/>
                <a:cs typeface="+mn-lt"/>
              </a:endParaRPr>
            </a:p>
            <a:p>
              <a:pPr marL="2285365" lvl="2" indent="-457200" algn="just">
                <a:lnSpc>
                  <a:spcPts val="4079"/>
                </a:lnSpc>
                <a:buFont typeface="Arial,Sans-Serif"/>
                <a:buChar char="•"/>
              </a:pPr>
              <a:r>
                <a:rPr lang="en-GB" sz="2400" dirty="0">
                  <a:ea typeface="+mn-lt"/>
                  <a:cs typeface="+mn-lt"/>
                </a:rPr>
                <a:t>Blocking diversification of the economy</a:t>
              </a:r>
              <a:endParaRPr lang="en-US" sz="2400" dirty="0">
                <a:ea typeface="+mn-lt"/>
                <a:cs typeface="+mn-lt"/>
              </a:endParaRPr>
            </a:p>
            <a:p>
              <a:pPr marL="2285365" lvl="2" indent="-457200" algn="just">
                <a:lnSpc>
                  <a:spcPts val="4079"/>
                </a:lnSpc>
                <a:buFont typeface="Arial,Sans-Serif"/>
                <a:buChar char="•"/>
              </a:pPr>
              <a:r>
                <a:rPr lang="en-GB" sz="2400" dirty="0">
                  <a:ea typeface="+mn-lt"/>
                  <a:cs typeface="+mn-lt"/>
                </a:rPr>
                <a:t>South favoured at the expense of the North</a:t>
              </a:r>
              <a:endParaRPr lang="en-US" sz="2400" dirty="0">
                <a:ea typeface="+mn-lt"/>
                <a:cs typeface="+mn-lt"/>
              </a:endParaRPr>
            </a:p>
            <a:p>
              <a:pPr marL="1370965" lvl="1" indent="-457200" algn="just">
                <a:lnSpc>
                  <a:spcPts val="4079"/>
                </a:lnSpc>
                <a:buFont typeface="Arial,Sans-Serif"/>
                <a:buChar char="•"/>
              </a:pPr>
              <a:r>
                <a:rPr lang="en-GB" sz="2400" dirty="0">
                  <a:ea typeface="+mn-lt"/>
                  <a:cs typeface="+mn-lt"/>
                </a:rPr>
                <a:t>Positive: building boom, protection in front of SAP, oil crisis benefits</a:t>
              </a:r>
              <a:endParaRPr lang="en-US" dirty="0">
                <a:cs typeface="Calibri" panose="020F0502020204030204"/>
              </a:endParaRPr>
            </a:p>
            <a:p>
              <a:pPr marL="457200" indent="-457200" algn="just">
                <a:lnSpc>
                  <a:spcPts val="4079"/>
                </a:lnSpc>
                <a:buFont typeface="Arial"/>
                <a:buChar char="•"/>
              </a:pPr>
              <a:r>
                <a:rPr lang="en-GB" sz="2400" dirty="0">
                  <a:ea typeface="+mn-lt"/>
                  <a:cs typeface="+mn-lt"/>
                </a:rPr>
                <a:t>80s onwards: external vulnerability unbalancing the economy</a:t>
              </a:r>
            </a:p>
            <a:p>
              <a:pPr marL="1371417" lvl="1" indent="-457200" algn="just">
                <a:lnSpc>
                  <a:spcPts val="4079"/>
                </a:lnSpc>
                <a:buFont typeface="Arial"/>
                <a:buChar char="•"/>
              </a:pPr>
              <a:r>
                <a:rPr lang="en-GB" sz="2400" dirty="0">
                  <a:cs typeface="Calibri"/>
                </a:rPr>
                <a:t>Fail in oil prices 80s, constraining gov ability to develop the economy, </a:t>
              </a:r>
              <a:r>
                <a:rPr lang="en-GB" sz="2400" dirty="0">
                  <a:ea typeface="+mn-lt"/>
                  <a:cs typeface="+mn-lt"/>
                </a:rPr>
                <a:t>inequalities and redistributive issues</a:t>
              </a:r>
              <a:endParaRPr lang="en-US" sz="2400" dirty="0">
                <a:ea typeface="+mn-lt"/>
                <a:cs typeface="+mn-lt"/>
              </a:endParaRPr>
            </a:p>
            <a:p>
              <a:pPr lvl="1" algn="just">
                <a:lnSpc>
                  <a:spcPts val="4079"/>
                </a:lnSpc>
              </a:pPr>
              <a:endParaRPr lang="en-GB" sz="2400" dirty="0">
                <a:cs typeface="Calibri"/>
              </a:endParaRPr>
            </a:p>
            <a:p>
              <a:pPr marL="1370965" lvl="1" indent="-457200" algn="just">
                <a:lnSpc>
                  <a:spcPts val="4079"/>
                </a:lnSpc>
                <a:buFont typeface="Arial"/>
                <a:buChar char="•"/>
              </a:pPr>
              <a:endParaRPr lang="en-US" sz="2800" dirty="0">
                <a:cs typeface="Calibri"/>
              </a:endParaRPr>
            </a:p>
          </p:txBody>
        </p:sp>
        <p:sp>
          <p:nvSpPr>
            <p:cNvPr id="14" name="Rectangle 9">
              <a:extLst>
                <a:ext uri="{FF2B5EF4-FFF2-40B4-BE49-F238E27FC236}">
                  <a16:creationId xmlns:a16="http://schemas.microsoft.com/office/drawing/2014/main" id="{A73D3FD0-49EC-4705-9327-4C56B7F6D770}"/>
                </a:ext>
              </a:extLst>
            </p:cNvPr>
            <p:cNvSpPr/>
            <p:nvPr/>
          </p:nvSpPr>
          <p:spPr>
            <a:xfrm>
              <a:off x="13120227" y="4231234"/>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0297BD87-A4B6-47B4-86FB-3F8554651974}"/>
                </a:ext>
              </a:extLst>
            </p:cNvPr>
            <p:cNvSpPr/>
            <p:nvPr/>
          </p:nvSpPr>
          <p:spPr>
            <a:xfrm>
              <a:off x="13120227" y="6970696"/>
              <a:ext cx="278296" cy="278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a:p>
              <a:pPr algn="ctr"/>
              <a:endParaRPr lang="en-US">
                <a:cs typeface="Calibri"/>
              </a:endParaRPr>
            </a:p>
          </p:txBody>
        </p:sp>
        <p:sp>
          <p:nvSpPr>
            <p:cNvPr id="16" name="Rectangle 15">
              <a:extLst>
                <a:ext uri="{FF2B5EF4-FFF2-40B4-BE49-F238E27FC236}">
                  <a16:creationId xmlns:a16="http://schemas.microsoft.com/office/drawing/2014/main" id="{46F54FC1-10B0-4D7A-8DAD-75B2FA5557A1}"/>
                </a:ext>
              </a:extLst>
            </p:cNvPr>
            <p:cNvSpPr/>
            <p:nvPr/>
          </p:nvSpPr>
          <p:spPr>
            <a:xfrm flipH="1">
              <a:off x="13047127" y="12613758"/>
              <a:ext cx="73100" cy="818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7" descr="Chart, surface chart&#10;&#10;Description automatically generated">
            <a:extLst>
              <a:ext uri="{FF2B5EF4-FFF2-40B4-BE49-F238E27FC236}">
                <a16:creationId xmlns:a16="http://schemas.microsoft.com/office/drawing/2014/main" id="{C83F4797-F69D-4636-9E32-78D0A454BB8E}"/>
              </a:ext>
            </a:extLst>
          </p:cNvPr>
          <p:cNvPicPr>
            <a:picLocks noGrp="1" noChangeAspect="1"/>
          </p:cNvPicPr>
          <p:nvPr>
            <p:ph type="pic" sz="quarter" idx="15"/>
          </p:nvPr>
        </p:nvPicPr>
        <p:blipFill rotWithShape="1">
          <a:blip r:embed="rId2"/>
          <a:srcRect l="19231" r="19231"/>
          <a:stretch/>
        </p:blipFill>
        <p:spPr>
          <a:xfrm>
            <a:off x="16766784" y="1847860"/>
            <a:ext cx="7264610" cy="4452581"/>
          </a:xfrm>
          <a:prstGeom prst="rect">
            <a:avLst/>
          </a:prstGeom>
          <a:ln>
            <a:noFill/>
          </a:ln>
          <a:effectLst>
            <a:outerShdw blurRad="190500" algn="tl" rotWithShape="0">
              <a:srgbClr val="000000">
                <a:alpha val="70000"/>
              </a:srgbClr>
            </a:outerShdw>
          </a:effectLst>
        </p:spPr>
      </p:pic>
      <p:pic>
        <p:nvPicPr>
          <p:cNvPr id="2" name="Picture 3" descr="Chart, bar chart&#10;&#10;Description automatically generated">
            <a:extLst>
              <a:ext uri="{FF2B5EF4-FFF2-40B4-BE49-F238E27FC236}">
                <a16:creationId xmlns:a16="http://schemas.microsoft.com/office/drawing/2014/main" id="{DFF502A4-F654-437E-B954-E9031C56519B}"/>
              </a:ext>
            </a:extLst>
          </p:cNvPr>
          <p:cNvPicPr>
            <a:picLocks noChangeAspect="1"/>
          </p:cNvPicPr>
          <p:nvPr/>
        </p:nvPicPr>
        <p:blipFill>
          <a:blip r:embed="rId3"/>
          <a:stretch>
            <a:fillRect/>
          </a:stretch>
        </p:blipFill>
        <p:spPr>
          <a:xfrm>
            <a:off x="15829403" y="7423667"/>
            <a:ext cx="8359301" cy="5164375"/>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1C7780CC-5194-4482-A02D-B31EE4C88135}"/>
              </a:ext>
            </a:extLst>
          </p:cNvPr>
          <p:cNvSpPr txBox="1"/>
          <p:nvPr/>
        </p:nvSpPr>
        <p:spPr>
          <a:xfrm>
            <a:off x="16659031" y="5884123"/>
            <a:ext cx="70878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400" b="1" dirty="0">
                <a:solidFill>
                  <a:schemeClr val="accent6"/>
                </a:solidFill>
                <a:cs typeface="Segoe UI"/>
              </a:rPr>
              <a:t>Economic map of Nigeria, GDP per square km. </a:t>
            </a:r>
            <a:r>
              <a:rPr lang="en-GB" sz="1400" b="1" dirty="0">
                <a:solidFill>
                  <a:schemeClr val="accent6"/>
                </a:solidFill>
                <a:latin typeface="Mongolian Baiti"/>
                <a:cs typeface="Segoe UI"/>
              </a:rPr>
              <a:t> Data from 1990 and 1995.</a:t>
            </a:r>
            <a:r>
              <a:rPr lang="en-US" sz="1400" b="1" dirty="0">
                <a:solidFill>
                  <a:schemeClr val="accent6"/>
                </a:solidFill>
                <a:latin typeface="Mongolian Baiti"/>
                <a:cs typeface="Segoe UI"/>
              </a:rPr>
              <a:t>​</a:t>
            </a:r>
          </a:p>
          <a:p>
            <a:pPr algn="just"/>
            <a:r>
              <a:rPr lang="en-GB" sz="1400" dirty="0">
                <a:solidFill>
                  <a:schemeClr val="accent6"/>
                </a:solidFill>
                <a:latin typeface="Mongolian Baiti"/>
                <a:cs typeface="Segoe UI"/>
              </a:rPr>
              <a:t>Maps credit: G-Econ, Yale 1995.</a:t>
            </a:r>
          </a:p>
        </p:txBody>
      </p:sp>
      <p:sp>
        <p:nvSpPr>
          <p:cNvPr id="9" name="TextBox 8">
            <a:extLst>
              <a:ext uri="{FF2B5EF4-FFF2-40B4-BE49-F238E27FC236}">
                <a16:creationId xmlns:a16="http://schemas.microsoft.com/office/drawing/2014/main" id="{41B1A540-832E-4C77-871A-2944B269F9D8}"/>
              </a:ext>
            </a:extLst>
          </p:cNvPr>
          <p:cNvSpPr txBox="1"/>
          <p:nvPr/>
        </p:nvSpPr>
        <p:spPr>
          <a:xfrm>
            <a:off x="15821236" y="12582583"/>
            <a:ext cx="58199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600" b="1">
                <a:solidFill>
                  <a:schemeClr val="accent6"/>
                </a:solidFill>
                <a:latin typeface="Mongolian Baiti"/>
                <a:cs typeface="Segoe UI"/>
              </a:rPr>
              <a:t>Poverty rates in Nigeria per region, 1980-2010.​</a:t>
            </a:r>
          </a:p>
          <a:p>
            <a:r>
              <a:rPr lang="de-DE" sz="1600">
                <a:latin typeface="Mongolian Baiti"/>
                <a:cs typeface="Segoe UI"/>
              </a:rPr>
              <a:t>Source: Households surveys of Nigeria (NBS), Center for Global Development,  study by.Zuhumnan Dapel </a:t>
            </a:r>
          </a:p>
        </p:txBody>
      </p:sp>
    </p:spTree>
    <p:extLst>
      <p:ext uri="{BB962C8B-B14F-4D97-AF65-F5344CB8AC3E}">
        <p14:creationId xmlns:p14="http://schemas.microsoft.com/office/powerpoint/2010/main" val="3081801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946931" y="892015"/>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dirty="0">
                  <a:solidFill>
                    <a:schemeClr val="tx2"/>
                  </a:solidFill>
                  <a:latin typeface="Montserrat"/>
                </a:rPr>
                <a:t>POLITICAL GEOGRAPHY</a:t>
              </a:r>
              <a:endParaRPr lang="en-US" dirty="0">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966700" cy="338554"/>
            </a:xfrm>
            <a:prstGeom prst="rect">
              <a:avLst/>
            </a:prstGeom>
            <a:noFill/>
          </p:spPr>
          <p:txBody>
            <a:bodyPr wrap="none" lIns="91440" tIns="45720" rIns="91440" bIns="45720" rtlCol="0" anchor="t">
              <a:spAutoFit/>
            </a:bodyPr>
            <a:lstStyle/>
            <a:p>
              <a:r>
                <a:rPr lang="en-US" sz="1600" spc="1200">
                  <a:latin typeface="Montserrat"/>
                </a:rPr>
                <a:t>Nigeria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1025233" y="4107306"/>
            <a:ext cx="16533939" cy="10125849"/>
          </a:xfrm>
          <a:prstGeom prst="rect">
            <a:avLst/>
          </a:prstGeom>
          <a:noFill/>
        </p:spPr>
        <p:txBody>
          <a:bodyPr wrap="square" lIns="91440" tIns="45720" rIns="91440" bIns="45720" rtlCol="0" anchor="t">
            <a:spAutoFit/>
          </a:bodyPr>
          <a:lstStyle/>
          <a:p>
            <a:pPr algn="just"/>
            <a:endParaRPr lang="en-US" sz="2000">
              <a:ea typeface="+mn-lt"/>
              <a:cs typeface="+mn-lt"/>
            </a:endParaRPr>
          </a:p>
          <a:p>
            <a:pPr algn="just"/>
            <a:r>
              <a:rPr lang="en-US" u="sng">
                <a:ea typeface="+mn-lt"/>
                <a:cs typeface="+mn-lt"/>
              </a:rPr>
              <a:t>Ethnic divisions of colonial Nigeria and Party formation in the 1950s and 1960s</a:t>
            </a:r>
          </a:p>
          <a:p>
            <a:pPr marL="913765" lvl="1" algn="just"/>
            <a:r>
              <a:rPr lang="en-US" sz="2800" i="1">
                <a:ea typeface="+mn-lt"/>
                <a:cs typeface="+mn-lt"/>
              </a:rPr>
              <a:t>- Link to the Colonoial Economy</a:t>
            </a:r>
            <a:endParaRPr lang="en-US" sz="2800" i="1" u="sng">
              <a:ea typeface="+mn-lt"/>
              <a:cs typeface="+mn-lt"/>
            </a:endParaRPr>
          </a:p>
          <a:p>
            <a:pPr algn="just"/>
            <a:endParaRPr lang="en-US" sz="2400">
              <a:ea typeface="+mn-lt"/>
              <a:cs typeface="+mn-lt"/>
            </a:endParaRPr>
          </a:p>
          <a:p>
            <a:pPr marL="342900" indent="-342900" algn="just">
              <a:buFont typeface="Arial"/>
              <a:buChar char="•"/>
            </a:pPr>
            <a:r>
              <a:rPr lang="en-US" sz="2800">
                <a:ea typeface="+mn-lt"/>
                <a:cs typeface="+mn-lt"/>
              </a:rPr>
              <a:t>South-eastern Region : 'Igbo's' National Council of Nigeria and the Cameroons (NCNC)</a:t>
            </a:r>
          </a:p>
          <a:p>
            <a:pPr algn="just"/>
            <a:endParaRPr lang="en-US" sz="2800">
              <a:ea typeface="+mn-lt"/>
              <a:cs typeface="+mn-lt"/>
            </a:endParaRPr>
          </a:p>
          <a:p>
            <a:pPr marL="342900" indent="-342900" algn="just">
              <a:buFont typeface="Arial"/>
              <a:buChar char="•"/>
            </a:pPr>
            <a:r>
              <a:rPr lang="en-US" sz="2800">
                <a:ea typeface="+mn-lt"/>
                <a:cs typeface="+mn-lt"/>
              </a:rPr>
              <a:t>South- western Region:   'Yoruba's' Action Group (AG)</a:t>
            </a:r>
          </a:p>
          <a:p>
            <a:pPr marL="342900" indent="-342900" algn="just">
              <a:buFont typeface="Arial"/>
              <a:buChar char="•"/>
            </a:pPr>
            <a:endParaRPr lang="en-US" sz="2800">
              <a:ea typeface="+mn-lt"/>
              <a:cs typeface="+mn-lt"/>
            </a:endParaRPr>
          </a:p>
          <a:p>
            <a:pPr marL="342900" indent="-342900" algn="just">
              <a:buFont typeface="Arial"/>
              <a:buChar char="•"/>
            </a:pPr>
            <a:r>
              <a:rPr lang="en-US" sz="2800">
                <a:ea typeface="+mn-lt"/>
                <a:cs typeface="+mn-lt"/>
              </a:rPr>
              <a:t>Northern Region: Hausa-Fulani Northern people's Congress (NPC) </a:t>
            </a:r>
          </a:p>
          <a:p>
            <a:pPr marL="342900" indent="-342900" algn="just">
              <a:buFont typeface="Arial"/>
              <a:buChar char="•"/>
            </a:pPr>
            <a:endParaRPr lang="en-US" sz="2800">
              <a:ea typeface="+mn-lt"/>
              <a:cs typeface="+mn-lt"/>
            </a:endParaRPr>
          </a:p>
          <a:p>
            <a:pPr marL="342900" indent="-342900" algn="just">
              <a:buFont typeface="Arial"/>
              <a:buChar char="•"/>
            </a:pPr>
            <a:r>
              <a:rPr lang="en-US" sz="2800">
                <a:ea typeface="+mn-lt"/>
                <a:cs typeface="+mn-lt"/>
              </a:rPr>
              <a:t>Each region was largely self-governing:  own constitution, government, legislature, civil service and judiciary. </a:t>
            </a:r>
            <a:endParaRPr lang="en-US" sz="2800">
              <a:cs typeface="Calibri" panose="020F0502020204030204"/>
            </a:endParaRPr>
          </a:p>
          <a:p>
            <a:pPr marL="342900" indent="-342900" algn="just">
              <a:buFont typeface="Arial"/>
              <a:buChar char="•"/>
            </a:pPr>
            <a:endParaRPr lang="en-US" sz="2800">
              <a:ea typeface="+mn-lt"/>
              <a:cs typeface="+mn-lt"/>
            </a:endParaRPr>
          </a:p>
          <a:p>
            <a:pPr algn="just">
              <a:buFont typeface="Arial"/>
              <a:buChar char="•"/>
            </a:pPr>
            <a:r>
              <a:rPr lang="en-US" sz="2800">
                <a:ea typeface="+mn-lt"/>
                <a:cs typeface="+mn-lt"/>
              </a:rPr>
              <a:t>  Relations between them &amp; public policy deemed of national importance (e.g defence) where dealt with by the federal government and the Nigerian parliament</a:t>
            </a:r>
            <a:endParaRPr lang="en-US">
              <a:cs typeface="Calibri" panose="020F0502020204030204"/>
            </a:endParaRPr>
          </a:p>
          <a:p>
            <a:pPr marL="342900" indent="-342900" algn="just">
              <a:buFont typeface="Arial"/>
              <a:buChar char="•"/>
            </a:pPr>
            <a:endParaRPr lang="en-US" sz="2800">
              <a:ea typeface="+mn-lt"/>
              <a:cs typeface="+mn-lt"/>
            </a:endParaRPr>
          </a:p>
          <a:p>
            <a:pPr algn="just">
              <a:buFont typeface="Arial"/>
              <a:buChar char="•"/>
            </a:pPr>
            <a:endParaRPr lang="en-US" sz="2800">
              <a:ea typeface="+mn-lt"/>
              <a:cs typeface="+mn-lt"/>
            </a:endParaRPr>
          </a:p>
          <a:p>
            <a:pPr marL="342900" indent="-342900" algn="just">
              <a:buFont typeface="Arial"/>
              <a:buChar char="•"/>
            </a:pPr>
            <a:endParaRPr lang="en-US" sz="2400">
              <a:ea typeface="+mn-lt"/>
              <a:cs typeface="+mn-lt"/>
            </a:endParaRPr>
          </a:p>
          <a:p>
            <a:pPr marL="342900" indent="-342900" algn="just">
              <a:buFont typeface="Arial"/>
              <a:buChar char="•"/>
            </a:pPr>
            <a:endParaRPr lang="en-US" sz="2400">
              <a:ea typeface="+mn-lt"/>
              <a:cs typeface="+mn-lt"/>
            </a:endParaRPr>
          </a:p>
          <a:p>
            <a:pPr marL="2741930" lvl="2" algn="just"/>
            <a:endParaRPr lang="en-US" sz="2400">
              <a:ea typeface="+mn-lt"/>
              <a:cs typeface="+mn-lt"/>
            </a:endParaRPr>
          </a:p>
          <a:p>
            <a:pPr marL="913765" lvl="1" algn="just">
              <a:buFont typeface="Arial"/>
              <a:buChar char="•"/>
            </a:pPr>
            <a:endParaRPr lang="en-US" sz="2400">
              <a:ea typeface="+mn-lt"/>
              <a:cs typeface="+mn-lt"/>
            </a:endParaRPr>
          </a:p>
          <a:p>
            <a:pPr marL="913765" lvl="1" algn="just"/>
            <a:br>
              <a:rPr lang="en-US" sz="2400">
                <a:ea typeface="+mn-lt"/>
                <a:cs typeface="+mn-lt"/>
              </a:rPr>
            </a:br>
            <a:endParaRPr lang="en-US" sz="2400">
              <a:ea typeface="+mn-lt"/>
              <a:cs typeface="+mn-lt"/>
            </a:endParaRPr>
          </a:p>
          <a:p>
            <a:pPr algn="just">
              <a:buFont typeface="Arial"/>
              <a:buChar char="•"/>
            </a:pPr>
            <a:endParaRPr lang="en-US" sz="2000">
              <a:ea typeface="+mn-lt"/>
              <a:cs typeface="+mn-lt"/>
            </a:endParaRPr>
          </a:p>
          <a:p>
            <a:pPr algn="just">
              <a:buFont typeface="Arial"/>
              <a:buChar char="•"/>
            </a:pPr>
            <a:endParaRPr lang="en-US">
              <a:cs typeface="Calibri" panose="020F0502020204030204"/>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912685" y="2640252"/>
            <a:ext cx="9385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Politcal Party Formation </a:t>
            </a:r>
            <a:endParaRPr lang="en-US">
              <a:solidFill>
                <a:schemeClr val="tx2"/>
              </a:solidFill>
            </a:endParaRP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1024182" y="3362724"/>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9" descr="Map&#10;&#10;Description automatically generated">
            <a:extLst>
              <a:ext uri="{FF2B5EF4-FFF2-40B4-BE49-F238E27FC236}">
                <a16:creationId xmlns:a16="http://schemas.microsoft.com/office/drawing/2014/main" id="{80DBD01A-E67F-4252-B54B-2CCB4EF21B3D}"/>
              </a:ext>
            </a:extLst>
          </p:cNvPr>
          <p:cNvPicPr>
            <a:picLocks noChangeAspect="1"/>
          </p:cNvPicPr>
          <p:nvPr/>
        </p:nvPicPr>
        <p:blipFill>
          <a:blip r:embed="rId3"/>
          <a:stretch>
            <a:fillRect/>
          </a:stretch>
        </p:blipFill>
        <p:spPr>
          <a:xfrm>
            <a:off x="17521328" y="3775683"/>
            <a:ext cx="6528315" cy="5578861"/>
          </a:xfrm>
          <a:prstGeom prst="rect">
            <a:avLst/>
          </a:prstGeom>
        </p:spPr>
      </p:pic>
    </p:spTree>
    <p:extLst>
      <p:ext uri="{BB962C8B-B14F-4D97-AF65-F5344CB8AC3E}">
        <p14:creationId xmlns:p14="http://schemas.microsoft.com/office/powerpoint/2010/main" val="289125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946931" y="892015"/>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966700" cy="338554"/>
            </a:xfrm>
            <a:prstGeom prst="rect">
              <a:avLst/>
            </a:prstGeom>
            <a:noFill/>
          </p:spPr>
          <p:txBody>
            <a:bodyPr wrap="none" lIns="91440" tIns="45720" rIns="91440" bIns="45720" rtlCol="0" anchor="t">
              <a:spAutoFit/>
            </a:bodyPr>
            <a:lstStyle/>
            <a:p>
              <a:r>
                <a:rPr lang="en-US" sz="1600" spc="1200">
                  <a:latin typeface="Montserrat"/>
                </a:rPr>
                <a:t>Nigeria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985422" y="3298142"/>
            <a:ext cx="16533939" cy="13511391"/>
          </a:xfrm>
          <a:prstGeom prst="rect">
            <a:avLst/>
          </a:prstGeom>
          <a:noFill/>
        </p:spPr>
        <p:txBody>
          <a:bodyPr wrap="square" lIns="91440" tIns="45720" rIns="91440" bIns="45720" rtlCol="0" anchor="t">
            <a:spAutoFit/>
          </a:bodyPr>
          <a:lstStyle/>
          <a:p>
            <a:pPr algn="just"/>
            <a:endParaRPr lang="en-US" sz="2000">
              <a:ea typeface="+mn-lt"/>
              <a:cs typeface="+mn-lt"/>
            </a:endParaRPr>
          </a:p>
          <a:p>
            <a:pPr algn="just"/>
            <a:endParaRPr lang="en-US" sz="2400">
              <a:ea typeface="+mn-lt"/>
              <a:cs typeface="+mn-lt"/>
            </a:endParaRPr>
          </a:p>
          <a:p>
            <a:pPr algn="just"/>
            <a:r>
              <a:rPr lang="en-US" u="sng">
                <a:ea typeface="+mn-lt"/>
                <a:cs typeface="+mn-lt"/>
              </a:rPr>
              <a:t>Problems arising from Regional Division</a:t>
            </a:r>
          </a:p>
          <a:p>
            <a:pPr marL="342900" indent="-342900" algn="just">
              <a:buFont typeface="Arial"/>
              <a:buChar char="•"/>
            </a:pPr>
            <a:endParaRPr lang="en-US" sz="2800">
              <a:ea typeface="+mn-lt"/>
              <a:cs typeface="+mn-lt"/>
            </a:endParaRPr>
          </a:p>
          <a:p>
            <a:pPr marL="913765" lvl="1" algn="just"/>
            <a:r>
              <a:rPr lang="en-US" sz="2800">
                <a:ea typeface="+mn-lt"/>
                <a:cs typeface="+mn-lt"/>
              </a:rPr>
              <a:t>A) Ignored the smaller ethnic groups whose combined members numbered many millions </a:t>
            </a:r>
          </a:p>
          <a:p>
            <a:pPr marL="913765" lvl="1" algn="just"/>
            <a:endParaRPr lang="en-US" sz="2800">
              <a:ea typeface="+mn-lt"/>
              <a:cs typeface="+mn-lt"/>
            </a:endParaRPr>
          </a:p>
          <a:p>
            <a:pPr marL="913765" lvl="1" algn="just"/>
            <a:r>
              <a:rPr lang="en-US" sz="2800">
                <a:ea typeface="+mn-lt"/>
                <a:cs typeface="+mn-lt"/>
              </a:rPr>
              <a:t>B) Unequal distribution of the country’s population between the three regions:</a:t>
            </a:r>
          </a:p>
          <a:p>
            <a:pPr marL="2171065" lvl="2" indent="-342900" algn="just">
              <a:buFont typeface="Arial"/>
              <a:buChar char="•"/>
            </a:pPr>
            <a:r>
              <a:rPr lang="en-US" sz="2800">
                <a:ea typeface="+mn-lt"/>
                <a:cs typeface="+mn-lt"/>
              </a:rPr>
              <a:t>Over half of Nigerian population lived in the North</a:t>
            </a:r>
          </a:p>
          <a:p>
            <a:pPr marL="2741930" lvl="2" algn="just"/>
            <a:r>
              <a:rPr lang="en-US" sz="2800">
                <a:ea typeface="+mn-lt"/>
                <a:cs typeface="+mn-lt"/>
              </a:rPr>
              <a:t>--&gt;  North received the greatest share of the national revenue and elected more representatives </a:t>
            </a:r>
          </a:p>
          <a:p>
            <a:pPr marL="2741930" lvl="2" algn="just"/>
            <a:r>
              <a:rPr lang="en-US" sz="2800">
                <a:ea typeface="+mn-lt"/>
                <a:cs typeface="+mn-lt"/>
              </a:rPr>
              <a:t>to the federal parliament than both the west and east </a:t>
            </a:r>
            <a:endParaRPr lang="en-US" sz="2800">
              <a:cs typeface="Calibri"/>
            </a:endParaRPr>
          </a:p>
          <a:p>
            <a:pPr marL="2741930" lvl="2" algn="just"/>
            <a:endParaRPr lang="en-US" sz="2800">
              <a:cs typeface="Calibri"/>
            </a:endParaRPr>
          </a:p>
          <a:p>
            <a:pPr marL="913765" algn="just"/>
            <a:r>
              <a:rPr lang="en-US" sz="2800">
                <a:ea typeface="+mn-lt"/>
                <a:cs typeface="+mn-lt"/>
              </a:rPr>
              <a:t>C) Each party relied heavily on the support it received from the voters of one particular region for its </a:t>
            </a:r>
          </a:p>
          <a:p>
            <a:pPr marL="913765" algn="just"/>
            <a:r>
              <a:rPr lang="en-US" sz="2800">
                <a:ea typeface="+mn-lt"/>
                <a:cs typeface="+mn-lt"/>
              </a:rPr>
              <a:t>electoral success and broader political influence</a:t>
            </a:r>
            <a:endParaRPr lang="en-US" sz="2800">
              <a:cs typeface="Calibri"/>
            </a:endParaRPr>
          </a:p>
          <a:p>
            <a:pPr marL="1827530" lvl="1" algn="just"/>
            <a:r>
              <a:rPr lang="en-US" sz="2800">
                <a:ea typeface="+mn-lt"/>
                <a:cs typeface="+mn-lt"/>
              </a:rPr>
              <a:t>--&gt; None had truly national appeal. </a:t>
            </a:r>
          </a:p>
          <a:p>
            <a:pPr marL="1827530" lvl="1" algn="just"/>
            <a:endParaRPr lang="en-US" sz="2800">
              <a:ea typeface="+mn-lt"/>
              <a:cs typeface="+mn-lt"/>
            </a:endParaRPr>
          </a:p>
          <a:p>
            <a:pPr marL="628015" lvl="1" algn="just"/>
            <a:r>
              <a:rPr lang="en-US" sz="2800">
                <a:ea typeface="+mn-lt"/>
                <a:cs typeface="+mn-lt"/>
              </a:rPr>
              <a:t>--&gt; (Amplified by 1960 consitution)</a:t>
            </a:r>
          </a:p>
          <a:p>
            <a:pPr marL="628015" lvl="1" algn="just"/>
            <a:r>
              <a:rPr lang="en-US" sz="2800">
                <a:ea typeface="+mn-lt"/>
                <a:cs typeface="+mn-lt"/>
              </a:rPr>
              <a:t>--&gt; (Conflict over consenus acccounts)</a:t>
            </a:r>
            <a:endParaRPr lang="en-US" sz="2800">
              <a:cs typeface="Calibri" panose="020F0502020204030204"/>
            </a:endParaRPr>
          </a:p>
          <a:p>
            <a:pPr marL="1827530" lvl="1" algn="just"/>
            <a:endParaRPr lang="en-US" sz="2800">
              <a:ea typeface="+mn-lt"/>
              <a:cs typeface="+mn-lt"/>
            </a:endParaRPr>
          </a:p>
          <a:p>
            <a:pPr marL="1827530" lvl="1" algn="just"/>
            <a:r>
              <a:rPr lang="en-US" sz="2800">
                <a:ea typeface="+mn-lt"/>
                <a:cs typeface="+mn-lt"/>
              </a:rPr>
              <a:t>--&gt; First Coup d'etat in 1966 by Igbo officials after 1964 win of the NNA (Nigerian National Allaince (Coaliation of NPC and southen parties)</a:t>
            </a:r>
          </a:p>
          <a:p>
            <a:pPr marL="1827530" lvl="1" algn="just"/>
            <a:r>
              <a:rPr lang="en-US" sz="2800">
                <a:ea typeface="+mn-lt"/>
                <a:cs typeface="+mn-lt"/>
              </a:rPr>
              <a:t>--&gt; Lead to its civil War</a:t>
            </a:r>
          </a:p>
          <a:p>
            <a:pPr marL="1827530" lvl="1" algn="just"/>
            <a:endParaRPr lang="en-US" sz="2400">
              <a:ea typeface="+mn-lt"/>
              <a:cs typeface="+mn-lt"/>
            </a:endParaRPr>
          </a:p>
          <a:p>
            <a:pPr marL="1827530" lvl="1" algn="just"/>
            <a:endParaRPr lang="en-US" sz="2400">
              <a:solidFill>
                <a:srgbClr val="999999"/>
              </a:solidFill>
              <a:highlight>
                <a:srgbClr val="00FF00"/>
              </a:highlight>
              <a:ea typeface="+mn-lt"/>
              <a:cs typeface="+mn-lt"/>
            </a:endParaRPr>
          </a:p>
          <a:p>
            <a:pPr marL="2741930" lvl="2" algn="just"/>
            <a:endParaRPr lang="en-US" sz="2400">
              <a:ea typeface="+mn-lt"/>
              <a:cs typeface="+mn-lt"/>
            </a:endParaRPr>
          </a:p>
          <a:p>
            <a:pPr marL="913765" lvl="1" algn="just">
              <a:buFont typeface="Arial"/>
              <a:buChar char="•"/>
            </a:pPr>
            <a:endParaRPr lang="en-US" sz="2400">
              <a:ea typeface="+mn-lt"/>
              <a:cs typeface="+mn-lt"/>
            </a:endParaRPr>
          </a:p>
          <a:p>
            <a:pPr marL="913765" lvl="1" algn="just"/>
            <a:br>
              <a:rPr lang="en-US" sz="2400">
                <a:ea typeface="+mn-lt"/>
                <a:cs typeface="+mn-lt"/>
              </a:rPr>
            </a:br>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marL="342900" indent="-342900" algn="just">
              <a:buFont typeface="Arial"/>
              <a:buChar char="•"/>
            </a:pPr>
            <a:endParaRPr lang="en-US" sz="2400">
              <a:ea typeface="+mn-lt"/>
              <a:cs typeface="+mn-lt"/>
            </a:endParaRPr>
          </a:p>
          <a:p>
            <a:pPr marL="342900" indent="-342900" algn="just">
              <a:buFont typeface="Arial"/>
              <a:buChar char="•"/>
            </a:pPr>
            <a:endParaRPr lang="en-US" sz="2400">
              <a:cs typeface="Calibri" panose="020F0502020204030204"/>
            </a:endParaRPr>
          </a:p>
          <a:p>
            <a:pPr algn="just">
              <a:buFont typeface="Arial"/>
              <a:buChar char="•"/>
            </a:pPr>
            <a:endParaRPr lang="en-US" sz="2000">
              <a:latin typeface="Calibri"/>
              <a:ea typeface="Lato Light" charset="0"/>
              <a:cs typeface="Calibri"/>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912685" y="2640252"/>
            <a:ext cx="9385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dirty="0">
                <a:solidFill>
                  <a:schemeClr val="tx2"/>
                </a:solidFill>
                <a:latin typeface="Montserrat"/>
              </a:rPr>
              <a:t>Political Party Formation </a:t>
            </a:r>
            <a:endParaRPr lang="en-US" dirty="0">
              <a:solidFill>
                <a:schemeClr val="tx2"/>
              </a:solidFill>
            </a:endParaRP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1024182" y="3362724"/>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9" descr="Map&#10;&#10;Description automatically generated">
            <a:extLst>
              <a:ext uri="{FF2B5EF4-FFF2-40B4-BE49-F238E27FC236}">
                <a16:creationId xmlns:a16="http://schemas.microsoft.com/office/drawing/2014/main" id="{CBED5016-5EB3-4C42-8F00-B5A317FE77AC}"/>
              </a:ext>
            </a:extLst>
          </p:cNvPr>
          <p:cNvPicPr>
            <a:picLocks noChangeAspect="1"/>
          </p:cNvPicPr>
          <p:nvPr/>
        </p:nvPicPr>
        <p:blipFill>
          <a:blip r:embed="rId3"/>
          <a:stretch>
            <a:fillRect/>
          </a:stretch>
        </p:blipFill>
        <p:spPr>
          <a:xfrm>
            <a:off x="17707113" y="-4839"/>
            <a:ext cx="6528315" cy="5578861"/>
          </a:xfrm>
          <a:prstGeom prst="rect">
            <a:avLst/>
          </a:prstGeom>
        </p:spPr>
      </p:pic>
      <p:pic>
        <p:nvPicPr>
          <p:cNvPr id="4" name="Picture 9" descr="Map&#10;&#10;Description automatically generated">
            <a:extLst>
              <a:ext uri="{FF2B5EF4-FFF2-40B4-BE49-F238E27FC236}">
                <a16:creationId xmlns:a16="http://schemas.microsoft.com/office/drawing/2014/main" id="{52E0FE86-576B-48F8-AF46-B6E93387A3F8}"/>
              </a:ext>
            </a:extLst>
          </p:cNvPr>
          <p:cNvPicPr>
            <a:picLocks noChangeAspect="1"/>
          </p:cNvPicPr>
          <p:nvPr/>
        </p:nvPicPr>
        <p:blipFill>
          <a:blip r:embed="rId4"/>
          <a:stretch>
            <a:fillRect/>
          </a:stretch>
        </p:blipFill>
        <p:spPr>
          <a:xfrm>
            <a:off x="17534818" y="5561579"/>
            <a:ext cx="6818309" cy="8230463"/>
          </a:xfrm>
          <a:prstGeom prst="rect">
            <a:avLst/>
          </a:prstGeom>
        </p:spPr>
      </p:pic>
    </p:spTree>
    <p:extLst>
      <p:ext uri="{BB962C8B-B14F-4D97-AF65-F5344CB8AC3E}">
        <p14:creationId xmlns:p14="http://schemas.microsoft.com/office/powerpoint/2010/main" val="142890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5351B5-8230-A543-8C6C-345858F7B3BB}"/>
              </a:ext>
            </a:extLst>
          </p:cNvPr>
          <p:cNvGrpSpPr/>
          <p:nvPr/>
        </p:nvGrpSpPr>
        <p:grpSpPr>
          <a:xfrm>
            <a:off x="946931" y="494065"/>
            <a:ext cx="10135316" cy="1383468"/>
            <a:chOff x="4212267" y="1407238"/>
            <a:chExt cx="5282215" cy="1383468"/>
          </a:xfrm>
        </p:grpSpPr>
        <p:sp>
          <p:nvSpPr>
            <p:cNvPr id="7" name="TextBox 6">
              <a:extLst>
                <a:ext uri="{FF2B5EF4-FFF2-40B4-BE49-F238E27FC236}">
                  <a16:creationId xmlns:a16="http://schemas.microsoft.com/office/drawing/2014/main" id="{E95DF2B3-6B4D-5143-8267-00A296619D6D}"/>
                </a:ext>
              </a:extLst>
            </p:cNvPr>
            <p:cNvSpPr txBox="1"/>
            <p:nvPr/>
          </p:nvSpPr>
          <p:spPr>
            <a:xfrm>
              <a:off x="4212268" y="1867376"/>
              <a:ext cx="5282214" cy="923330"/>
            </a:xfrm>
            <a:prstGeom prst="rect">
              <a:avLst/>
            </a:prstGeom>
            <a:noFill/>
          </p:spPr>
          <p:txBody>
            <a:bodyPr wrap="square" lIns="91440" tIns="45720" rIns="91440" bIns="45720" rtlCol="0" anchor="t">
              <a:spAutoFit/>
            </a:bodyPr>
            <a:lstStyle/>
            <a:p>
              <a:r>
                <a:rPr lang="en-US" sz="5400" b="1" spc="600">
                  <a:solidFill>
                    <a:schemeClr val="tx2"/>
                  </a:solidFill>
                  <a:latin typeface="Montserrat"/>
                </a:rPr>
                <a:t>POLITICAL GEOGRAPHY</a:t>
              </a:r>
              <a:endParaRPr lang="en-US">
                <a:solidFill>
                  <a:schemeClr val="tx2"/>
                </a:solidFill>
              </a:endParaRPr>
            </a:p>
          </p:txBody>
        </p:sp>
        <p:sp>
          <p:nvSpPr>
            <p:cNvPr id="8" name="TextBox 7">
              <a:extLst>
                <a:ext uri="{FF2B5EF4-FFF2-40B4-BE49-F238E27FC236}">
                  <a16:creationId xmlns:a16="http://schemas.microsoft.com/office/drawing/2014/main" id="{87FF75D3-0D5D-4543-A2D8-EB6BDEFFFAAD}"/>
                </a:ext>
              </a:extLst>
            </p:cNvPr>
            <p:cNvSpPr txBox="1"/>
            <p:nvPr/>
          </p:nvSpPr>
          <p:spPr>
            <a:xfrm>
              <a:off x="4212267" y="1407238"/>
              <a:ext cx="966700" cy="338554"/>
            </a:xfrm>
            <a:prstGeom prst="rect">
              <a:avLst/>
            </a:prstGeom>
            <a:noFill/>
          </p:spPr>
          <p:txBody>
            <a:bodyPr wrap="none" lIns="91440" tIns="45720" rIns="91440" bIns="45720" rtlCol="0" anchor="t">
              <a:spAutoFit/>
            </a:bodyPr>
            <a:lstStyle/>
            <a:p>
              <a:r>
                <a:rPr lang="en-US" sz="1600" spc="1200">
                  <a:latin typeface="Montserrat"/>
                </a:rPr>
                <a:t>Nigeria</a:t>
              </a:r>
              <a:endParaRPr lang="en-US"/>
            </a:p>
          </p:txBody>
        </p:sp>
      </p:grpSp>
      <p:sp>
        <p:nvSpPr>
          <p:cNvPr id="9" name="TextBox 8">
            <a:extLst>
              <a:ext uri="{FF2B5EF4-FFF2-40B4-BE49-F238E27FC236}">
                <a16:creationId xmlns:a16="http://schemas.microsoft.com/office/drawing/2014/main" id="{BC7D296A-3AAF-144A-8EFB-6D26BB992B87}"/>
              </a:ext>
            </a:extLst>
          </p:cNvPr>
          <p:cNvSpPr txBox="1"/>
          <p:nvPr/>
        </p:nvSpPr>
        <p:spPr>
          <a:xfrm>
            <a:off x="865989" y="2608362"/>
            <a:ext cx="20435424" cy="12834283"/>
          </a:xfrm>
          <a:prstGeom prst="rect">
            <a:avLst/>
          </a:prstGeom>
          <a:noFill/>
        </p:spPr>
        <p:txBody>
          <a:bodyPr wrap="square" lIns="91440" tIns="45720" rIns="91440" bIns="45720" rtlCol="0" anchor="t">
            <a:spAutoFit/>
          </a:bodyPr>
          <a:lstStyle/>
          <a:p>
            <a:pPr algn="just"/>
            <a:r>
              <a:rPr lang="en-US" u="sng">
                <a:ea typeface="+mn-lt"/>
                <a:cs typeface="+mn-lt"/>
              </a:rPr>
              <a:t>Underlying Economic Reasons for poltical conflicts</a:t>
            </a:r>
          </a:p>
          <a:p>
            <a:pPr marL="913765" lvl="1" algn="just"/>
            <a:r>
              <a:rPr lang="en-US" sz="2800" i="1">
                <a:ea typeface="+mn-lt"/>
                <a:cs typeface="+mn-lt"/>
              </a:rPr>
              <a:t>- Link to Economic Geography</a:t>
            </a:r>
            <a:endParaRPr lang="en-US" sz="2800" i="1" u="sng">
              <a:ea typeface="+mn-lt"/>
              <a:cs typeface="+mn-lt"/>
            </a:endParaRPr>
          </a:p>
          <a:p>
            <a:pPr marL="913765" lvl="1" algn="just">
              <a:buFont typeface="Arial"/>
              <a:buChar char="•"/>
            </a:pPr>
            <a:endParaRPr lang="en-US" sz="2400">
              <a:ea typeface="+mn-lt"/>
              <a:cs typeface="+mn-lt"/>
            </a:endParaRPr>
          </a:p>
          <a:p>
            <a:pPr marL="913765" lvl="1" algn="just"/>
            <a:r>
              <a:rPr lang="en-US" sz="2400" b="1">
                <a:ea typeface="+mn-lt"/>
                <a:cs typeface="+mn-lt"/>
              </a:rPr>
              <a:t>Oil Discovery effects on poltical geography</a:t>
            </a:r>
          </a:p>
          <a:p>
            <a:pPr marL="913765" lvl="1" algn="just"/>
            <a:endParaRPr lang="en-US" sz="2400">
              <a:ea typeface="+mn-lt"/>
              <a:cs typeface="+mn-lt"/>
            </a:endParaRPr>
          </a:p>
          <a:p>
            <a:pPr marL="913765" lvl="1" algn="just"/>
            <a:r>
              <a:rPr lang="en-US" sz="2400">
                <a:ea typeface="+mn-lt"/>
                <a:cs typeface="+mn-lt"/>
              </a:rPr>
              <a:t>Concern for local demands at federal level became undermined as the potential profits were viewed as the securing financial viability for a future independent Nigeria</a:t>
            </a:r>
            <a:endParaRPr lang="en-US">
              <a:cs typeface="Calibri" panose="020F0502020204030204"/>
            </a:endParaRPr>
          </a:p>
          <a:p>
            <a:pPr marL="913765" lvl="1" algn="just"/>
            <a:endParaRPr lang="en-US" sz="2400">
              <a:ea typeface="+mn-lt"/>
              <a:cs typeface="+mn-lt"/>
            </a:endParaRPr>
          </a:p>
          <a:p>
            <a:pPr marL="913765" lvl="1" algn="just"/>
            <a:r>
              <a:rPr lang="en-US" sz="2400">
                <a:ea typeface="+mn-lt"/>
                <a:cs typeface="+mn-lt"/>
              </a:rPr>
              <a:t>--&gt; Oil  subordinated local interests when they clashed with national interests (Southern Parties tried to raise notion of appeal which included policy reform which would retain profits and decsion making power in the region of oil exploration)</a:t>
            </a:r>
          </a:p>
          <a:p>
            <a:pPr marL="913765" lvl="1" algn="just"/>
            <a:endParaRPr lang="en-US" sz="2400">
              <a:ea typeface="+mn-lt"/>
              <a:cs typeface="+mn-lt"/>
            </a:endParaRPr>
          </a:p>
          <a:p>
            <a:pPr marL="913765" lvl="1" algn="just"/>
            <a:r>
              <a:rPr lang="en-US" sz="2400">
                <a:ea typeface="+mn-lt"/>
                <a:cs typeface="+mn-lt"/>
              </a:rPr>
              <a:t>The rapid growth in importance of this industry has been accompanied by a decline in official interest in the rest of the economy.</a:t>
            </a:r>
            <a:endParaRPr lang="en-US">
              <a:ea typeface="+mn-lt"/>
              <a:cs typeface="+mn-lt"/>
            </a:endParaRPr>
          </a:p>
          <a:p>
            <a:pPr marL="913765" lvl="1" algn="just"/>
            <a:endParaRPr lang="en-US" sz="2400">
              <a:ea typeface="+mn-lt"/>
              <a:cs typeface="+mn-lt"/>
            </a:endParaRPr>
          </a:p>
          <a:p>
            <a:pPr marL="913765" lvl="1" algn="just"/>
            <a:r>
              <a:rPr lang="en-US" sz="2400">
                <a:ea typeface="+mn-lt"/>
                <a:cs typeface="+mn-lt"/>
              </a:rPr>
              <a:t>--&gt; Oil profits where then used for politcal patronage turning Nigeria into a Spigot Economy </a:t>
            </a:r>
          </a:p>
          <a:p>
            <a:pPr marL="913765" lvl="1" algn="just"/>
            <a:endParaRPr lang="en-US" sz="2400">
              <a:ea typeface="+mn-lt"/>
              <a:cs typeface="+mn-lt"/>
            </a:endParaRPr>
          </a:p>
          <a:p>
            <a:pPr marL="913765" lvl="1" algn="just"/>
            <a:r>
              <a:rPr lang="en-US" sz="2400">
                <a:ea typeface="+mn-lt"/>
                <a:cs typeface="+mn-lt"/>
              </a:rPr>
              <a:t>Capital was not used to reinvest into other industries or industrilsation efforts (e.g oil manufracturing) </a:t>
            </a:r>
            <a:endParaRPr lang="en-US">
              <a:ea typeface="+mn-lt"/>
              <a:cs typeface="+mn-lt"/>
            </a:endParaRPr>
          </a:p>
          <a:p>
            <a:pPr marL="913765" lvl="1" algn="just"/>
            <a:endParaRPr lang="en-US" sz="2400">
              <a:ea typeface="+mn-lt"/>
              <a:cs typeface="+mn-lt"/>
            </a:endParaRPr>
          </a:p>
          <a:p>
            <a:pPr marL="913765" lvl="1" algn="just"/>
            <a:r>
              <a:rPr lang="en-US" sz="2400">
                <a:ea typeface="+mn-lt"/>
                <a:cs typeface="+mn-lt"/>
              </a:rPr>
              <a:t>-&gt; has resulted in rising levels of unemployment and falling standards of living throughout much of the country</a:t>
            </a:r>
            <a:endParaRPr lang="en-US">
              <a:cs typeface="Calibri"/>
            </a:endParaRPr>
          </a:p>
          <a:p>
            <a:pPr marL="913765" lvl="1" algn="just"/>
            <a:endParaRPr lang="en-US" sz="2400">
              <a:ea typeface="+mn-lt"/>
              <a:cs typeface="+mn-lt"/>
            </a:endParaRPr>
          </a:p>
          <a:p>
            <a:pPr marL="913765" lvl="1" algn="just"/>
            <a:r>
              <a:rPr lang="en-US" sz="2400">
                <a:ea typeface="+mn-lt"/>
                <a:cs typeface="+mn-lt"/>
              </a:rPr>
              <a:t>--&gt; Oil was further needed to undermine Nigerias position as sub-regional and contiental superpower (post 1970</a:t>
            </a:r>
          </a:p>
          <a:p>
            <a:pPr marL="1828165" lvl="2" algn="just"/>
            <a:r>
              <a:rPr lang="en-US" sz="2400">
                <a:ea typeface="+mn-lt"/>
                <a:cs typeface="+mn-lt"/>
              </a:rPr>
              <a:t>--&gt; Diversifcation of foreign policy </a:t>
            </a:r>
          </a:p>
          <a:p>
            <a:pPr marL="2742565" lvl="3" algn="just"/>
            <a:r>
              <a:rPr lang="en-US" sz="2400">
                <a:ea typeface="+mn-lt"/>
                <a:cs typeface="+mn-lt"/>
              </a:rPr>
              <a:t>--&gt; From Pro Westernoutlook: </a:t>
            </a:r>
          </a:p>
          <a:p>
            <a:pPr marL="3656330" lvl="4" algn="just"/>
            <a:r>
              <a:rPr lang="en-US" sz="2400">
                <a:ea typeface="+mn-lt"/>
                <a:cs typeface="+mn-lt"/>
              </a:rPr>
              <a:t>-Capture of political power by a conservative and aristocratic power elite which interpreted international politics in moralistic</a:t>
            </a:r>
          </a:p>
          <a:p>
            <a:pPr marL="3656330" lvl="4" algn="just"/>
            <a:r>
              <a:rPr lang="en-US" sz="2400">
                <a:ea typeface="+mn-lt"/>
                <a:cs typeface="+mn-lt"/>
              </a:rPr>
              <a:t>-The colonial state, relations of production and accumulation, patterns of decision-making, institutions and values, were either fully preserved or slightly modified in the process of Nigerianisation</a:t>
            </a:r>
          </a:p>
          <a:p>
            <a:pPr marL="3656330" lvl="4" algn="just"/>
            <a:r>
              <a:rPr lang="en-US" sz="2400">
                <a:ea typeface="+mn-lt"/>
                <a:cs typeface="+mn-lt"/>
              </a:rPr>
              <a:t>-The domination of the economy by colonial capital later joined by other Euro- American interests remain</a:t>
            </a:r>
            <a:endParaRPr lang="en-US"/>
          </a:p>
          <a:p>
            <a:pPr marL="3656330" lvl="4" algn="just"/>
            <a:endParaRPr lang="en-US" sz="2400">
              <a:ea typeface="+mn-lt"/>
              <a:cs typeface="+mn-lt"/>
            </a:endParaRPr>
          </a:p>
          <a:p>
            <a:pPr marL="2742565" lvl="3" algn="just"/>
            <a:r>
              <a:rPr lang="en-US" sz="2400">
                <a:ea typeface="+mn-lt"/>
                <a:cs typeface="+mn-lt"/>
              </a:rPr>
              <a:t>--&gt; Oil and the revenues it brought to the government. This enabled the military rulers to rely more on their own resources, buy from whichever market they wished and upgrade themselves to the status of a sub-regional and continental supe</a:t>
            </a:r>
            <a:endParaRPr lang="en-US">
              <a:cs typeface="Calibri" panose="020F0502020204030204"/>
            </a:endParaRPr>
          </a:p>
          <a:p>
            <a:pPr marL="913765" lvl="1" algn="just"/>
            <a:br>
              <a:rPr lang="en-US" sz="2400">
                <a:ea typeface="+mn-lt"/>
                <a:cs typeface="+mn-lt"/>
              </a:rPr>
            </a:br>
            <a:endParaRPr lang="en-US" sz="2400">
              <a:ea typeface="+mn-lt"/>
              <a:cs typeface="+mn-lt"/>
            </a:endParaRPr>
          </a:p>
          <a:p>
            <a:pPr marL="913765" lvl="1" algn="just"/>
            <a:endParaRPr lang="en-US" sz="2400">
              <a:ea typeface="+mn-lt"/>
              <a:cs typeface="+mn-lt"/>
            </a:endParaRPr>
          </a:p>
          <a:p>
            <a:pPr marL="913765" lvl="1" algn="just"/>
            <a:endParaRPr lang="en-US" sz="2400">
              <a:ea typeface="+mn-lt"/>
              <a:cs typeface="+mn-lt"/>
            </a:endParaRPr>
          </a:p>
          <a:p>
            <a:pPr algn="just">
              <a:buFont typeface="Arial"/>
              <a:buChar char="•"/>
            </a:pPr>
            <a:endParaRPr lang="en-US" sz="2000">
              <a:ea typeface="+mn-lt"/>
              <a:cs typeface="+mn-lt"/>
            </a:endParaRPr>
          </a:p>
        </p:txBody>
      </p:sp>
      <p:pic>
        <p:nvPicPr>
          <p:cNvPr id="15" name="Picture 14" descr="Map&#10;&#10;Description automatically generated">
            <a:extLst>
              <a:ext uri="{FF2B5EF4-FFF2-40B4-BE49-F238E27FC236}">
                <a16:creationId xmlns:a16="http://schemas.microsoft.com/office/drawing/2014/main" id="{C54769A1-1FF5-4D85-9C87-5CF3064BAB9E}"/>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8" name="Picture 17"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178691" y="14084416"/>
            <a:ext cx="6154170" cy="1313483"/>
          </a:xfrm>
          <a:prstGeom prst="rect">
            <a:avLst/>
          </a:prstGeom>
        </p:spPr>
      </p:pic>
      <p:pic>
        <p:nvPicPr>
          <p:cNvPr id="19" name="Picture 18" descr="Map&#10;&#10;Description automatically generated">
            <a:extLst>
              <a:ext uri="{FF2B5EF4-FFF2-40B4-BE49-F238E27FC236}">
                <a16:creationId xmlns:a16="http://schemas.microsoft.com/office/drawing/2014/main" id="{4A850665-E852-4CED-8EA8-EF225E8862BF}"/>
              </a:ext>
            </a:extLst>
          </p:cNvPr>
          <p:cNvPicPr>
            <a:picLocks noChangeAspect="1"/>
          </p:cNvPicPr>
          <p:nvPr/>
        </p:nvPicPr>
        <p:blipFill>
          <a:blip r:embed="rId2"/>
          <a:stretch>
            <a:fillRect/>
          </a:stretch>
        </p:blipFill>
        <p:spPr>
          <a:xfrm>
            <a:off x="32321566" y="14227291"/>
            <a:ext cx="6154170" cy="1313483"/>
          </a:xfrm>
          <a:prstGeom prst="rect">
            <a:avLst/>
          </a:prstGeom>
        </p:spPr>
      </p:pic>
      <p:sp>
        <p:nvSpPr>
          <p:cNvPr id="2" name="TextBox 1">
            <a:extLst>
              <a:ext uri="{FF2B5EF4-FFF2-40B4-BE49-F238E27FC236}">
                <a16:creationId xmlns:a16="http://schemas.microsoft.com/office/drawing/2014/main" id="{8018B169-BD47-448E-A288-BD6C1D98325F}"/>
              </a:ext>
            </a:extLst>
          </p:cNvPr>
          <p:cNvSpPr txBox="1"/>
          <p:nvPr/>
        </p:nvSpPr>
        <p:spPr>
          <a:xfrm>
            <a:off x="-992307" y="1884148"/>
            <a:ext cx="93856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spc="600">
                <a:solidFill>
                  <a:schemeClr val="tx2"/>
                </a:solidFill>
                <a:latin typeface="Montserrat"/>
              </a:rPr>
              <a:t>PolitcalParty Formation </a:t>
            </a:r>
            <a:endParaRPr lang="en-US">
              <a:solidFill>
                <a:schemeClr val="tx2"/>
              </a:solidFill>
            </a:endParaRPr>
          </a:p>
        </p:txBody>
      </p:sp>
      <p:cxnSp>
        <p:nvCxnSpPr>
          <p:cNvPr id="5" name="Straight Connector 4">
            <a:extLst>
              <a:ext uri="{FF2B5EF4-FFF2-40B4-BE49-F238E27FC236}">
                <a16:creationId xmlns:a16="http://schemas.microsoft.com/office/drawing/2014/main" id="{E33D61C4-693A-49FF-B3E7-10160EA636C6}"/>
              </a:ext>
            </a:extLst>
          </p:cNvPr>
          <p:cNvCxnSpPr>
            <a:cxnSpLocks/>
          </p:cNvCxnSpPr>
          <p:nvPr/>
        </p:nvCxnSpPr>
        <p:spPr>
          <a:xfrm flipH="1">
            <a:off x="944560" y="2540295"/>
            <a:ext cx="9514298" cy="473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192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775" y="960120"/>
            <a:ext cx="22470099" cy="1179576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10">
            <a:extLst>
              <a:ext uri="{FF2B5EF4-FFF2-40B4-BE49-F238E27FC236}">
                <a16:creationId xmlns:a16="http://schemas.microsoft.com/office/drawing/2014/main" id="{A0A431D1-35D8-4FE4-ABA5-1100B961BC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9908" y="3143501"/>
            <a:ext cx="5278532" cy="4072951"/>
          </a:xfrm>
          <a:prstGeom prst="rect">
            <a:avLst/>
          </a:prstGeom>
        </p:spPr>
      </p:pic>
      <p:cxnSp>
        <p:nvCxnSpPr>
          <p:cNvPr id="16"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6749" y="2286000"/>
            <a:ext cx="0" cy="9144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Graphic 11">
            <a:extLst>
              <a:ext uri="{FF2B5EF4-FFF2-40B4-BE49-F238E27FC236}">
                <a16:creationId xmlns:a16="http://schemas.microsoft.com/office/drawing/2014/main" id="{6F4FF5A6-9391-4C1F-9C97-B9645E9611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0343" y="2878203"/>
            <a:ext cx="5517396" cy="4232129"/>
          </a:xfrm>
          <a:prstGeom prst="rect">
            <a:avLst/>
          </a:prstGeom>
        </p:spPr>
      </p:pic>
      <p:pic>
        <p:nvPicPr>
          <p:cNvPr id="7" name="Picture 16" descr="Graphical user interface&#10;&#10;Description automatically generated">
            <a:extLst>
              <a:ext uri="{FF2B5EF4-FFF2-40B4-BE49-F238E27FC236}">
                <a16:creationId xmlns:a16="http://schemas.microsoft.com/office/drawing/2014/main" id="{C0DE2E77-2B44-4129-B721-310B6EDCC843}"/>
              </a:ext>
            </a:extLst>
          </p:cNvPr>
          <p:cNvPicPr>
            <a:picLocks noChangeAspect="1"/>
          </p:cNvPicPr>
          <p:nvPr/>
        </p:nvPicPr>
        <p:blipFill>
          <a:blip r:embed="rId6"/>
          <a:stretch>
            <a:fillRect/>
          </a:stretch>
        </p:blipFill>
        <p:spPr>
          <a:xfrm>
            <a:off x="15345207" y="7209937"/>
            <a:ext cx="5929196" cy="5464347"/>
          </a:xfrm>
          <a:prstGeom prst="rect">
            <a:avLst/>
          </a:prstGeom>
        </p:spPr>
      </p:pic>
      <p:pic>
        <p:nvPicPr>
          <p:cNvPr id="17" name="Picture 17" descr="Graphical user interface&#10;&#10;Description automatically generated">
            <a:extLst>
              <a:ext uri="{FF2B5EF4-FFF2-40B4-BE49-F238E27FC236}">
                <a16:creationId xmlns:a16="http://schemas.microsoft.com/office/drawing/2014/main" id="{383C8B7B-F56B-4EAD-9BDE-3C482FCAC202}"/>
              </a:ext>
            </a:extLst>
          </p:cNvPr>
          <p:cNvPicPr>
            <a:picLocks noChangeAspect="1"/>
          </p:cNvPicPr>
          <p:nvPr/>
        </p:nvPicPr>
        <p:blipFill>
          <a:blip r:embed="rId7"/>
          <a:stretch>
            <a:fillRect/>
          </a:stretch>
        </p:blipFill>
        <p:spPr>
          <a:xfrm>
            <a:off x="2945999" y="7337451"/>
            <a:ext cx="7640305" cy="5204099"/>
          </a:xfrm>
          <a:prstGeom prst="rect">
            <a:avLst/>
          </a:prstGeom>
        </p:spPr>
      </p:pic>
      <p:sp>
        <p:nvSpPr>
          <p:cNvPr id="18" name="TextBox 17">
            <a:extLst>
              <a:ext uri="{FF2B5EF4-FFF2-40B4-BE49-F238E27FC236}">
                <a16:creationId xmlns:a16="http://schemas.microsoft.com/office/drawing/2014/main" id="{AA928281-E851-49FF-9413-69EADF3B4DAB}"/>
              </a:ext>
            </a:extLst>
          </p:cNvPr>
          <p:cNvSpPr txBox="1"/>
          <p:nvPr/>
        </p:nvSpPr>
        <p:spPr>
          <a:xfrm>
            <a:off x="4726129" y="1482584"/>
            <a:ext cx="3857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2011 Elections</a:t>
            </a:r>
          </a:p>
        </p:txBody>
      </p:sp>
      <p:sp>
        <p:nvSpPr>
          <p:cNvPr id="23" name="TextBox 22">
            <a:extLst>
              <a:ext uri="{FF2B5EF4-FFF2-40B4-BE49-F238E27FC236}">
                <a16:creationId xmlns:a16="http://schemas.microsoft.com/office/drawing/2014/main" id="{7DE0604B-1C7D-4548-AC10-177585CA94F6}"/>
              </a:ext>
            </a:extLst>
          </p:cNvPr>
          <p:cNvSpPr txBox="1"/>
          <p:nvPr/>
        </p:nvSpPr>
        <p:spPr>
          <a:xfrm>
            <a:off x="16203018" y="1482583"/>
            <a:ext cx="38579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2015 Elections</a:t>
            </a:r>
          </a:p>
        </p:txBody>
      </p:sp>
    </p:spTree>
    <p:extLst>
      <p:ext uri="{BB962C8B-B14F-4D97-AF65-F5344CB8AC3E}">
        <p14:creationId xmlns:p14="http://schemas.microsoft.com/office/powerpoint/2010/main" val="1813858828"/>
      </p:ext>
    </p:extLst>
  </p:cSld>
  <p:clrMapOvr>
    <a:masterClrMapping/>
  </p:clrMapOvr>
</p:sld>
</file>

<file path=ppt/theme/theme1.xml><?xml version="1.0" encoding="utf-8"?>
<a:theme xmlns:a="http://schemas.openxmlformats.org/drawingml/2006/main" name="Office Theme">
  <a:themeElements>
    <a:clrScheme name="MIN - Boneti Light">
      <a:dk1>
        <a:srgbClr val="999999"/>
      </a:dk1>
      <a:lt1>
        <a:srgbClr val="FFFFFF"/>
      </a:lt1>
      <a:dk2>
        <a:srgbClr val="363E48"/>
      </a:dk2>
      <a:lt2>
        <a:srgbClr val="FFFFFF"/>
      </a:lt2>
      <a:accent1>
        <a:srgbClr val="DEDFDE"/>
      </a:accent1>
      <a:accent2>
        <a:srgbClr val="CCBEAC"/>
      </a:accent2>
      <a:accent3>
        <a:srgbClr val="545239"/>
      </a:accent3>
      <a:accent4>
        <a:srgbClr val="DEDFDE"/>
      </a:accent4>
      <a:accent5>
        <a:srgbClr val="CCBEAC"/>
      </a:accent5>
      <a:accent6>
        <a:srgbClr val="545239"/>
      </a:accent6>
      <a:hlink>
        <a:srgbClr val="1E9272"/>
      </a:hlink>
      <a:folHlink>
        <a:srgbClr val="AC262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TotalTime>
  <Words>3449</Words>
  <Application>Microsoft Macintosh PowerPoint</Application>
  <PresentationFormat>Custom</PresentationFormat>
  <Paragraphs>385</Paragraphs>
  <Slides>22</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Arial,Sans-Serif</vt:lpstr>
      <vt:lpstr>Calibri</vt:lpstr>
      <vt:lpstr>Calibri Light</vt:lpstr>
      <vt:lpstr>Lato Light</vt:lpstr>
      <vt:lpstr>Lato Light</vt:lpstr>
      <vt:lpstr>Lato Light</vt:lpstr>
      <vt:lpstr>Lato Regular</vt:lpstr>
      <vt:lpstr>Mongolian Baiti</vt:lpstr>
      <vt:lpstr>Montserrat</vt:lpstr>
      <vt:lpstr>Montserrat Light</vt:lpstr>
      <vt:lpstr>Roboto</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 NOUCHI Jean-maurice</dc:creator>
  <cp:lastModifiedBy>Elise El Nouchi</cp:lastModifiedBy>
  <cp:revision>1</cp:revision>
  <dcterms:created xsi:type="dcterms:W3CDTF">2020-12-02T15:37:53Z</dcterms:created>
  <dcterms:modified xsi:type="dcterms:W3CDTF">2020-12-02T16:00:48Z</dcterms:modified>
</cp:coreProperties>
</file>